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theme/theme8.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3" r:id="rId2"/>
    <p:sldMasterId id="2147483695" r:id="rId3"/>
    <p:sldMasterId id="2147483697" r:id="rId4"/>
    <p:sldMasterId id="2147483699" r:id="rId5"/>
    <p:sldMasterId id="2147483701" r:id="rId6"/>
    <p:sldMasterId id="2147483703" r:id="rId7"/>
    <p:sldMasterId id="2147483705" r:id="rId8"/>
    <p:sldMasterId id="2147483728" r:id="rId9"/>
    <p:sldMasterId id="2147483742" r:id="rId10"/>
  </p:sldMasterIdLst>
  <p:notesMasterIdLst>
    <p:notesMasterId r:id="rId49"/>
  </p:notesMasterIdLst>
  <p:handoutMasterIdLst>
    <p:handoutMasterId r:id="rId50"/>
  </p:handoutMasterIdLst>
  <p:sldIdLst>
    <p:sldId id="785" r:id="rId11"/>
    <p:sldId id="860" r:id="rId12"/>
    <p:sldId id="861" r:id="rId13"/>
    <p:sldId id="862" r:id="rId14"/>
    <p:sldId id="897" r:id="rId15"/>
    <p:sldId id="898" r:id="rId16"/>
    <p:sldId id="908" r:id="rId17"/>
    <p:sldId id="867" r:id="rId18"/>
    <p:sldId id="906" r:id="rId19"/>
    <p:sldId id="905" r:id="rId20"/>
    <p:sldId id="907" r:id="rId21"/>
    <p:sldId id="868" r:id="rId22"/>
    <p:sldId id="869" r:id="rId23"/>
    <p:sldId id="870" r:id="rId24"/>
    <p:sldId id="871" r:id="rId25"/>
    <p:sldId id="910" r:id="rId26"/>
    <p:sldId id="900" r:id="rId27"/>
    <p:sldId id="874" r:id="rId28"/>
    <p:sldId id="875" r:id="rId29"/>
    <p:sldId id="876" r:id="rId30"/>
    <p:sldId id="891" r:id="rId31"/>
    <p:sldId id="892" r:id="rId32"/>
    <p:sldId id="880" r:id="rId33"/>
    <p:sldId id="881" r:id="rId34"/>
    <p:sldId id="882" r:id="rId35"/>
    <p:sldId id="883" r:id="rId36"/>
    <p:sldId id="901" r:id="rId37"/>
    <p:sldId id="884" r:id="rId38"/>
    <p:sldId id="885" r:id="rId39"/>
    <p:sldId id="886" r:id="rId40"/>
    <p:sldId id="887" r:id="rId41"/>
    <p:sldId id="888" r:id="rId42"/>
    <p:sldId id="909" r:id="rId43"/>
    <p:sldId id="893" r:id="rId44"/>
    <p:sldId id="903" r:id="rId45"/>
    <p:sldId id="904" r:id="rId46"/>
    <p:sldId id="889" r:id="rId47"/>
    <p:sldId id="890" r:id="rId4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Slide" id="{4FBE33A1-4EFB-4519-B4E3-96D9403FDDB6}">
          <p14:sldIdLst>
            <p14:sldId id="785"/>
            <p14:sldId id="860"/>
            <p14:sldId id="861"/>
            <p14:sldId id="862"/>
            <p14:sldId id="897"/>
            <p14:sldId id="898"/>
            <p14:sldId id="908"/>
            <p14:sldId id="867"/>
            <p14:sldId id="906"/>
            <p14:sldId id="905"/>
            <p14:sldId id="907"/>
            <p14:sldId id="868"/>
            <p14:sldId id="869"/>
            <p14:sldId id="870"/>
            <p14:sldId id="871"/>
            <p14:sldId id="910"/>
            <p14:sldId id="900"/>
            <p14:sldId id="874"/>
            <p14:sldId id="875"/>
            <p14:sldId id="876"/>
            <p14:sldId id="891"/>
            <p14:sldId id="892"/>
            <p14:sldId id="880"/>
            <p14:sldId id="881"/>
            <p14:sldId id="882"/>
            <p14:sldId id="883"/>
            <p14:sldId id="901"/>
            <p14:sldId id="884"/>
            <p14:sldId id="885"/>
            <p14:sldId id="886"/>
            <p14:sldId id="887"/>
            <p14:sldId id="888"/>
            <p14:sldId id="909"/>
            <p14:sldId id="893"/>
            <p14:sldId id="903"/>
            <p14:sldId id="904"/>
            <p14:sldId id="889"/>
            <p14:sldId id="8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alal Chaudhry" initials="TC" lastIdx="1" clrIdx="0"/>
  <p:cmAuthor id="1" name="Vivek Kawley" initials="VK" lastIdx="28" clrIdx="1">
    <p:extLst>
      <p:ext uri="{19B8F6BF-5375-455C-9EA6-DF929625EA0E}">
        <p15:presenceInfo xmlns:p15="http://schemas.microsoft.com/office/powerpoint/2012/main" userId="Vivek Kawley" providerId="None"/>
      </p:ext>
    </p:extLst>
  </p:cmAuthor>
  <p:cmAuthor id="2" name="Jeevak Sharma" initials="JS" lastIdx="2" clrIdx="2">
    <p:extLst>
      <p:ext uri="{19B8F6BF-5375-455C-9EA6-DF929625EA0E}">
        <p15:presenceInfo xmlns:p15="http://schemas.microsoft.com/office/powerpoint/2012/main" userId="S-1-5-21-1772524495-1135064235-376824422-101994" providerId="AD"/>
      </p:ext>
    </p:extLst>
  </p:cmAuthor>
  <p:cmAuthor id="3" name="Vivek Kawley" initials="VK [2]" lastIdx="39" clrIdx="3">
    <p:extLst>
      <p:ext uri="{19B8F6BF-5375-455C-9EA6-DF929625EA0E}">
        <p15:presenceInfo xmlns:p15="http://schemas.microsoft.com/office/powerpoint/2012/main" userId="S-1-5-21-1772524495-1135064235-376824422-97059" providerId="AD"/>
      </p:ext>
    </p:extLst>
  </p:cmAuthor>
  <p:cmAuthor id="4" name="Bhavna  Singh" initials="BS" lastIdx="34" clrIdx="4">
    <p:extLst>
      <p:ext uri="{19B8F6BF-5375-455C-9EA6-DF929625EA0E}">
        <p15:presenceInfo xmlns:p15="http://schemas.microsoft.com/office/powerpoint/2012/main" userId="S-1-5-21-1801674531-1177238915-682003330-810272" providerId="AD"/>
      </p:ext>
    </p:extLst>
  </p:cmAuthor>
  <p:cmAuthor id="5" name="Sumaira  Jawed Khan" initials="SJK" lastIdx="20" clrIdx="5">
    <p:extLst>
      <p:ext uri="{19B8F6BF-5375-455C-9EA6-DF929625EA0E}">
        <p15:presenceInfo xmlns:p15="http://schemas.microsoft.com/office/powerpoint/2012/main" userId="Sumaira  Jawed Kh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B591E"/>
    <a:srgbClr val="E06E97"/>
    <a:srgbClr val="F50BB2"/>
    <a:srgbClr val="E997B4"/>
    <a:srgbClr val="C80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6224" autoAdjust="0"/>
  </p:normalViewPr>
  <p:slideViewPr>
    <p:cSldViewPr snapToGrid="0">
      <p:cViewPr varScale="1">
        <p:scale>
          <a:sx n="60" d="100"/>
          <a:sy n="60" d="100"/>
        </p:scale>
        <p:origin x="908" y="4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notesMaster" Target="notesMasters/notesMaster1.xml"/></Relationships>
</file>

<file path=ppt/diagrams/_rels/data3.xml.rels><?xml version="1.0" encoding="UTF-8" standalone="yes"?>
<Relationships xmlns="http://schemas.openxmlformats.org/package/2006/relationships"><Relationship Id="rId3" Type="http://schemas.openxmlformats.org/officeDocument/2006/relationships/hyperlink" Target="http://www.revenuquebec.ca/en/sepf/formulaires/tp/tp-1015_g/default.aspx" TargetMode="External"/><Relationship Id="rId2" Type="http://schemas.openxmlformats.org/officeDocument/2006/relationships/hyperlink" Target="http://www.cra-arc.gc.ca/formspubs/frms/td1-eng.html(Provinical)" TargetMode="External"/><Relationship Id="rId1" Type="http://schemas.openxmlformats.org/officeDocument/2006/relationships/hyperlink" Target="http://www.cra-arc.gc.ca/formspubs/frms/td1-eng.html.(Fedral"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www.revenuquebec.ca/en/sepf/formulaires/tp/tp-1015_g/default.aspx" TargetMode="External"/><Relationship Id="rId2" Type="http://schemas.openxmlformats.org/officeDocument/2006/relationships/hyperlink" Target="http://www.cra-arc.gc.ca/formspubs/frms/td1-eng.html(Provinical)" TargetMode="External"/><Relationship Id="rId1" Type="http://schemas.openxmlformats.org/officeDocument/2006/relationships/hyperlink" Target="http://www.cra-arc.gc.ca/formspubs/frms/td1-eng.html.(Fedra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60D3F-03A5-4C82-86D6-CE83786CFAF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E5DDB5C-6D5E-405A-9400-927133EA4880}">
      <dgm:prSet custT="1"/>
      <dgm:spPr/>
      <dgm:t>
        <a:bodyPr/>
        <a:lstStyle/>
        <a:p>
          <a:pPr rtl="0"/>
          <a:r>
            <a:rPr lang="en-US" sz="1600" b="0" dirty="0">
              <a:latin typeface="Calibri" panose="020F0502020204030204" pitchFamily="34" charset="0"/>
              <a:cs typeface="Calibri" panose="020F0502020204030204" pitchFamily="34" charset="0"/>
            </a:rPr>
            <a:t>VISA FOR DEPENDENTS (Connect with your Base Branch GMFU)</a:t>
          </a:r>
        </a:p>
      </dgm:t>
    </dgm:pt>
    <dgm:pt modelId="{F6F96D87-A9AF-4DD7-9B60-935BBEF36E34}" type="parTrans" cxnId="{EF6D1065-1BE3-4F0D-800A-D9CC00409B99}">
      <dgm:prSet/>
      <dgm:spPr/>
      <dgm:t>
        <a:bodyPr/>
        <a:lstStyle/>
        <a:p>
          <a:endParaRPr lang="en-US" sz="1600" b="0">
            <a:latin typeface="Calibri" panose="020F0502020204030204" pitchFamily="34" charset="0"/>
            <a:cs typeface="Calibri" panose="020F0502020204030204" pitchFamily="34" charset="0"/>
          </a:endParaRPr>
        </a:p>
      </dgm:t>
    </dgm:pt>
    <dgm:pt modelId="{AD064EF6-2B37-44EC-8AF6-EC9196D52320}" type="sibTrans" cxnId="{EF6D1065-1BE3-4F0D-800A-D9CC00409B99}">
      <dgm:prSet/>
      <dgm:spPr/>
      <dgm:t>
        <a:bodyPr/>
        <a:lstStyle/>
        <a:p>
          <a:endParaRPr lang="en-US" sz="1600" b="0">
            <a:latin typeface="Calibri" panose="020F0502020204030204" pitchFamily="34" charset="0"/>
            <a:cs typeface="Calibri" panose="020F0502020204030204" pitchFamily="34" charset="0"/>
          </a:endParaRPr>
        </a:p>
      </dgm:t>
    </dgm:pt>
    <dgm:pt modelId="{B897A62B-9011-4E88-AA7D-B0BA1141F021}">
      <dgm:prSet custT="1"/>
      <dgm:spPr/>
      <dgm:t>
        <a:bodyPr/>
        <a:lstStyle/>
        <a:p>
          <a:pPr rtl="0"/>
          <a:r>
            <a:rPr lang="en-US" sz="1600" b="0" dirty="0">
              <a:latin typeface="Calibri" panose="020F0502020204030204" pitchFamily="34" charset="0"/>
              <a:cs typeface="Calibri" panose="020F0502020204030204" pitchFamily="34" charset="0"/>
            </a:rPr>
            <a:t>Apply Visitor Visa for Spouse</a:t>
          </a:r>
        </a:p>
      </dgm:t>
    </dgm:pt>
    <dgm:pt modelId="{956BE5D4-E1C7-4152-A05F-0A68B3FEBFE3}" type="parTrans" cxnId="{DDCB4601-6CFA-4EB1-91B6-BA055B93996F}">
      <dgm:prSet/>
      <dgm:spPr/>
      <dgm:t>
        <a:bodyPr/>
        <a:lstStyle/>
        <a:p>
          <a:endParaRPr lang="en-US" sz="1600" b="0">
            <a:latin typeface="Calibri" panose="020F0502020204030204" pitchFamily="34" charset="0"/>
            <a:cs typeface="Calibri" panose="020F0502020204030204" pitchFamily="34" charset="0"/>
          </a:endParaRPr>
        </a:p>
      </dgm:t>
    </dgm:pt>
    <dgm:pt modelId="{FADA0910-EE58-4AAB-A1E6-1F90E06764F7}" type="sibTrans" cxnId="{DDCB4601-6CFA-4EB1-91B6-BA055B93996F}">
      <dgm:prSet/>
      <dgm:spPr/>
      <dgm:t>
        <a:bodyPr/>
        <a:lstStyle/>
        <a:p>
          <a:endParaRPr lang="en-US" sz="1600" b="0">
            <a:latin typeface="Calibri" panose="020F0502020204030204" pitchFamily="34" charset="0"/>
            <a:cs typeface="Calibri" panose="020F0502020204030204" pitchFamily="34" charset="0"/>
          </a:endParaRPr>
        </a:p>
      </dgm:t>
    </dgm:pt>
    <dgm:pt modelId="{E8BE9370-BBE4-4BBC-BE2C-CCE75F7A962F}">
      <dgm:prSet custT="1"/>
      <dgm:spPr/>
      <dgm:t>
        <a:bodyPr/>
        <a:lstStyle/>
        <a:p>
          <a:pPr rtl="0"/>
          <a:r>
            <a:rPr lang="en-US" sz="1600" b="0" dirty="0">
              <a:latin typeface="Calibri" panose="020F0502020204030204" pitchFamily="34" charset="0"/>
              <a:cs typeface="Calibri" panose="020F0502020204030204" pitchFamily="34" charset="0"/>
            </a:rPr>
            <a:t>If your child’s age is 4 or above, you will need to apply for Study work permit. (If age is below 4, please apply for visitor record). You can get guidance from globalmobility.canadavisa@tcs.com.</a:t>
          </a:r>
        </a:p>
      </dgm:t>
    </dgm:pt>
    <dgm:pt modelId="{C2B02FE3-D686-485F-A3EF-92D7A3416A9E}" type="parTrans" cxnId="{8F1F7499-2630-4EC3-AEB1-7C552EF7BA2B}">
      <dgm:prSet/>
      <dgm:spPr/>
      <dgm:t>
        <a:bodyPr/>
        <a:lstStyle/>
        <a:p>
          <a:endParaRPr lang="en-US" sz="1600" b="0">
            <a:latin typeface="Calibri" panose="020F0502020204030204" pitchFamily="34" charset="0"/>
            <a:cs typeface="Calibri" panose="020F0502020204030204" pitchFamily="34" charset="0"/>
          </a:endParaRPr>
        </a:p>
      </dgm:t>
    </dgm:pt>
    <dgm:pt modelId="{2937C9C3-809E-4C1D-9884-49B52A4EF8EC}" type="sibTrans" cxnId="{8F1F7499-2630-4EC3-AEB1-7C552EF7BA2B}">
      <dgm:prSet/>
      <dgm:spPr/>
      <dgm:t>
        <a:bodyPr/>
        <a:lstStyle/>
        <a:p>
          <a:endParaRPr lang="en-US" sz="1600" b="0">
            <a:latin typeface="Calibri" panose="020F0502020204030204" pitchFamily="34" charset="0"/>
            <a:cs typeface="Calibri" panose="020F0502020204030204" pitchFamily="34" charset="0"/>
          </a:endParaRPr>
        </a:p>
      </dgm:t>
    </dgm:pt>
    <dgm:pt modelId="{36631602-B9D5-4364-906A-35E7A7D815A0}">
      <dgm:prSet custT="1"/>
      <dgm:spPr/>
      <dgm:t>
        <a:bodyPr/>
        <a:lstStyle/>
        <a:p>
          <a:pPr rtl="0"/>
          <a:r>
            <a:rPr lang="en-US" sz="1600" b="0" dirty="0">
              <a:latin typeface="Calibri" panose="020F0502020204030204" pitchFamily="34" charset="0"/>
              <a:cs typeface="Calibri" panose="020F0502020204030204" pitchFamily="34" charset="0"/>
            </a:rPr>
            <a:t>	</a:t>
          </a:r>
          <a:endParaRPr lang="en-US" sz="1600" b="0" strike="sngStrike" dirty="0">
            <a:latin typeface="Calibri" panose="020F0502020204030204" pitchFamily="34" charset="0"/>
            <a:cs typeface="Calibri" panose="020F0502020204030204" pitchFamily="34" charset="0"/>
          </a:endParaRPr>
        </a:p>
      </dgm:t>
    </dgm:pt>
    <dgm:pt modelId="{7A00EDD0-77B7-4213-8F77-607C0F7A4C5B}" type="parTrans" cxnId="{BAF4D700-15C2-44F4-AF59-5D757E7544C8}">
      <dgm:prSet/>
      <dgm:spPr/>
      <dgm:t>
        <a:bodyPr/>
        <a:lstStyle/>
        <a:p>
          <a:endParaRPr lang="en-US" sz="1600" b="0">
            <a:latin typeface="Calibri" panose="020F0502020204030204" pitchFamily="34" charset="0"/>
            <a:cs typeface="Calibri" panose="020F0502020204030204" pitchFamily="34" charset="0"/>
          </a:endParaRPr>
        </a:p>
      </dgm:t>
    </dgm:pt>
    <dgm:pt modelId="{DCE6FD49-FC30-4346-B3D9-9B7ED2CCFAEB}" type="sibTrans" cxnId="{BAF4D700-15C2-44F4-AF59-5D757E7544C8}">
      <dgm:prSet/>
      <dgm:spPr/>
      <dgm:t>
        <a:bodyPr/>
        <a:lstStyle/>
        <a:p>
          <a:endParaRPr lang="en-US" sz="1600" b="0">
            <a:latin typeface="Calibri" panose="020F0502020204030204" pitchFamily="34" charset="0"/>
            <a:cs typeface="Calibri" panose="020F0502020204030204" pitchFamily="34" charset="0"/>
          </a:endParaRPr>
        </a:p>
      </dgm:t>
    </dgm:pt>
    <dgm:pt modelId="{364C5E74-0B66-4136-8EDB-9A546E69649E}">
      <dgm:prSet custT="1"/>
      <dgm:spPr/>
      <dgm:t>
        <a:bodyPr/>
        <a:lstStyle/>
        <a:p>
          <a:pPr rtl="0"/>
          <a:r>
            <a:rPr lang="en-US" sz="1600" b="0" dirty="0">
              <a:latin typeface="Calibri" panose="020F0502020204030204" pitchFamily="34" charset="0"/>
              <a:cs typeface="Calibri" panose="020F0502020204030204" pitchFamily="34" charset="0"/>
            </a:rPr>
            <a:t>Bring your Child/Children Grade completion or Transfer Certificate from India School (Home Country School)</a:t>
          </a:r>
        </a:p>
      </dgm:t>
    </dgm:pt>
    <dgm:pt modelId="{9AC4D0BB-9B9B-47C2-9A3E-E488728EFBFC}" type="parTrans" cxnId="{86A7D124-6D7A-46EF-9AAC-2BC946AFB049}">
      <dgm:prSet/>
      <dgm:spPr/>
      <dgm:t>
        <a:bodyPr/>
        <a:lstStyle/>
        <a:p>
          <a:endParaRPr lang="en-US" sz="1600" b="0">
            <a:latin typeface="Calibri" panose="020F0502020204030204" pitchFamily="34" charset="0"/>
            <a:cs typeface="Calibri" panose="020F0502020204030204" pitchFamily="34" charset="0"/>
          </a:endParaRPr>
        </a:p>
      </dgm:t>
    </dgm:pt>
    <dgm:pt modelId="{9CE5B3D2-29B5-466C-A7A6-CF4A54243570}" type="sibTrans" cxnId="{86A7D124-6D7A-46EF-9AAC-2BC946AFB049}">
      <dgm:prSet/>
      <dgm:spPr/>
      <dgm:t>
        <a:bodyPr/>
        <a:lstStyle/>
        <a:p>
          <a:endParaRPr lang="en-US" sz="1600" b="0">
            <a:latin typeface="Calibri" panose="020F0502020204030204" pitchFamily="34" charset="0"/>
            <a:cs typeface="Calibri" panose="020F0502020204030204" pitchFamily="34" charset="0"/>
          </a:endParaRPr>
        </a:p>
      </dgm:t>
    </dgm:pt>
    <dgm:pt modelId="{FC37C04F-72CB-4E5F-9AB6-B5E92849EFCD}">
      <dgm:prSet custT="1"/>
      <dgm:spPr/>
      <dgm:t>
        <a:bodyPr/>
        <a:lstStyle/>
        <a:p>
          <a:pPr rtl="0"/>
          <a:r>
            <a:rPr lang="en-US" sz="1600" b="0" dirty="0">
              <a:latin typeface="Calibri" panose="020F0502020204030204" pitchFamily="34" charset="0"/>
              <a:cs typeface="Calibri" panose="020F0502020204030204" pitchFamily="34" charset="0"/>
            </a:rPr>
            <a:t>Bring Child/Children vaccination record and Birth Certificate from India (Home Country). It is mandatory for school admission.</a:t>
          </a:r>
        </a:p>
      </dgm:t>
    </dgm:pt>
    <dgm:pt modelId="{EEABE838-3580-4C36-963D-B6C198576EFC}" type="parTrans" cxnId="{B7A0A06C-D7F8-4D8D-885A-E24CBFA16A43}">
      <dgm:prSet/>
      <dgm:spPr/>
      <dgm:t>
        <a:bodyPr/>
        <a:lstStyle/>
        <a:p>
          <a:endParaRPr lang="en-US" sz="1600" b="0">
            <a:latin typeface="Calibri" panose="020F0502020204030204" pitchFamily="34" charset="0"/>
            <a:cs typeface="Calibri" panose="020F0502020204030204" pitchFamily="34" charset="0"/>
          </a:endParaRPr>
        </a:p>
      </dgm:t>
    </dgm:pt>
    <dgm:pt modelId="{A82499FE-6EB9-4DE9-9E38-FD0837588FB5}" type="sibTrans" cxnId="{B7A0A06C-D7F8-4D8D-885A-E24CBFA16A43}">
      <dgm:prSet/>
      <dgm:spPr/>
      <dgm:t>
        <a:bodyPr/>
        <a:lstStyle/>
        <a:p>
          <a:endParaRPr lang="en-US" sz="1600" b="0">
            <a:latin typeface="Calibri" panose="020F0502020204030204" pitchFamily="34" charset="0"/>
            <a:cs typeface="Calibri" panose="020F0502020204030204" pitchFamily="34" charset="0"/>
          </a:endParaRPr>
        </a:p>
      </dgm:t>
    </dgm:pt>
    <dgm:pt modelId="{7FEC9BB5-9065-4B7F-BA26-91C58394D2A7}">
      <dgm:prSet custT="1"/>
      <dgm:spPr/>
      <dgm:t>
        <a:bodyPr/>
        <a:lstStyle/>
        <a:p>
          <a:pPr rtl="0"/>
          <a:r>
            <a:rPr lang="en-US" sz="1600" b="0" dirty="0">
              <a:latin typeface="Calibri" panose="020F0502020204030204" pitchFamily="34" charset="0"/>
              <a:cs typeface="Calibri" panose="020F0502020204030204" pitchFamily="34" charset="0"/>
            </a:rPr>
            <a:t>To obtain a Canadian driving license please check with the local (Province of travel) Ministry of transportation website for more information. (www.drivetest.ca). Please carry your Indian driving license and an extract of driving license (which could be obtained from your RTO in India/Home Country), this may help in faster processing to obtain Canadian driving license.                                                                                                                                                                                                                                                                                           </a:t>
          </a:r>
        </a:p>
      </dgm:t>
    </dgm:pt>
    <dgm:pt modelId="{39D12D05-BCA9-45A6-969C-C3973904A607}" type="parTrans" cxnId="{901F34F2-B4AE-4EAD-8FAA-E856BAF04CB9}">
      <dgm:prSet/>
      <dgm:spPr/>
      <dgm:t>
        <a:bodyPr/>
        <a:lstStyle/>
        <a:p>
          <a:endParaRPr lang="en-US" sz="1600" b="0">
            <a:latin typeface="Calibri" panose="020F0502020204030204" pitchFamily="34" charset="0"/>
            <a:cs typeface="Calibri" panose="020F0502020204030204" pitchFamily="34" charset="0"/>
          </a:endParaRPr>
        </a:p>
      </dgm:t>
    </dgm:pt>
    <dgm:pt modelId="{FBCCD9A0-A463-45D7-A2B4-B56D47941362}" type="sibTrans" cxnId="{901F34F2-B4AE-4EAD-8FAA-E856BAF04CB9}">
      <dgm:prSet/>
      <dgm:spPr/>
      <dgm:t>
        <a:bodyPr/>
        <a:lstStyle/>
        <a:p>
          <a:endParaRPr lang="en-US" sz="1600" b="0">
            <a:latin typeface="Calibri" panose="020F0502020204030204" pitchFamily="34" charset="0"/>
            <a:cs typeface="Calibri" panose="020F0502020204030204" pitchFamily="34" charset="0"/>
          </a:endParaRPr>
        </a:p>
      </dgm:t>
    </dgm:pt>
    <dgm:pt modelId="{AEB2EABA-F5E0-45D5-93D1-162C706AAEA2}">
      <dgm:prSet custT="1"/>
      <dgm:spPr/>
      <dgm:t>
        <a:bodyPr/>
        <a:lstStyle/>
        <a:p>
          <a:pPr rtl="0"/>
          <a:r>
            <a:rPr lang="en-US" sz="1600" b="0" dirty="0">
              <a:latin typeface="Calibri" panose="020F0502020204030204" pitchFamily="34" charset="0"/>
              <a:cs typeface="Calibri" panose="020F0502020204030204" pitchFamily="34" charset="0"/>
            </a:rPr>
            <a:t>Please Complete the Mandatory trainings given in Slides 5 &amp; 6.  </a:t>
          </a:r>
        </a:p>
      </dgm:t>
    </dgm:pt>
    <dgm:pt modelId="{B478766F-9BDD-4E97-AD79-1F79FC9A37A5}" type="parTrans" cxnId="{8A44FBDE-6C9A-40D3-A6D8-9B4E505D7528}">
      <dgm:prSet/>
      <dgm:spPr/>
      <dgm:t>
        <a:bodyPr/>
        <a:lstStyle/>
        <a:p>
          <a:endParaRPr lang="en-US" sz="1600" b="0">
            <a:latin typeface="Calibri" panose="020F0502020204030204" pitchFamily="34" charset="0"/>
            <a:cs typeface="Calibri" panose="020F0502020204030204" pitchFamily="34" charset="0"/>
          </a:endParaRPr>
        </a:p>
      </dgm:t>
    </dgm:pt>
    <dgm:pt modelId="{229BDACE-8C35-423C-BE3C-31452D586041}" type="sibTrans" cxnId="{8A44FBDE-6C9A-40D3-A6D8-9B4E505D7528}">
      <dgm:prSet/>
      <dgm:spPr/>
      <dgm:t>
        <a:bodyPr/>
        <a:lstStyle/>
        <a:p>
          <a:endParaRPr lang="en-US" sz="1600" b="0">
            <a:latin typeface="Calibri" panose="020F0502020204030204" pitchFamily="34" charset="0"/>
            <a:cs typeface="Calibri" panose="020F0502020204030204" pitchFamily="34" charset="0"/>
          </a:endParaRPr>
        </a:p>
      </dgm:t>
    </dgm:pt>
    <dgm:pt modelId="{269E5405-9E39-4A6A-A98E-BADC91A363B8}">
      <dgm:prSet custT="1"/>
      <dgm:spPr/>
      <dgm:t>
        <a:bodyPr/>
        <a:lstStyle/>
        <a:p>
          <a:pPr rtl="0"/>
          <a:r>
            <a:rPr lang="en-US" sz="1600" b="0" dirty="0">
              <a:latin typeface="Calibri" panose="020F0502020204030204" pitchFamily="34" charset="0"/>
              <a:cs typeface="Calibri" panose="020F0502020204030204" pitchFamily="34" charset="0"/>
            </a:rPr>
            <a:t>Apply For Certificate Of Coverage (COC). Details are provided in slide 4</a:t>
          </a:r>
        </a:p>
      </dgm:t>
    </dgm:pt>
    <dgm:pt modelId="{BBCBA2A8-898B-4451-987D-5A930E3FFAE0}" type="parTrans" cxnId="{61A9062A-52D3-4653-8A69-4FFF8D8DFA33}">
      <dgm:prSet/>
      <dgm:spPr/>
      <dgm:t>
        <a:bodyPr/>
        <a:lstStyle/>
        <a:p>
          <a:endParaRPr lang="en-US" sz="1600" b="0">
            <a:latin typeface="Calibri" panose="020F0502020204030204" pitchFamily="34" charset="0"/>
            <a:cs typeface="Calibri" panose="020F0502020204030204" pitchFamily="34" charset="0"/>
          </a:endParaRPr>
        </a:p>
      </dgm:t>
    </dgm:pt>
    <dgm:pt modelId="{BB058E37-AD87-4A34-B49A-1B9BF479A902}" type="sibTrans" cxnId="{61A9062A-52D3-4653-8A69-4FFF8D8DFA33}">
      <dgm:prSet/>
      <dgm:spPr/>
      <dgm:t>
        <a:bodyPr/>
        <a:lstStyle/>
        <a:p>
          <a:endParaRPr lang="en-US" sz="1600" b="0">
            <a:latin typeface="Calibri" panose="020F0502020204030204" pitchFamily="34" charset="0"/>
            <a:cs typeface="Calibri" panose="020F0502020204030204" pitchFamily="34" charset="0"/>
          </a:endParaRPr>
        </a:p>
      </dgm:t>
    </dgm:pt>
    <dgm:pt modelId="{DA268ABA-6B52-458F-A2ED-2152969C0E4C}">
      <dgm:prSet custT="1"/>
      <dgm:spPr/>
      <dgm:t>
        <a:bodyPr/>
        <a:lstStyle/>
        <a:p>
          <a:pPr rtl="0"/>
          <a:r>
            <a:rPr lang="en-US" sz="1600" b="0" dirty="0">
              <a:latin typeface="Calibri" panose="020F0502020204030204" pitchFamily="34" charset="0"/>
              <a:cs typeface="Calibri" panose="020F0502020204030204" pitchFamily="34" charset="0"/>
            </a:rPr>
            <a:t>Kindly ensure that the spouse and child travel only through GESS travel request. No reimbursement shall be made if the GESS Travel flow is not followed and will not be enrolled for benefits in Canada.</a:t>
          </a:r>
        </a:p>
      </dgm:t>
    </dgm:pt>
    <dgm:pt modelId="{87755E91-1DF8-4BB5-B87F-925B10F2E70D}" type="parTrans" cxnId="{AD54BB1B-DF94-4087-A8A6-CBB7A68E2D1A}">
      <dgm:prSet/>
      <dgm:spPr/>
      <dgm:t>
        <a:bodyPr/>
        <a:lstStyle/>
        <a:p>
          <a:endParaRPr lang="en-US" sz="1600" b="0"/>
        </a:p>
      </dgm:t>
    </dgm:pt>
    <dgm:pt modelId="{CF765B02-7543-40A5-B417-409D893E1EEF}" type="sibTrans" cxnId="{AD54BB1B-DF94-4087-A8A6-CBB7A68E2D1A}">
      <dgm:prSet/>
      <dgm:spPr/>
      <dgm:t>
        <a:bodyPr/>
        <a:lstStyle/>
        <a:p>
          <a:endParaRPr lang="en-US" sz="1600" b="0"/>
        </a:p>
      </dgm:t>
    </dgm:pt>
    <dgm:pt modelId="{1B2D10DC-5033-4A3C-BF58-B384BFA3AFED}" type="pres">
      <dgm:prSet presAssocID="{4CC60D3F-03A5-4C82-86D6-CE83786CFAFD}" presName="vert0" presStyleCnt="0">
        <dgm:presLayoutVars>
          <dgm:dir/>
          <dgm:animOne val="branch"/>
          <dgm:animLvl val="lvl"/>
        </dgm:presLayoutVars>
      </dgm:prSet>
      <dgm:spPr/>
    </dgm:pt>
    <dgm:pt modelId="{47CAF525-7EF2-4961-A735-1B63A1EE8ECF}" type="pres">
      <dgm:prSet presAssocID="{1E5DDB5C-6D5E-405A-9400-927133EA4880}" presName="thickLine" presStyleLbl="alignNode1" presStyleIdx="0" presStyleCnt="10"/>
      <dgm:spPr/>
    </dgm:pt>
    <dgm:pt modelId="{1B7AD142-8EA2-48B1-BD06-7D8C10F6570E}" type="pres">
      <dgm:prSet presAssocID="{1E5DDB5C-6D5E-405A-9400-927133EA4880}" presName="horz1" presStyleCnt="0"/>
      <dgm:spPr/>
    </dgm:pt>
    <dgm:pt modelId="{8C130ACD-EE29-499D-B1CD-770E7A0CEFBB}" type="pres">
      <dgm:prSet presAssocID="{1E5DDB5C-6D5E-405A-9400-927133EA4880}" presName="tx1" presStyleLbl="revTx" presStyleIdx="0" presStyleCnt="10"/>
      <dgm:spPr/>
    </dgm:pt>
    <dgm:pt modelId="{C3D5653F-FA1C-4687-82DE-FA3D2739E972}" type="pres">
      <dgm:prSet presAssocID="{1E5DDB5C-6D5E-405A-9400-927133EA4880}" presName="vert1" presStyleCnt="0"/>
      <dgm:spPr/>
    </dgm:pt>
    <dgm:pt modelId="{55A63CEC-1D36-4981-A0BE-288706E2BBB3}" type="pres">
      <dgm:prSet presAssocID="{B897A62B-9011-4E88-AA7D-B0BA1141F021}" presName="thickLine" presStyleLbl="alignNode1" presStyleIdx="1" presStyleCnt="10"/>
      <dgm:spPr/>
    </dgm:pt>
    <dgm:pt modelId="{CCCEAA8E-5823-4417-9483-D2D99EA1F943}" type="pres">
      <dgm:prSet presAssocID="{B897A62B-9011-4E88-AA7D-B0BA1141F021}" presName="horz1" presStyleCnt="0"/>
      <dgm:spPr/>
    </dgm:pt>
    <dgm:pt modelId="{B7A6A46C-D5C0-450A-BB85-FAD880825478}" type="pres">
      <dgm:prSet presAssocID="{B897A62B-9011-4E88-AA7D-B0BA1141F021}" presName="tx1" presStyleLbl="revTx" presStyleIdx="1" presStyleCnt="10"/>
      <dgm:spPr/>
    </dgm:pt>
    <dgm:pt modelId="{066D4696-F342-4DF2-AB20-BCB4AFAC1FBF}" type="pres">
      <dgm:prSet presAssocID="{B897A62B-9011-4E88-AA7D-B0BA1141F021}" presName="vert1" presStyleCnt="0"/>
      <dgm:spPr/>
    </dgm:pt>
    <dgm:pt modelId="{CAA6DBF4-2178-4E00-8A89-EDFE18ACE933}" type="pres">
      <dgm:prSet presAssocID="{E8BE9370-BBE4-4BBC-BE2C-CCE75F7A962F}" presName="thickLine" presStyleLbl="alignNode1" presStyleIdx="2" presStyleCnt="10"/>
      <dgm:spPr/>
    </dgm:pt>
    <dgm:pt modelId="{80262161-1CA4-43E0-BB67-23630247F4DA}" type="pres">
      <dgm:prSet presAssocID="{E8BE9370-BBE4-4BBC-BE2C-CCE75F7A962F}" presName="horz1" presStyleCnt="0"/>
      <dgm:spPr/>
    </dgm:pt>
    <dgm:pt modelId="{E4D9310D-9C74-4224-A913-9CD4356F9125}" type="pres">
      <dgm:prSet presAssocID="{E8BE9370-BBE4-4BBC-BE2C-CCE75F7A962F}" presName="tx1" presStyleLbl="revTx" presStyleIdx="2" presStyleCnt="10"/>
      <dgm:spPr/>
    </dgm:pt>
    <dgm:pt modelId="{6AE90AD9-F2D3-46FB-BED0-23E5E2B85809}" type="pres">
      <dgm:prSet presAssocID="{E8BE9370-BBE4-4BBC-BE2C-CCE75F7A962F}" presName="vert1" presStyleCnt="0"/>
      <dgm:spPr/>
    </dgm:pt>
    <dgm:pt modelId="{A3845435-7DE1-46DE-86DF-3A61544877D4}" type="pres">
      <dgm:prSet presAssocID="{36631602-B9D5-4364-906A-35E7A7D815A0}" presName="thickLine" presStyleLbl="alignNode1" presStyleIdx="3" presStyleCnt="10"/>
      <dgm:spPr/>
    </dgm:pt>
    <dgm:pt modelId="{E8279CF7-2537-479F-B829-3E844BB00141}" type="pres">
      <dgm:prSet presAssocID="{36631602-B9D5-4364-906A-35E7A7D815A0}" presName="horz1" presStyleCnt="0"/>
      <dgm:spPr/>
    </dgm:pt>
    <dgm:pt modelId="{315E2241-2720-442E-BABE-E762A3B87A84}" type="pres">
      <dgm:prSet presAssocID="{36631602-B9D5-4364-906A-35E7A7D815A0}" presName="tx1" presStyleLbl="revTx" presStyleIdx="3" presStyleCnt="10"/>
      <dgm:spPr/>
    </dgm:pt>
    <dgm:pt modelId="{718A3140-B78E-4153-945A-D4FBE58E236D}" type="pres">
      <dgm:prSet presAssocID="{36631602-B9D5-4364-906A-35E7A7D815A0}" presName="vert1" presStyleCnt="0"/>
      <dgm:spPr/>
    </dgm:pt>
    <dgm:pt modelId="{245C77E0-8CDB-474E-91B5-C477913C2E66}" type="pres">
      <dgm:prSet presAssocID="{364C5E74-0B66-4136-8EDB-9A546E69649E}" presName="thickLine" presStyleLbl="alignNode1" presStyleIdx="4" presStyleCnt="10"/>
      <dgm:spPr/>
    </dgm:pt>
    <dgm:pt modelId="{5D5BA146-1898-4BB4-B802-B03C59645094}" type="pres">
      <dgm:prSet presAssocID="{364C5E74-0B66-4136-8EDB-9A546E69649E}" presName="horz1" presStyleCnt="0"/>
      <dgm:spPr/>
    </dgm:pt>
    <dgm:pt modelId="{713FAFDD-4F57-4ED6-B264-61539484118F}" type="pres">
      <dgm:prSet presAssocID="{364C5E74-0B66-4136-8EDB-9A546E69649E}" presName="tx1" presStyleLbl="revTx" presStyleIdx="4" presStyleCnt="10"/>
      <dgm:spPr/>
    </dgm:pt>
    <dgm:pt modelId="{DC67BA89-A34B-4F71-BEB9-0946D21A9605}" type="pres">
      <dgm:prSet presAssocID="{364C5E74-0B66-4136-8EDB-9A546E69649E}" presName="vert1" presStyleCnt="0"/>
      <dgm:spPr/>
    </dgm:pt>
    <dgm:pt modelId="{1E91E7C9-E8A7-45F1-910C-B61F8D223511}" type="pres">
      <dgm:prSet presAssocID="{FC37C04F-72CB-4E5F-9AB6-B5E92849EFCD}" presName="thickLine" presStyleLbl="alignNode1" presStyleIdx="5" presStyleCnt="10"/>
      <dgm:spPr/>
    </dgm:pt>
    <dgm:pt modelId="{02DF4104-664F-4199-94EA-E53C94FC23F3}" type="pres">
      <dgm:prSet presAssocID="{FC37C04F-72CB-4E5F-9AB6-B5E92849EFCD}" presName="horz1" presStyleCnt="0"/>
      <dgm:spPr/>
    </dgm:pt>
    <dgm:pt modelId="{2B00BEF4-3D04-49EC-8684-D8F83E2BD021}" type="pres">
      <dgm:prSet presAssocID="{FC37C04F-72CB-4E5F-9AB6-B5E92849EFCD}" presName="tx1" presStyleLbl="revTx" presStyleIdx="5" presStyleCnt="10"/>
      <dgm:spPr/>
    </dgm:pt>
    <dgm:pt modelId="{310B4537-3167-4FE2-B7EA-1FABC104E720}" type="pres">
      <dgm:prSet presAssocID="{FC37C04F-72CB-4E5F-9AB6-B5E92849EFCD}" presName="vert1" presStyleCnt="0"/>
      <dgm:spPr/>
    </dgm:pt>
    <dgm:pt modelId="{BCDBB0FC-A310-494F-8802-B20FD12DAB6A}" type="pres">
      <dgm:prSet presAssocID="{DA268ABA-6B52-458F-A2ED-2152969C0E4C}" presName="thickLine" presStyleLbl="alignNode1" presStyleIdx="6" presStyleCnt="10"/>
      <dgm:spPr/>
    </dgm:pt>
    <dgm:pt modelId="{F8A6248D-A09A-4DFB-8E4D-5B6D2F5AA03A}" type="pres">
      <dgm:prSet presAssocID="{DA268ABA-6B52-458F-A2ED-2152969C0E4C}" presName="horz1" presStyleCnt="0"/>
      <dgm:spPr/>
    </dgm:pt>
    <dgm:pt modelId="{FB6D7A74-7B09-4024-ADBD-F0198AB6CD11}" type="pres">
      <dgm:prSet presAssocID="{DA268ABA-6B52-458F-A2ED-2152969C0E4C}" presName="tx1" presStyleLbl="revTx" presStyleIdx="6" presStyleCnt="10"/>
      <dgm:spPr/>
    </dgm:pt>
    <dgm:pt modelId="{829419B5-CCF3-4558-9F12-40F8AAEE9B0D}" type="pres">
      <dgm:prSet presAssocID="{DA268ABA-6B52-458F-A2ED-2152969C0E4C}" presName="vert1" presStyleCnt="0"/>
      <dgm:spPr/>
    </dgm:pt>
    <dgm:pt modelId="{A8D56979-BAF9-4299-BEF9-395D82A7EE5A}" type="pres">
      <dgm:prSet presAssocID="{7FEC9BB5-9065-4B7F-BA26-91C58394D2A7}" presName="thickLine" presStyleLbl="alignNode1" presStyleIdx="7" presStyleCnt="10"/>
      <dgm:spPr/>
    </dgm:pt>
    <dgm:pt modelId="{9375B39B-7FE3-411F-800E-126C761AEF24}" type="pres">
      <dgm:prSet presAssocID="{7FEC9BB5-9065-4B7F-BA26-91C58394D2A7}" presName="horz1" presStyleCnt="0"/>
      <dgm:spPr/>
    </dgm:pt>
    <dgm:pt modelId="{4DE4E4B3-5C4B-4C88-B91C-53DC2406AAB5}" type="pres">
      <dgm:prSet presAssocID="{7FEC9BB5-9065-4B7F-BA26-91C58394D2A7}" presName="tx1" presStyleLbl="revTx" presStyleIdx="7" presStyleCnt="10" custScaleY="125987"/>
      <dgm:spPr/>
    </dgm:pt>
    <dgm:pt modelId="{18FD947B-4A1E-42F1-87E5-83D9571C2A8C}" type="pres">
      <dgm:prSet presAssocID="{7FEC9BB5-9065-4B7F-BA26-91C58394D2A7}" presName="vert1" presStyleCnt="0"/>
      <dgm:spPr/>
    </dgm:pt>
    <dgm:pt modelId="{D2043BAA-F403-4760-B83D-5EB05BF89493}" type="pres">
      <dgm:prSet presAssocID="{AEB2EABA-F5E0-45D5-93D1-162C706AAEA2}" presName="thickLine" presStyleLbl="alignNode1" presStyleIdx="8" presStyleCnt="10"/>
      <dgm:spPr/>
    </dgm:pt>
    <dgm:pt modelId="{81F145F1-FE4C-4C0C-9221-E577B6730962}" type="pres">
      <dgm:prSet presAssocID="{AEB2EABA-F5E0-45D5-93D1-162C706AAEA2}" presName="horz1" presStyleCnt="0"/>
      <dgm:spPr/>
    </dgm:pt>
    <dgm:pt modelId="{D252CACD-950D-45FF-9ACE-E6A0EB12BC37}" type="pres">
      <dgm:prSet presAssocID="{AEB2EABA-F5E0-45D5-93D1-162C706AAEA2}" presName="tx1" presStyleLbl="revTx" presStyleIdx="8" presStyleCnt="10"/>
      <dgm:spPr/>
    </dgm:pt>
    <dgm:pt modelId="{EEEE2A3A-BAF4-4B32-AB35-D55519E57DFA}" type="pres">
      <dgm:prSet presAssocID="{AEB2EABA-F5E0-45D5-93D1-162C706AAEA2}" presName="vert1" presStyleCnt="0"/>
      <dgm:spPr/>
    </dgm:pt>
    <dgm:pt modelId="{FA14F3D8-4D20-45B4-8D47-165FD9128185}" type="pres">
      <dgm:prSet presAssocID="{269E5405-9E39-4A6A-A98E-BADC91A363B8}" presName="thickLine" presStyleLbl="alignNode1" presStyleIdx="9" presStyleCnt="10"/>
      <dgm:spPr/>
    </dgm:pt>
    <dgm:pt modelId="{6FB16D8A-7616-42F8-BF10-129B852597C2}" type="pres">
      <dgm:prSet presAssocID="{269E5405-9E39-4A6A-A98E-BADC91A363B8}" presName="horz1" presStyleCnt="0"/>
      <dgm:spPr/>
    </dgm:pt>
    <dgm:pt modelId="{804BC75D-94AA-4C5F-9618-565A96698F31}" type="pres">
      <dgm:prSet presAssocID="{269E5405-9E39-4A6A-A98E-BADC91A363B8}" presName="tx1" presStyleLbl="revTx" presStyleIdx="9" presStyleCnt="10"/>
      <dgm:spPr/>
    </dgm:pt>
    <dgm:pt modelId="{4500721C-C243-4ABF-8266-E8A7209B1CE9}" type="pres">
      <dgm:prSet presAssocID="{269E5405-9E39-4A6A-A98E-BADC91A363B8}" presName="vert1" presStyleCnt="0"/>
      <dgm:spPr/>
    </dgm:pt>
  </dgm:ptLst>
  <dgm:cxnLst>
    <dgm:cxn modelId="{BAF4D700-15C2-44F4-AF59-5D757E7544C8}" srcId="{4CC60D3F-03A5-4C82-86D6-CE83786CFAFD}" destId="{36631602-B9D5-4364-906A-35E7A7D815A0}" srcOrd="3" destOrd="0" parTransId="{7A00EDD0-77B7-4213-8F77-607C0F7A4C5B}" sibTransId="{DCE6FD49-FC30-4346-B3D9-9B7ED2CCFAEB}"/>
    <dgm:cxn modelId="{DDCB4601-6CFA-4EB1-91B6-BA055B93996F}" srcId="{4CC60D3F-03A5-4C82-86D6-CE83786CFAFD}" destId="{B897A62B-9011-4E88-AA7D-B0BA1141F021}" srcOrd="1" destOrd="0" parTransId="{956BE5D4-E1C7-4152-A05F-0A68B3FEBFE3}" sibTransId="{FADA0910-EE58-4AAB-A1E6-1F90E06764F7}"/>
    <dgm:cxn modelId="{E7AFF50D-D446-4AB2-A667-579484C7507E}" type="presOf" srcId="{269E5405-9E39-4A6A-A98E-BADC91A363B8}" destId="{804BC75D-94AA-4C5F-9618-565A96698F31}" srcOrd="0" destOrd="0" presId="urn:microsoft.com/office/officeart/2008/layout/LinedList"/>
    <dgm:cxn modelId="{AD54BB1B-DF94-4087-A8A6-CBB7A68E2D1A}" srcId="{4CC60D3F-03A5-4C82-86D6-CE83786CFAFD}" destId="{DA268ABA-6B52-458F-A2ED-2152969C0E4C}" srcOrd="6" destOrd="0" parTransId="{87755E91-1DF8-4BB5-B87F-925B10F2E70D}" sibTransId="{CF765B02-7543-40A5-B417-409D893E1EEF}"/>
    <dgm:cxn modelId="{86A7D124-6D7A-46EF-9AAC-2BC946AFB049}" srcId="{4CC60D3F-03A5-4C82-86D6-CE83786CFAFD}" destId="{364C5E74-0B66-4136-8EDB-9A546E69649E}" srcOrd="4" destOrd="0" parTransId="{9AC4D0BB-9B9B-47C2-9A3E-E488728EFBFC}" sibTransId="{9CE5B3D2-29B5-466C-A7A6-CF4A54243570}"/>
    <dgm:cxn modelId="{61A9062A-52D3-4653-8A69-4FFF8D8DFA33}" srcId="{4CC60D3F-03A5-4C82-86D6-CE83786CFAFD}" destId="{269E5405-9E39-4A6A-A98E-BADC91A363B8}" srcOrd="9" destOrd="0" parTransId="{BBCBA2A8-898B-4451-987D-5A930E3FFAE0}" sibTransId="{BB058E37-AD87-4A34-B49A-1B9BF479A902}"/>
    <dgm:cxn modelId="{54631A37-0E89-4218-97D7-D0E3F9BB8B9F}" type="presOf" srcId="{364C5E74-0B66-4136-8EDB-9A546E69649E}" destId="{713FAFDD-4F57-4ED6-B264-61539484118F}" srcOrd="0" destOrd="0" presId="urn:microsoft.com/office/officeart/2008/layout/LinedList"/>
    <dgm:cxn modelId="{EF6D1065-1BE3-4F0D-800A-D9CC00409B99}" srcId="{4CC60D3F-03A5-4C82-86D6-CE83786CFAFD}" destId="{1E5DDB5C-6D5E-405A-9400-927133EA4880}" srcOrd="0" destOrd="0" parTransId="{F6F96D87-A9AF-4DD7-9B60-935BBEF36E34}" sibTransId="{AD064EF6-2B37-44EC-8AF6-EC9196D52320}"/>
    <dgm:cxn modelId="{D2C6266A-97C9-4AE4-B023-878DD540C0A1}" type="presOf" srcId="{E8BE9370-BBE4-4BBC-BE2C-CCE75F7A962F}" destId="{E4D9310D-9C74-4224-A913-9CD4356F9125}" srcOrd="0" destOrd="0" presId="urn:microsoft.com/office/officeart/2008/layout/LinedList"/>
    <dgm:cxn modelId="{B7A0A06C-D7F8-4D8D-885A-E24CBFA16A43}" srcId="{4CC60D3F-03A5-4C82-86D6-CE83786CFAFD}" destId="{FC37C04F-72CB-4E5F-9AB6-B5E92849EFCD}" srcOrd="5" destOrd="0" parTransId="{EEABE838-3580-4C36-963D-B6C198576EFC}" sibTransId="{A82499FE-6EB9-4DE9-9E38-FD0837588FB5}"/>
    <dgm:cxn modelId="{B1B2C154-DD8E-4D70-A0BF-89ED5DC6BC25}" type="presOf" srcId="{B897A62B-9011-4E88-AA7D-B0BA1141F021}" destId="{B7A6A46C-D5C0-450A-BB85-FAD880825478}" srcOrd="0" destOrd="0" presId="urn:microsoft.com/office/officeart/2008/layout/LinedList"/>
    <dgm:cxn modelId="{C263D57A-E829-438C-84CF-3D8EF4428FD6}" type="presOf" srcId="{1E5DDB5C-6D5E-405A-9400-927133EA4880}" destId="{8C130ACD-EE29-499D-B1CD-770E7A0CEFBB}" srcOrd="0" destOrd="0" presId="urn:microsoft.com/office/officeart/2008/layout/LinedList"/>
    <dgm:cxn modelId="{75C0FB85-EF9A-4B73-9D47-D306D7C2DC76}" type="presOf" srcId="{FC37C04F-72CB-4E5F-9AB6-B5E92849EFCD}" destId="{2B00BEF4-3D04-49EC-8684-D8F83E2BD021}" srcOrd="0" destOrd="0" presId="urn:microsoft.com/office/officeart/2008/layout/LinedList"/>
    <dgm:cxn modelId="{E3A51F96-7BB3-459A-8538-9A14844A1C3C}" type="presOf" srcId="{7FEC9BB5-9065-4B7F-BA26-91C58394D2A7}" destId="{4DE4E4B3-5C4B-4C88-B91C-53DC2406AAB5}" srcOrd="0" destOrd="0" presId="urn:microsoft.com/office/officeart/2008/layout/LinedList"/>
    <dgm:cxn modelId="{804C6C98-2603-4B8E-8517-E592499192B0}" type="presOf" srcId="{AEB2EABA-F5E0-45D5-93D1-162C706AAEA2}" destId="{D252CACD-950D-45FF-9ACE-E6A0EB12BC37}" srcOrd="0" destOrd="0" presId="urn:microsoft.com/office/officeart/2008/layout/LinedList"/>
    <dgm:cxn modelId="{8F1F7499-2630-4EC3-AEB1-7C552EF7BA2B}" srcId="{4CC60D3F-03A5-4C82-86D6-CE83786CFAFD}" destId="{E8BE9370-BBE4-4BBC-BE2C-CCE75F7A962F}" srcOrd="2" destOrd="0" parTransId="{C2B02FE3-D686-485F-A3EF-92D7A3416A9E}" sibTransId="{2937C9C3-809E-4C1D-9884-49B52A4EF8EC}"/>
    <dgm:cxn modelId="{6BD81DB8-F7F9-4297-969E-469AF4894C2A}" type="presOf" srcId="{36631602-B9D5-4364-906A-35E7A7D815A0}" destId="{315E2241-2720-442E-BABE-E762A3B87A84}" srcOrd="0" destOrd="0" presId="urn:microsoft.com/office/officeart/2008/layout/LinedList"/>
    <dgm:cxn modelId="{5A8D2ECD-59CB-467F-A06F-D9F3877976A7}" type="presOf" srcId="{4CC60D3F-03A5-4C82-86D6-CE83786CFAFD}" destId="{1B2D10DC-5033-4A3C-BF58-B384BFA3AFED}" srcOrd="0" destOrd="0" presId="urn:microsoft.com/office/officeart/2008/layout/LinedList"/>
    <dgm:cxn modelId="{8A44FBDE-6C9A-40D3-A6D8-9B4E505D7528}" srcId="{4CC60D3F-03A5-4C82-86D6-CE83786CFAFD}" destId="{AEB2EABA-F5E0-45D5-93D1-162C706AAEA2}" srcOrd="8" destOrd="0" parTransId="{B478766F-9BDD-4E97-AD79-1F79FC9A37A5}" sibTransId="{229BDACE-8C35-423C-BE3C-31452D586041}"/>
    <dgm:cxn modelId="{1345B5EA-3BB5-48C3-8792-601361BDAD61}" type="presOf" srcId="{DA268ABA-6B52-458F-A2ED-2152969C0E4C}" destId="{FB6D7A74-7B09-4024-ADBD-F0198AB6CD11}" srcOrd="0" destOrd="0" presId="urn:microsoft.com/office/officeart/2008/layout/LinedList"/>
    <dgm:cxn modelId="{901F34F2-B4AE-4EAD-8FAA-E856BAF04CB9}" srcId="{4CC60D3F-03A5-4C82-86D6-CE83786CFAFD}" destId="{7FEC9BB5-9065-4B7F-BA26-91C58394D2A7}" srcOrd="7" destOrd="0" parTransId="{39D12D05-BCA9-45A6-969C-C3973904A607}" sibTransId="{FBCCD9A0-A463-45D7-A2B4-B56D47941362}"/>
    <dgm:cxn modelId="{753B2055-4434-438B-82F9-33B64991ABE5}" type="presParOf" srcId="{1B2D10DC-5033-4A3C-BF58-B384BFA3AFED}" destId="{47CAF525-7EF2-4961-A735-1B63A1EE8ECF}" srcOrd="0" destOrd="0" presId="urn:microsoft.com/office/officeart/2008/layout/LinedList"/>
    <dgm:cxn modelId="{BEAF4670-77E3-4FF1-A8EA-AB330C5A97F3}" type="presParOf" srcId="{1B2D10DC-5033-4A3C-BF58-B384BFA3AFED}" destId="{1B7AD142-8EA2-48B1-BD06-7D8C10F6570E}" srcOrd="1" destOrd="0" presId="urn:microsoft.com/office/officeart/2008/layout/LinedList"/>
    <dgm:cxn modelId="{ADE70BB7-B6EA-42B3-BA0F-5BF21A73CFEC}" type="presParOf" srcId="{1B7AD142-8EA2-48B1-BD06-7D8C10F6570E}" destId="{8C130ACD-EE29-499D-B1CD-770E7A0CEFBB}" srcOrd="0" destOrd="0" presId="urn:microsoft.com/office/officeart/2008/layout/LinedList"/>
    <dgm:cxn modelId="{36E033EF-70BE-42D4-BEA0-F31B693A6598}" type="presParOf" srcId="{1B7AD142-8EA2-48B1-BD06-7D8C10F6570E}" destId="{C3D5653F-FA1C-4687-82DE-FA3D2739E972}" srcOrd="1" destOrd="0" presId="urn:microsoft.com/office/officeart/2008/layout/LinedList"/>
    <dgm:cxn modelId="{430746E2-E2F6-49C7-A316-5CC94AAA044A}" type="presParOf" srcId="{1B2D10DC-5033-4A3C-BF58-B384BFA3AFED}" destId="{55A63CEC-1D36-4981-A0BE-288706E2BBB3}" srcOrd="2" destOrd="0" presId="urn:microsoft.com/office/officeart/2008/layout/LinedList"/>
    <dgm:cxn modelId="{150606B0-9D2F-47D0-8B97-11470F752FCE}" type="presParOf" srcId="{1B2D10DC-5033-4A3C-BF58-B384BFA3AFED}" destId="{CCCEAA8E-5823-4417-9483-D2D99EA1F943}" srcOrd="3" destOrd="0" presId="urn:microsoft.com/office/officeart/2008/layout/LinedList"/>
    <dgm:cxn modelId="{CBB9247D-1718-410C-B9C9-6D85B732D967}" type="presParOf" srcId="{CCCEAA8E-5823-4417-9483-D2D99EA1F943}" destId="{B7A6A46C-D5C0-450A-BB85-FAD880825478}" srcOrd="0" destOrd="0" presId="urn:microsoft.com/office/officeart/2008/layout/LinedList"/>
    <dgm:cxn modelId="{BCAB0B2F-1F87-4062-8C1A-DDE745C2368F}" type="presParOf" srcId="{CCCEAA8E-5823-4417-9483-D2D99EA1F943}" destId="{066D4696-F342-4DF2-AB20-BCB4AFAC1FBF}" srcOrd="1" destOrd="0" presId="urn:microsoft.com/office/officeart/2008/layout/LinedList"/>
    <dgm:cxn modelId="{47B01894-D2D1-41D6-92B8-0320016F6D58}" type="presParOf" srcId="{1B2D10DC-5033-4A3C-BF58-B384BFA3AFED}" destId="{CAA6DBF4-2178-4E00-8A89-EDFE18ACE933}" srcOrd="4" destOrd="0" presId="urn:microsoft.com/office/officeart/2008/layout/LinedList"/>
    <dgm:cxn modelId="{8AF4B12A-3EFB-437D-A3A3-AFDC25A02F49}" type="presParOf" srcId="{1B2D10DC-5033-4A3C-BF58-B384BFA3AFED}" destId="{80262161-1CA4-43E0-BB67-23630247F4DA}" srcOrd="5" destOrd="0" presId="urn:microsoft.com/office/officeart/2008/layout/LinedList"/>
    <dgm:cxn modelId="{0DA601E7-03F7-4113-81E3-F416F99D83CB}" type="presParOf" srcId="{80262161-1CA4-43E0-BB67-23630247F4DA}" destId="{E4D9310D-9C74-4224-A913-9CD4356F9125}" srcOrd="0" destOrd="0" presId="urn:microsoft.com/office/officeart/2008/layout/LinedList"/>
    <dgm:cxn modelId="{D997741A-DA79-488D-A15B-F4368AC9FEE9}" type="presParOf" srcId="{80262161-1CA4-43E0-BB67-23630247F4DA}" destId="{6AE90AD9-F2D3-46FB-BED0-23E5E2B85809}" srcOrd="1" destOrd="0" presId="urn:microsoft.com/office/officeart/2008/layout/LinedList"/>
    <dgm:cxn modelId="{D87D9B7B-C9AD-4EB6-B9F6-E011FD2E031A}" type="presParOf" srcId="{1B2D10DC-5033-4A3C-BF58-B384BFA3AFED}" destId="{A3845435-7DE1-46DE-86DF-3A61544877D4}" srcOrd="6" destOrd="0" presId="urn:microsoft.com/office/officeart/2008/layout/LinedList"/>
    <dgm:cxn modelId="{27840CE9-C745-42A0-8F6E-DB8D28F7BF46}" type="presParOf" srcId="{1B2D10DC-5033-4A3C-BF58-B384BFA3AFED}" destId="{E8279CF7-2537-479F-B829-3E844BB00141}" srcOrd="7" destOrd="0" presId="urn:microsoft.com/office/officeart/2008/layout/LinedList"/>
    <dgm:cxn modelId="{00DD3D33-0473-40BF-B791-49950AF7A86F}" type="presParOf" srcId="{E8279CF7-2537-479F-B829-3E844BB00141}" destId="{315E2241-2720-442E-BABE-E762A3B87A84}" srcOrd="0" destOrd="0" presId="urn:microsoft.com/office/officeart/2008/layout/LinedList"/>
    <dgm:cxn modelId="{C57E8C78-4FEB-4D1F-A69D-10F0CBAE604B}" type="presParOf" srcId="{E8279CF7-2537-479F-B829-3E844BB00141}" destId="{718A3140-B78E-4153-945A-D4FBE58E236D}" srcOrd="1" destOrd="0" presId="urn:microsoft.com/office/officeart/2008/layout/LinedList"/>
    <dgm:cxn modelId="{A9B751BC-A3A8-47CC-A71D-7522A81405BD}" type="presParOf" srcId="{1B2D10DC-5033-4A3C-BF58-B384BFA3AFED}" destId="{245C77E0-8CDB-474E-91B5-C477913C2E66}" srcOrd="8" destOrd="0" presId="urn:microsoft.com/office/officeart/2008/layout/LinedList"/>
    <dgm:cxn modelId="{4E638549-9094-4A14-9512-30CA9B07F593}" type="presParOf" srcId="{1B2D10DC-5033-4A3C-BF58-B384BFA3AFED}" destId="{5D5BA146-1898-4BB4-B802-B03C59645094}" srcOrd="9" destOrd="0" presId="urn:microsoft.com/office/officeart/2008/layout/LinedList"/>
    <dgm:cxn modelId="{B8A5A642-9E2F-44B0-B1E1-02F26A997A41}" type="presParOf" srcId="{5D5BA146-1898-4BB4-B802-B03C59645094}" destId="{713FAFDD-4F57-4ED6-B264-61539484118F}" srcOrd="0" destOrd="0" presId="urn:microsoft.com/office/officeart/2008/layout/LinedList"/>
    <dgm:cxn modelId="{FFDBD0BB-0F8D-48EB-B7AE-94BBC14D6863}" type="presParOf" srcId="{5D5BA146-1898-4BB4-B802-B03C59645094}" destId="{DC67BA89-A34B-4F71-BEB9-0946D21A9605}" srcOrd="1" destOrd="0" presId="urn:microsoft.com/office/officeart/2008/layout/LinedList"/>
    <dgm:cxn modelId="{76FC603D-6602-4331-A130-B7825025C582}" type="presParOf" srcId="{1B2D10DC-5033-4A3C-BF58-B384BFA3AFED}" destId="{1E91E7C9-E8A7-45F1-910C-B61F8D223511}" srcOrd="10" destOrd="0" presId="urn:microsoft.com/office/officeart/2008/layout/LinedList"/>
    <dgm:cxn modelId="{7FFA842F-105F-4D72-8878-7882BB3ACCC3}" type="presParOf" srcId="{1B2D10DC-5033-4A3C-BF58-B384BFA3AFED}" destId="{02DF4104-664F-4199-94EA-E53C94FC23F3}" srcOrd="11" destOrd="0" presId="urn:microsoft.com/office/officeart/2008/layout/LinedList"/>
    <dgm:cxn modelId="{2790CAEF-FED4-48BD-8175-808F6F09EEB1}" type="presParOf" srcId="{02DF4104-664F-4199-94EA-E53C94FC23F3}" destId="{2B00BEF4-3D04-49EC-8684-D8F83E2BD021}" srcOrd="0" destOrd="0" presId="urn:microsoft.com/office/officeart/2008/layout/LinedList"/>
    <dgm:cxn modelId="{2E4AC9E4-0E5A-4497-B189-8B664BCC2231}" type="presParOf" srcId="{02DF4104-664F-4199-94EA-E53C94FC23F3}" destId="{310B4537-3167-4FE2-B7EA-1FABC104E720}" srcOrd="1" destOrd="0" presId="urn:microsoft.com/office/officeart/2008/layout/LinedList"/>
    <dgm:cxn modelId="{EC22CD89-D0D4-480E-B749-196030D592A6}" type="presParOf" srcId="{1B2D10DC-5033-4A3C-BF58-B384BFA3AFED}" destId="{BCDBB0FC-A310-494F-8802-B20FD12DAB6A}" srcOrd="12" destOrd="0" presId="urn:microsoft.com/office/officeart/2008/layout/LinedList"/>
    <dgm:cxn modelId="{969CBFBD-1343-44C4-9847-35D5AFD76E5F}" type="presParOf" srcId="{1B2D10DC-5033-4A3C-BF58-B384BFA3AFED}" destId="{F8A6248D-A09A-4DFB-8E4D-5B6D2F5AA03A}" srcOrd="13" destOrd="0" presId="urn:microsoft.com/office/officeart/2008/layout/LinedList"/>
    <dgm:cxn modelId="{AF86E77B-D231-4DF4-9C48-446EC8056A7E}" type="presParOf" srcId="{F8A6248D-A09A-4DFB-8E4D-5B6D2F5AA03A}" destId="{FB6D7A74-7B09-4024-ADBD-F0198AB6CD11}" srcOrd="0" destOrd="0" presId="urn:microsoft.com/office/officeart/2008/layout/LinedList"/>
    <dgm:cxn modelId="{A852B307-421D-4B79-9BFC-9821C9542A80}" type="presParOf" srcId="{F8A6248D-A09A-4DFB-8E4D-5B6D2F5AA03A}" destId="{829419B5-CCF3-4558-9F12-40F8AAEE9B0D}" srcOrd="1" destOrd="0" presId="urn:microsoft.com/office/officeart/2008/layout/LinedList"/>
    <dgm:cxn modelId="{F5CB3DBC-D1B0-4221-ACE7-77A1FD5DDA6E}" type="presParOf" srcId="{1B2D10DC-5033-4A3C-BF58-B384BFA3AFED}" destId="{A8D56979-BAF9-4299-BEF9-395D82A7EE5A}" srcOrd="14" destOrd="0" presId="urn:microsoft.com/office/officeart/2008/layout/LinedList"/>
    <dgm:cxn modelId="{0AAE1AB6-CD7D-445C-A28B-3438909E00D6}" type="presParOf" srcId="{1B2D10DC-5033-4A3C-BF58-B384BFA3AFED}" destId="{9375B39B-7FE3-411F-800E-126C761AEF24}" srcOrd="15" destOrd="0" presId="urn:microsoft.com/office/officeart/2008/layout/LinedList"/>
    <dgm:cxn modelId="{0BD7D16A-9D68-4FAD-9331-F565DDDE2F15}" type="presParOf" srcId="{9375B39B-7FE3-411F-800E-126C761AEF24}" destId="{4DE4E4B3-5C4B-4C88-B91C-53DC2406AAB5}" srcOrd="0" destOrd="0" presId="urn:microsoft.com/office/officeart/2008/layout/LinedList"/>
    <dgm:cxn modelId="{02732B3A-2273-44DA-BD2B-EE50436E003B}" type="presParOf" srcId="{9375B39B-7FE3-411F-800E-126C761AEF24}" destId="{18FD947B-4A1E-42F1-87E5-83D9571C2A8C}" srcOrd="1" destOrd="0" presId="urn:microsoft.com/office/officeart/2008/layout/LinedList"/>
    <dgm:cxn modelId="{BC335DCD-2CE3-41ED-9BA2-D9CC3CE75370}" type="presParOf" srcId="{1B2D10DC-5033-4A3C-BF58-B384BFA3AFED}" destId="{D2043BAA-F403-4760-B83D-5EB05BF89493}" srcOrd="16" destOrd="0" presId="urn:microsoft.com/office/officeart/2008/layout/LinedList"/>
    <dgm:cxn modelId="{B1FECA7E-728B-44A5-8EDB-C2C6DF86F712}" type="presParOf" srcId="{1B2D10DC-5033-4A3C-BF58-B384BFA3AFED}" destId="{81F145F1-FE4C-4C0C-9221-E577B6730962}" srcOrd="17" destOrd="0" presId="urn:microsoft.com/office/officeart/2008/layout/LinedList"/>
    <dgm:cxn modelId="{CA2CC885-C67E-4283-8B10-B5DFE9813CAE}" type="presParOf" srcId="{81F145F1-FE4C-4C0C-9221-E577B6730962}" destId="{D252CACD-950D-45FF-9ACE-E6A0EB12BC37}" srcOrd="0" destOrd="0" presId="urn:microsoft.com/office/officeart/2008/layout/LinedList"/>
    <dgm:cxn modelId="{7CEDA9A8-2164-474C-A548-729765507F5A}" type="presParOf" srcId="{81F145F1-FE4C-4C0C-9221-E577B6730962}" destId="{EEEE2A3A-BAF4-4B32-AB35-D55519E57DFA}" srcOrd="1" destOrd="0" presId="urn:microsoft.com/office/officeart/2008/layout/LinedList"/>
    <dgm:cxn modelId="{0CE4927B-31CE-44E8-BDD6-6A808728A0F1}" type="presParOf" srcId="{1B2D10DC-5033-4A3C-BF58-B384BFA3AFED}" destId="{FA14F3D8-4D20-45B4-8D47-165FD9128185}" srcOrd="18" destOrd="0" presId="urn:microsoft.com/office/officeart/2008/layout/LinedList"/>
    <dgm:cxn modelId="{ABF338B0-47F9-4DD6-B991-8AB9481DAB66}" type="presParOf" srcId="{1B2D10DC-5033-4A3C-BF58-B384BFA3AFED}" destId="{6FB16D8A-7616-42F8-BF10-129B852597C2}" srcOrd="19" destOrd="0" presId="urn:microsoft.com/office/officeart/2008/layout/LinedList"/>
    <dgm:cxn modelId="{66E2BFCB-A1C7-493F-9CE0-0B00D34A1FDA}" type="presParOf" srcId="{6FB16D8A-7616-42F8-BF10-129B852597C2}" destId="{804BC75D-94AA-4C5F-9618-565A96698F31}" srcOrd="0" destOrd="0" presId="urn:microsoft.com/office/officeart/2008/layout/LinedList"/>
    <dgm:cxn modelId="{4C50C8D7-3E03-49D0-9E7B-5C58F75008A1}" type="presParOf" srcId="{6FB16D8A-7616-42F8-BF10-129B852597C2}" destId="{4500721C-C243-4ABF-8266-E8A7209B1CE9}" srcOrd="1" destOrd="0" presId="urn:microsoft.com/office/officeart/2008/layout/LinedList"/>
  </dgm:cxnLst>
  <dgm:bg>
    <a:solidFill>
      <a:schemeClr val="bg1"/>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64980F-E934-4DEA-A87F-49D3C480A8A1}"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0418507-E25D-4532-A3C2-4D881F3E03A2}">
      <dgm:prSet custT="1"/>
      <dgm:spPr/>
      <dgm:t>
        <a:bodyPr/>
        <a:lstStyle/>
        <a:p>
          <a:pPr rtl="0"/>
          <a:r>
            <a:rPr lang="en-US" sz="1800" b="0" u="sng" dirty="0">
              <a:latin typeface="+mn-lt"/>
            </a:rPr>
            <a:t>AT PORT OF ENTRY (Travelling along with Dependents or Dependents Travelling Alone</a:t>
          </a:r>
          <a:r>
            <a:rPr lang="en-US" sz="1400" b="0" u="sng" dirty="0">
              <a:latin typeface="+mn-lt"/>
            </a:rPr>
            <a:t>)</a:t>
          </a:r>
          <a:endParaRPr lang="en-US" sz="1400" b="0" dirty="0">
            <a:latin typeface="+mn-lt"/>
          </a:endParaRPr>
        </a:p>
      </dgm:t>
    </dgm:pt>
    <dgm:pt modelId="{6B476AF8-C499-4FF2-AA1D-C8608D67B7CD}" type="parTrans" cxnId="{9CB2557F-EA4C-4000-B3A9-939511E7AB61}">
      <dgm:prSet/>
      <dgm:spPr/>
      <dgm:t>
        <a:bodyPr/>
        <a:lstStyle/>
        <a:p>
          <a:endParaRPr lang="en-US" sz="1400" b="0">
            <a:latin typeface="+mn-lt"/>
          </a:endParaRPr>
        </a:p>
      </dgm:t>
    </dgm:pt>
    <dgm:pt modelId="{E17AFEF5-76AB-4AD5-B1FA-DD9F2033BD35}" type="sibTrans" cxnId="{9CB2557F-EA4C-4000-B3A9-939511E7AB61}">
      <dgm:prSet/>
      <dgm:spPr/>
      <dgm:t>
        <a:bodyPr/>
        <a:lstStyle/>
        <a:p>
          <a:endParaRPr lang="en-US" sz="1400" b="0">
            <a:latin typeface="+mn-lt"/>
          </a:endParaRPr>
        </a:p>
      </dgm:t>
    </dgm:pt>
    <dgm:pt modelId="{5A386B61-911D-4892-80AB-9FE789C92C41}">
      <dgm:prSet custT="1"/>
      <dgm:spPr/>
      <dgm:t>
        <a:bodyPr/>
        <a:lstStyle/>
        <a:p>
          <a:pPr rtl="0"/>
          <a:r>
            <a:rPr lang="en-US" sz="1400" b="0" dirty="0">
              <a:latin typeface="+mn-lt"/>
            </a:rPr>
            <a:t>You may not get the Visitor Record at Port of Entry for your Spouse or Children who are less than 4 Years Old. In such scenario, please do not insist or engage in discussion with the officer to issue the visitor record.  We have a process to apply visitor record online.  Please notify TCS Canada Visa team if visitor record is not issued at the port of entry.</a:t>
          </a:r>
        </a:p>
      </dgm:t>
    </dgm:pt>
    <dgm:pt modelId="{BFBE6D11-E2D2-4E9D-8E9B-4B491EAB015C}" type="parTrans" cxnId="{BF098C3F-3276-4360-90CA-64F43FB57BD4}">
      <dgm:prSet/>
      <dgm:spPr/>
      <dgm:t>
        <a:bodyPr/>
        <a:lstStyle/>
        <a:p>
          <a:endParaRPr lang="en-US" sz="1400" b="0">
            <a:latin typeface="+mn-lt"/>
          </a:endParaRPr>
        </a:p>
      </dgm:t>
    </dgm:pt>
    <dgm:pt modelId="{6F617B73-CCDA-4BE2-8701-59C37696CE73}" type="sibTrans" cxnId="{BF098C3F-3276-4360-90CA-64F43FB57BD4}">
      <dgm:prSet/>
      <dgm:spPr/>
      <dgm:t>
        <a:bodyPr/>
        <a:lstStyle/>
        <a:p>
          <a:endParaRPr lang="en-US" sz="1400" b="0">
            <a:latin typeface="+mn-lt"/>
          </a:endParaRPr>
        </a:p>
      </dgm:t>
    </dgm:pt>
    <dgm:pt modelId="{6F27F00B-657F-4048-B0A4-4AB4DA89F9A6}">
      <dgm:prSet custT="1"/>
      <dgm:spPr/>
      <dgm:t>
        <a:bodyPr/>
        <a:lstStyle/>
        <a:p>
          <a:pPr rtl="0"/>
          <a:r>
            <a:rPr lang="en-US" sz="1400" b="0" dirty="0">
              <a:latin typeface="+mn-lt"/>
            </a:rPr>
            <a:t>If your dependents are not issued Visitor records at the port of entry, Immigration officer will stamp your Spouse/child passport only for 6 Months Validity (Stamp or Handwritten date). Once you report to work please approach globalmobility.canadavisa@tcs.com. Team will facilitate the extension process and you can get the Visitor records for your spouse/child which will be valid until your WP expiry.</a:t>
          </a:r>
        </a:p>
      </dgm:t>
    </dgm:pt>
    <dgm:pt modelId="{B9BC5B38-9C8A-4317-9CCE-07DACD23FD44}" type="parTrans" cxnId="{CE8C5D00-4F43-4D15-9E34-75D4325ACD22}">
      <dgm:prSet/>
      <dgm:spPr/>
      <dgm:t>
        <a:bodyPr/>
        <a:lstStyle/>
        <a:p>
          <a:endParaRPr lang="en-US" sz="1400" b="0">
            <a:latin typeface="+mn-lt"/>
          </a:endParaRPr>
        </a:p>
      </dgm:t>
    </dgm:pt>
    <dgm:pt modelId="{A5D93A51-5BD2-4E45-8BC9-0DAF2685295D}" type="sibTrans" cxnId="{CE8C5D00-4F43-4D15-9E34-75D4325ACD22}">
      <dgm:prSet/>
      <dgm:spPr/>
      <dgm:t>
        <a:bodyPr/>
        <a:lstStyle/>
        <a:p>
          <a:endParaRPr lang="en-US" sz="1400" b="0">
            <a:latin typeface="+mn-lt"/>
          </a:endParaRPr>
        </a:p>
      </dgm:t>
    </dgm:pt>
    <dgm:pt modelId="{E596648C-696F-4F00-A831-563B5DEC67EE}">
      <dgm:prSet custT="1"/>
      <dgm:spPr/>
      <dgm:t>
        <a:bodyPr/>
        <a:lstStyle/>
        <a:p>
          <a:pPr rtl="0"/>
          <a:r>
            <a:rPr lang="en-US" sz="1400" b="0" dirty="0">
              <a:latin typeface="+mn-lt"/>
            </a:rPr>
            <a:t>Make sure to carry contact numbers of your Onsite Managers, TCS Canada Immigration Manager and Attorneys who processed your work permit application package if something goes wrong.</a:t>
          </a:r>
        </a:p>
        <a:p>
          <a:pPr rtl="0"/>
          <a:endParaRPr lang="en-US" sz="1400" b="0" dirty="0">
            <a:latin typeface="+mn-lt"/>
          </a:endParaRPr>
        </a:p>
        <a:p>
          <a:pPr rtl="0"/>
          <a:endParaRPr lang="en-US" sz="1400" b="0" dirty="0">
            <a:latin typeface="+mn-lt"/>
          </a:endParaRPr>
        </a:p>
      </dgm:t>
    </dgm:pt>
    <dgm:pt modelId="{022C2F47-7033-4009-AF1B-1C152B480F14}" type="parTrans" cxnId="{E79472E5-8EC2-4FC6-AD5A-BC2B1754523B}">
      <dgm:prSet/>
      <dgm:spPr/>
      <dgm:t>
        <a:bodyPr/>
        <a:lstStyle/>
        <a:p>
          <a:endParaRPr lang="en-US" sz="1400" b="0">
            <a:latin typeface="+mn-lt"/>
          </a:endParaRPr>
        </a:p>
      </dgm:t>
    </dgm:pt>
    <dgm:pt modelId="{4BB2A7C3-347F-4B58-99C7-087CD6A4B5A3}" type="sibTrans" cxnId="{E79472E5-8EC2-4FC6-AD5A-BC2B1754523B}">
      <dgm:prSet/>
      <dgm:spPr/>
      <dgm:t>
        <a:bodyPr/>
        <a:lstStyle/>
        <a:p>
          <a:endParaRPr lang="en-US" sz="1400" b="0">
            <a:latin typeface="+mn-lt"/>
          </a:endParaRPr>
        </a:p>
      </dgm:t>
    </dgm:pt>
    <dgm:pt modelId="{921DC0D8-A187-474E-B7DA-CB335D161162}">
      <dgm:prSet custT="1"/>
      <dgm:spPr/>
      <dgm:t>
        <a:bodyPr/>
        <a:lstStyle/>
        <a:p>
          <a:pPr rtl="0"/>
          <a:r>
            <a:rPr lang="en-US" sz="1400" b="0" dirty="0">
              <a:latin typeface="+mn-lt"/>
            </a:rPr>
            <a:t>Please ensure that you read the TCS Canada letter before travelling, to ensure that you are familiar with the contents of same in case an immigration officer ask questions of your role in Canada.</a:t>
          </a:r>
        </a:p>
      </dgm:t>
    </dgm:pt>
    <dgm:pt modelId="{A49C88EF-42A2-46AA-8F2F-D4A1CAEF3855}" type="parTrans" cxnId="{45B3912F-F59F-4F00-B793-E1C230FD7D4C}">
      <dgm:prSet/>
      <dgm:spPr/>
      <dgm:t>
        <a:bodyPr/>
        <a:lstStyle/>
        <a:p>
          <a:endParaRPr lang="en-US" sz="1400" b="0">
            <a:latin typeface="+mn-lt"/>
          </a:endParaRPr>
        </a:p>
      </dgm:t>
    </dgm:pt>
    <dgm:pt modelId="{B1588E73-4E88-4B79-A643-9C6568195EBB}" type="sibTrans" cxnId="{45B3912F-F59F-4F00-B793-E1C230FD7D4C}">
      <dgm:prSet/>
      <dgm:spPr/>
      <dgm:t>
        <a:bodyPr/>
        <a:lstStyle/>
        <a:p>
          <a:endParaRPr lang="en-US" sz="1400" b="0">
            <a:latin typeface="+mn-lt"/>
          </a:endParaRPr>
        </a:p>
      </dgm:t>
    </dgm:pt>
    <dgm:pt modelId="{B93106B3-2531-426A-84F4-C7586639A208}">
      <dgm:prSet custT="1"/>
      <dgm:spPr/>
      <dgm:t>
        <a:bodyPr/>
        <a:lstStyle/>
        <a:p>
          <a:pPr rtl="0"/>
          <a:r>
            <a:rPr lang="en-US" sz="1400" b="0" dirty="0">
              <a:latin typeface="+mn-lt"/>
            </a:rPr>
            <a:t>Please ensure that you inspect the contents of your Work Permit when it is issued, to make sure that the location, occupation, employer and validity are correct.</a:t>
          </a:r>
        </a:p>
      </dgm:t>
    </dgm:pt>
    <dgm:pt modelId="{61FC8BF2-4DFA-4B07-9484-75D1EA558A46}" type="parTrans" cxnId="{2E36B0B1-2B61-4A8F-A41E-0B64ED76E3F5}">
      <dgm:prSet/>
      <dgm:spPr/>
      <dgm:t>
        <a:bodyPr/>
        <a:lstStyle/>
        <a:p>
          <a:endParaRPr lang="en-US" sz="1400" b="0">
            <a:latin typeface="+mn-lt"/>
          </a:endParaRPr>
        </a:p>
      </dgm:t>
    </dgm:pt>
    <dgm:pt modelId="{4842566F-134B-4245-B747-48750086A383}" type="sibTrans" cxnId="{2E36B0B1-2B61-4A8F-A41E-0B64ED76E3F5}">
      <dgm:prSet/>
      <dgm:spPr/>
      <dgm:t>
        <a:bodyPr/>
        <a:lstStyle/>
        <a:p>
          <a:endParaRPr lang="en-US" sz="1400" b="0">
            <a:latin typeface="+mn-lt"/>
          </a:endParaRPr>
        </a:p>
      </dgm:t>
    </dgm:pt>
    <dgm:pt modelId="{3E35FF7E-4214-4A7B-A60E-FEE36057495B}">
      <dgm:prSet custT="1"/>
      <dgm:spPr/>
      <dgm:t>
        <a:bodyPr/>
        <a:lstStyle/>
        <a:p>
          <a:pPr rtl="0"/>
          <a:r>
            <a:rPr lang="en-US" sz="1400" b="0" dirty="0">
              <a:latin typeface="+mn-lt"/>
            </a:rPr>
            <a:t>Please be courteous to officials at the port of entry.	</a:t>
          </a:r>
        </a:p>
      </dgm:t>
    </dgm:pt>
    <dgm:pt modelId="{E8867870-E230-4A21-8EB0-4612E603FEA8}" type="parTrans" cxnId="{9B5CE45E-6FCB-42A9-8A99-A444BBF8A3AC}">
      <dgm:prSet/>
      <dgm:spPr/>
      <dgm:t>
        <a:bodyPr/>
        <a:lstStyle/>
        <a:p>
          <a:endParaRPr lang="en-US" sz="1400" b="0">
            <a:latin typeface="+mn-lt"/>
          </a:endParaRPr>
        </a:p>
      </dgm:t>
    </dgm:pt>
    <dgm:pt modelId="{46F856B7-1176-4D5D-B6B7-18241CDFF409}" type="sibTrans" cxnId="{9B5CE45E-6FCB-42A9-8A99-A444BBF8A3AC}">
      <dgm:prSet/>
      <dgm:spPr/>
      <dgm:t>
        <a:bodyPr/>
        <a:lstStyle/>
        <a:p>
          <a:endParaRPr lang="en-US" sz="1400" b="0">
            <a:latin typeface="+mn-lt"/>
          </a:endParaRPr>
        </a:p>
      </dgm:t>
    </dgm:pt>
    <dgm:pt modelId="{F15FB887-21AD-4FE5-9F8C-761D28EE4F04}">
      <dgm:prSet custT="1"/>
      <dgm:spPr/>
      <dgm:t>
        <a:bodyPr/>
        <a:lstStyle/>
        <a:p>
          <a:pPr rtl="0"/>
          <a:r>
            <a:rPr lang="en-US" sz="1400" b="0" dirty="0">
              <a:latin typeface="+mn-lt"/>
            </a:rPr>
            <a:t>If dependents are travelling alone(when employee is already in Canada), please ensure they bring recent payslips, copy of your Work Permit, their 	passports with valid visas, and Port of entry approval letters.  Your spouse should also bring your marriage certificate and birth certificates for children in original.</a:t>
          </a:r>
        </a:p>
      </dgm:t>
    </dgm:pt>
    <dgm:pt modelId="{7DB22BC0-69A6-47B3-956D-13EFE9B26173}" type="parTrans" cxnId="{22FF13C9-B4F7-4CA3-B8FE-635D13141435}">
      <dgm:prSet/>
      <dgm:spPr/>
      <dgm:t>
        <a:bodyPr/>
        <a:lstStyle/>
        <a:p>
          <a:endParaRPr lang="en-US" sz="1400" b="0">
            <a:latin typeface="+mn-lt"/>
          </a:endParaRPr>
        </a:p>
      </dgm:t>
    </dgm:pt>
    <dgm:pt modelId="{0097854F-E027-4125-BD69-BE3FA1D9E27D}" type="sibTrans" cxnId="{22FF13C9-B4F7-4CA3-B8FE-635D13141435}">
      <dgm:prSet/>
      <dgm:spPr/>
      <dgm:t>
        <a:bodyPr/>
        <a:lstStyle/>
        <a:p>
          <a:endParaRPr lang="en-US" sz="1400" b="0">
            <a:latin typeface="+mn-lt"/>
          </a:endParaRPr>
        </a:p>
      </dgm:t>
    </dgm:pt>
    <dgm:pt modelId="{2A265378-3F9F-4308-A16A-2153F7B70003}">
      <dgm:prSet custT="1"/>
      <dgm:spPr/>
      <dgm:t>
        <a:bodyPr/>
        <a:lstStyle/>
        <a:p>
          <a:pPr rtl="0"/>
          <a:r>
            <a:rPr lang="en-US" sz="1400" b="0" dirty="0">
              <a:latin typeface="+mn-lt"/>
            </a:rPr>
            <a:t>You can request the Immigration officer at Port of entry counter to issue Study Permit  for your Children who are 4 or above.  You should carry the study  permit approval which was issued by CHC. </a:t>
          </a:r>
        </a:p>
      </dgm:t>
    </dgm:pt>
    <dgm:pt modelId="{38A0AD58-1369-431F-B067-641BA195A2F9}" type="parTrans" cxnId="{1B6754CF-BAC7-4FF4-8669-7C93674F6FA6}">
      <dgm:prSet/>
      <dgm:spPr/>
      <dgm:t>
        <a:bodyPr/>
        <a:lstStyle/>
        <a:p>
          <a:endParaRPr lang="en-US" sz="1400" b="0">
            <a:latin typeface="+mn-lt"/>
          </a:endParaRPr>
        </a:p>
      </dgm:t>
    </dgm:pt>
    <dgm:pt modelId="{33999BC1-82B8-4182-8519-2F70BA1FE1E2}" type="sibTrans" cxnId="{1B6754CF-BAC7-4FF4-8669-7C93674F6FA6}">
      <dgm:prSet/>
      <dgm:spPr/>
      <dgm:t>
        <a:bodyPr/>
        <a:lstStyle/>
        <a:p>
          <a:endParaRPr lang="en-US" sz="1400" b="0">
            <a:latin typeface="+mn-lt"/>
          </a:endParaRPr>
        </a:p>
      </dgm:t>
    </dgm:pt>
    <dgm:pt modelId="{3E7D4314-EE13-4FB4-B21C-8D246E2028B2}">
      <dgm:prSet custT="1"/>
      <dgm:spPr/>
      <dgm:t>
        <a:bodyPr/>
        <a:lstStyle/>
        <a:p>
          <a:pPr rtl="0"/>
          <a:r>
            <a:rPr lang="en-US" sz="1400" b="0" dirty="0">
              <a:latin typeface="+mn-lt"/>
            </a:rPr>
            <a:t>If travelling with family, please ensure that you bring your signed TCS Letter of Support (on TCS letterhead and signed by a TCS manager), passport with valid   W-1 visa, and Port of entry approval letter. It is advised to bring your marriage certificate and birth certificates of children in original.</a:t>
          </a:r>
        </a:p>
      </dgm:t>
    </dgm:pt>
    <dgm:pt modelId="{6084AECF-4CA6-4248-A61D-E2493A218A20}" type="parTrans" cxnId="{C537F181-64BE-45DE-A1A8-142712942F62}">
      <dgm:prSet/>
      <dgm:spPr/>
      <dgm:t>
        <a:bodyPr/>
        <a:lstStyle/>
        <a:p>
          <a:endParaRPr lang="en-US" b="0">
            <a:latin typeface="+mn-lt"/>
          </a:endParaRPr>
        </a:p>
      </dgm:t>
    </dgm:pt>
    <dgm:pt modelId="{433A6525-C6CB-40FC-81D9-7E71A517C4B8}" type="sibTrans" cxnId="{C537F181-64BE-45DE-A1A8-142712942F62}">
      <dgm:prSet/>
      <dgm:spPr/>
      <dgm:t>
        <a:bodyPr/>
        <a:lstStyle/>
        <a:p>
          <a:endParaRPr lang="en-US" b="0">
            <a:latin typeface="+mn-lt"/>
          </a:endParaRPr>
        </a:p>
      </dgm:t>
    </dgm:pt>
    <dgm:pt modelId="{4BE31769-198C-4D43-89F4-A3DD70D8C26C}" type="pres">
      <dgm:prSet presAssocID="{B564980F-E934-4DEA-A87F-49D3C480A8A1}" presName="vert0" presStyleCnt="0">
        <dgm:presLayoutVars>
          <dgm:dir/>
          <dgm:animOne val="branch"/>
          <dgm:animLvl val="lvl"/>
        </dgm:presLayoutVars>
      </dgm:prSet>
      <dgm:spPr/>
    </dgm:pt>
    <dgm:pt modelId="{E9ED7325-02DF-4322-BE94-2F9EB7A43726}" type="pres">
      <dgm:prSet presAssocID="{00418507-E25D-4532-A3C2-4D881F3E03A2}" presName="thickLine" presStyleLbl="alignNode1" presStyleIdx="0" presStyleCnt="10"/>
      <dgm:spPr/>
    </dgm:pt>
    <dgm:pt modelId="{7456B307-52A9-48F4-96DD-BE9A175D714C}" type="pres">
      <dgm:prSet presAssocID="{00418507-E25D-4532-A3C2-4D881F3E03A2}" presName="horz1" presStyleCnt="0"/>
      <dgm:spPr/>
    </dgm:pt>
    <dgm:pt modelId="{BEA19494-56E7-4542-99EB-391262103B49}" type="pres">
      <dgm:prSet presAssocID="{00418507-E25D-4532-A3C2-4D881F3E03A2}" presName="tx1" presStyleLbl="revTx" presStyleIdx="0" presStyleCnt="10"/>
      <dgm:spPr/>
    </dgm:pt>
    <dgm:pt modelId="{46B4FF9B-D9CE-4A16-9890-19C22812B56C}" type="pres">
      <dgm:prSet presAssocID="{00418507-E25D-4532-A3C2-4D881F3E03A2}" presName="vert1" presStyleCnt="0"/>
      <dgm:spPr/>
    </dgm:pt>
    <dgm:pt modelId="{F2C4DEC2-0026-4EE9-9A72-3FB2F9971588}" type="pres">
      <dgm:prSet presAssocID="{3E35FF7E-4214-4A7B-A60E-FEE36057495B}" presName="thickLine" presStyleLbl="alignNode1" presStyleIdx="1" presStyleCnt="10"/>
      <dgm:spPr/>
    </dgm:pt>
    <dgm:pt modelId="{901A290D-BD8D-4DA0-A12F-A9C7A3DA7013}" type="pres">
      <dgm:prSet presAssocID="{3E35FF7E-4214-4A7B-A60E-FEE36057495B}" presName="horz1" presStyleCnt="0"/>
      <dgm:spPr/>
    </dgm:pt>
    <dgm:pt modelId="{A365C4EA-500C-4189-95C3-090A9BC39C01}" type="pres">
      <dgm:prSet presAssocID="{3E35FF7E-4214-4A7B-A60E-FEE36057495B}" presName="tx1" presStyleLbl="revTx" presStyleIdx="1" presStyleCnt="10"/>
      <dgm:spPr/>
    </dgm:pt>
    <dgm:pt modelId="{43F20A39-867D-4B57-AA25-3108023B0C2E}" type="pres">
      <dgm:prSet presAssocID="{3E35FF7E-4214-4A7B-A60E-FEE36057495B}" presName="vert1" presStyleCnt="0"/>
      <dgm:spPr/>
    </dgm:pt>
    <dgm:pt modelId="{952B4356-ED5A-4F9C-B82E-B527489486A7}" type="pres">
      <dgm:prSet presAssocID="{3E7D4314-EE13-4FB4-B21C-8D246E2028B2}" presName="thickLine" presStyleLbl="alignNode1" presStyleIdx="2" presStyleCnt="10"/>
      <dgm:spPr/>
    </dgm:pt>
    <dgm:pt modelId="{35D62412-DBCE-441F-8318-9C31B64D1D76}" type="pres">
      <dgm:prSet presAssocID="{3E7D4314-EE13-4FB4-B21C-8D246E2028B2}" presName="horz1" presStyleCnt="0"/>
      <dgm:spPr/>
    </dgm:pt>
    <dgm:pt modelId="{CAFCB391-6335-425A-9D23-FB39BA69089D}" type="pres">
      <dgm:prSet presAssocID="{3E7D4314-EE13-4FB4-B21C-8D246E2028B2}" presName="tx1" presStyleLbl="revTx" presStyleIdx="2" presStyleCnt="10"/>
      <dgm:spPr/>
    </dgm:pt>
    <dgm:pt modelId="{57120797-6288-47DF-BC4A-E219B7212303}" type="pres">
      <dgm:prSet presAssocID="{3E7D4314-EE13-4FB4-B21C-8D246E2028B2}" presName="vert1" presStyleCnt="0"/>
      <dgm:spPr/>
    </dgm:pt>
    <dgm:pt modelId="{B378E20F-8B8F-4442-A48E-7B361CC86952}" type="pres">
      <dgm:prSet presAssocID="{F15FB887-21AD-4FE5-9F8C-761D28EE4F04}" presName="thickLine" presStyleLbl="alignNode1" presStyleIdx="3" presStyleCnt="10"/>
      <dgm:spPr/>
    </dgm:pt>
    <dgm:pt modelId="{2EA7ACDD-3222-476B-9041-2EEC4DA6B299}" type="pres">
      <dgm:prSet presAssocID="{F15FB887-21AD-4FE5-9F8C-761D28EE4F04}" presName="horz1" presStyleCnt="0"/>
      <dgm:spPr/>
    </dgm:pt>
    <dgm:pt modelId="{5AE220B7-5C5F-4D7E-BFDF-E1CE10011430}" type="pres">
      <dgm:prSet presAssocID="{F15FB887-21AD-4FE5-9F8C-761D28EE4F04}" presName="tx1" presStyleLbl="revTx" presStyleIdx="3" presStyleCnt="10"/>
      <dgm:spPr/>
    </dgm:pt>
    <dgm:pt modelId="{C46FD7E1-B6C1-4A68-B606-F47053FFC1C5}" type="pres">
      <dgm:prSet presAssocID="{F15FB887-21AD-4FE5-9F8C-761D28EE4F04}" presName="vert1" presStyleCnt="0"/>
      <dgm:spPr/>
    </dgm:pt>
    <dgm:pt modelId="{4A68D6A1-44EE-4CD2-AE10-EBA05B8B68EC}" type="pres">
      <dgm:prSet presAssocID="{5A386B61-911D-4892-80AB-9FE789C92C41}" presName="thickLine" presStyleLbl="alignNode1" presStyleIdx="4" presStyleCnt="10"/>
      <dgm:spPr/>
    </dgm:pt>
    <dgm:pt modelId="{2E6EC850-4089-41F9-B4AF-D4CB4B94DC09}" type="pres">
      <dgm:prSet presAssocID="{5A386B61-911D-4892-80AB-9FE789C92C41}" presName="horz1" presStyleCnt="0"/>
      <dgm:spPr/>
    </dgm:pt>
    <dgm:pt modelId="{7D27B66C-145C-4DC3-878B-BD911B252B50}" type="pres">
      <dgm:prSet presAssocID="{5A386B61-911D-4892-80AB-9FE789C92C41}" presName="tx1" presStyleLbl="revTx" presStyleIdx="4" presStyleCnt="10"/>
      <dgm:spPr/>
    </dgm:pt>
    <dgm:pt modelId="{DF303260-89C9-44EE-8FCD-C42F97B7ECB9}" type="pres">
      <dgm:prSet presAssocID="{5A386B61-911D-4892-80AB-9FE789C92C41}" presName="vert1" presStyleCnt="0"/>
      <dgm:spPr/>
    </dgm:pt>
    <dgm:pt modelId="{F4550F8F-3544-4A47-B6E2-24214871DEA6}" type="pres">
      <dgm:prSet presAssocID="{6F27F00B-657F-4048-B0A4-4AB4DA89F9A6}" presName="thickLine" presStyleLbl="alignNode1" presStyleIdx="5" presStyleCnt="10"/>
      <dgm:spPr/>
    </dgm:pt>
    <dgm:pt modelId="{19709AE1-7B3A-492C-AB84-83B701D64B3C}" type="pres">
      <dgm:prSet presAssocID="{6F27F00B-657F-4048-B0A4-4AB4DA89F9A6}" presName="horz1" presStyleCnt="0"/>
      <dgm:spPr/>
    </dgm:pt>
    <dgm:pt modelId="{FF54EE38-C9F4-458D-9442-1D06B7D735D5}" type="pres">
      <dgm:prSet presAssocID="{6F27F00B-657F-4048-B0A4-4AB4DA89F9A6}" presName="tx1" presStyleLbl="revTx" presStyleIdx="5" presStyleCnt="10" custScaleX="99776" custScaleY="118068"/>
      <dgm:spPr/>
    </dgm:pt>
    <dgm:pt modelId="{FC10D54F-D7FF-4CF9-8F8D-427DDCCD94B4}" type="pres">
      <dgm:prSet presAssocID="{6F27F00B-657F-4048-B0A4-4AB4DA89F9A6}" presName="vert1" presStyleCnt="0"/>
      <dgm:spPr/>
    </dgm:pt>
    <dgm:pt modelId="{05A9CF5D-5784-4A7C-A1DF-5EC58FC8D52D}" type="pres">
      <dgm:prSet presAssocID="{2A265378-3F9F-4308-A16A-2153F7B70003}" presName="thickLine" presStyleLbl="alignNode1" presStyleIdx="6" presStyleCnt="10"/>
      <dgm:spPr/>
    </dgm:pt>
    <dgm:pt modelId="{20D1C619-A949-4A9A-8EEB-4F3053EE0E0D}" type="pres">
      <dgm:prSet presAssocID="{2A265378-3F9F-4308-A16A-2153F7B70003}" presName="horz1" presStyleCnt="0"/>
      <dgm:spPr/>
    </dgm:pt>
    <dgm:pt modelId="{959491A6-53E8-4B0E-B321-D6D1A157A3E8}" type="pres">
      <dgm:prSet presAssocID="{2A265378-3F9F-4308-A16A-2153F7B70003}" presName="tx1" presStyleLbl="revTx" presStyleIdx="6" presStyleCnt="10"/>
      <dgm:spPr/>
    </dgm:pt>
    <dgm:pt modelId="{8124D5E4-BB01-42CB-8284-405A868D3ECF}" type="pres">
      <dgm:prSet presAssocID="{2A265378-3F9F-4308-A16A-2153F7B70003}" presName="vert1" presStyleCnt="0"/>
      <dgm:spPr/>
    </dgm:pt>
    <dgm:pt modelId="{7C46E049-0D9C-407F-AAEB-1D8EECDB7223}" type="pres">
      <dgm:prSet presAssocID="{E596648C-696F-4F00-A831-563B5DEC67EE}" presName="thickLine" presStyleLbl="alignNode1" presStyleIdx="7" presStyleCnt="10"/>
      <dgm:spPr/>
    </dgm:pt>
    <dgm:pt modelId="{3B565719-7BE3-4701-87D8-743E9C188236}" type="pres">
      <dgm:prSet presAssocID="{E596648C-696F-4F00-A831-563B5DEC67EE}" presName="horz1" presStyleCnt="0"/>
      <dgm:spPr/>
    </dgm:pt>
    <dgm:pt modelId="{E60D9A5F-CEAE-4CE6-909D-BAB71F26CA72}" type="pres">
      <dgm:prSet presAssocID="{E596648C-696F-4F00-A831-563B5DEC67EE}" presName="tx1" presStyleLbl="revTx" presStyleIdx="7" presStyleCnt="10"/>
      <dgm:spPr/>
    </dgm:pt>
    <dgm:pt modelId="{4A119560-A92C-4DB4-859C-9CE573F7C739}" type="pres">
      <dgm:prSet presAssocID="{E596648C-696F-4F00-A831-563B5DEC67EE}" presName="vert1" presStyleCnt="0"/>
      <dgm:spPr/>
    </dgm:pt>
    <dgm:pt modelId="{803FA1A3-D7E3-4647-A02D-9EB42C3D7836}" type="pres">
      <dgm:prSet presAssocID="{921DC0D8-A187-474E-B7DA-CB335D161162}" presName="thickLine" presStyleLbl="alignNode1" presStyleIdx="8" presStyleCnt="10"/>
      <dgm:spPr/>
    </dgm:pt>
    <dgm:pt modelId="{6C5FA1BF-1BD2-40B9-A614-C692F1F7D1E8}" type="pres">
      <dgm:prSet presAssocID="{921DC0D8-A187-474E-B7DA-CB335D161162}" presName="horz1" presStyleCnt="0"/>
      <dgm:spPr/>
    </dgm:pt>
    <dgm:pt modelId="{1618E5D0-C3AD-4893-A17D-FD9551548ED1}" type="pres">
      <dgm:prSet presAssocID="{921DC0D8-A187-474E-B7DA-CB335D161162}" presName="tx1" presStyleLbl="revTx" presStyleIdx="8" presStyleCnt="10"/>
      <dgm:spPr/>
    </dgm:pt>
    <dgm:pt modelId="{BF841864-367A-4402-B805-D4EAD0EAEC0E}" type="pres">
      <dgm:prSet presAssocID="{921DC0D8-A187-474E-B7DA-CB335D161162}" presName="vert1" presStyleCnt="0"/>
      <dgm:spPr/>
    </dgm:pt>
    <dgm:pt modelId="{1454C305-EBFB-4A37-9AA4-868B72A411C4}" type="pres">
      <dgm:prSet presAssocID="{B93106B3-2531-426A-84F4-C7586639A208}" presName="thickLine" presStyleLbl="alignNode1" presStyleIdx="9" presStyleCnt="10"/>
      <dgm:spPr/>
    </dgm:pt>
    <dgm:pt modelId="{C765464A-4B68-4E38-8B42-A814AE658267}" type="pres">
      <dgm:prSet presAssocID="{B93106B3-2531-426A-84F4-C7586639A208}" presName="horz1" presStyleCnt="0"/>
      <dgm:spPr/>
    </dgm:pt>
    <dgm:pt modelId="{EF9F93B8-73AA-4413-9ED2-99A6F8919DF7}" type="pres">
      <dgm:prSet presAssocID="{B93106B3-2531-426A-84F4-C7586639A208}" presName="tx1" presStyleLbl="revTx" presStyleIdx="9" presStyleCnt="10"/>
      <dgm:spPr/>
    </dgm:pt>
    <dgm:pt modelId="{478639AA-EB26-4A75-9B67-819CFE686305}" type="pres">
      <dgm:prSet presAssocID="{B93106B3-2531-426A-84F4-C7586639A208}" presName="vert1" presStyleCnt="0"/>
      <dgm:spPr/>
    </dgm:pt>
  </dgm:ptLst>
  <dgm:cxnLst>
    <dgm:cxn modelId="{CE8C5D00-4F43-4D15-9E34-75D4325ACD22}" srcId="{B564980F-E934-4DEA-A87F-49D3C480A8A1}" destId="{6F27F00B-657F-4048-B0A4-4AB4DA89F9A6}" srcOrd="5" destOrd="0" parTransId="{B9BC5B38-9C8A-4317-9CCE-07DACD23FD44}" sibTransId="{A5D93A51-5BD2-4E45-8BC9-0DAF2685295D}"/>
    <dgm:cxn modelId="{42823104-33E4-4F6F-BF62-0D94AAFFE58B}" type="presOf" srcId="{921DC0D8-A187-474E-B7DA-CB335D161162}" destId="{1618E5D0-C3AD-4893-A17D-FD9551548ED1}" srcOrd="0" destOrd="0" presId="urn:microsoft.com/office/officeart/2008/layout/LinedList"/>
    <dgm:cxn modelId="{45B3912F-F59F-4F00-B793-E1C230FD7D4C}" srcId="{B564980F-E934-4DEA-A87F-49D3C480A8A1}" destId="{921DC0D8-A187-474E-B7DA-CB335D161162}" srcOrd="8" destOrd="0" parTransId="{A49C88EF-42A2-46AA-8F2F-D4A1CAEF3855}" sibTransId="{B1588E73-4E88-4B79-A643-9C6568195EBB}"/>
    <dgm:cxn modelId="{BF098C3F-3276-4360-90CA-64F43FB57BD4}" srcId="{B564980F-E934-4DEA-A87F-49D3C480A8A1}" destId="{5A386B61-911D-4892-80AB-9FE789C92C41}" srcOrd="4" destOrd="0" parTransId="{BFBE6D11-E2D2-4E9D-8E9B-4B491EAB015C}" sibTransId="{6F617B73-CCDA-4BE2-8701-59C37696CE73}"/>
    <dgm:cxn modelId="{7400955D-6232-470B-BE38-91CA4B8D9062}" type="presOf" srcId="{6F27F00B-657F-4048-B0A4-4AB4DA89F9A6}" destId="{FF54EE38-C9F4-458D-9442-1D06B7D735D5}" srcOrd="0" destOrd="0" presId="urn:microsoft.com/office/officeart/2008/layout/LinedList"/>
    <dgm:cxn modelId="{9B5CE45E-6FCB-42A9-8A99-A444BBF8A3AC}" srcId="{B564980F-E934-4DEA-A87F-49D3C480A8A1}" destId="{3E35FF7E-4214-4A7B-A60E-FEE36057495B}" srcOrd="1" destOrd="0" parTransId="{E8867870-E230-4A21-8EB0-4612E603FEA8}" sibTransId="{46F856B7-1176-4D5D-B6B7-18241CDFF409}"/>
    <dgm:cxn modelId="{EAE1155F-78D4-49D9-BB18-636A3599790C}" type="presOf" srcId="{00418507-E25D-4532-A3C2-4D881F3E03A2}" destId="{BEA19494-56E7-4542-99EB-391262103B49}" srcOrd="0" destOrd="0" presId="urn:microsoft.com/office/officeart/2008/layout/LinedList"/>
    <dgm:cxn modelId="{72659466-858A-45DC-B9EC-A89E2297CFC1}" type="presOf" srcId="{E596648C-696F-4F00-A831-563B5DEC67EE}" destId="{E60D9A5F-CEAE-4CE6-909D-BAB71F26CA72}" srcOrd="0" destOrd="0" presId="urn:microsoft.com/office/officeart/2008/layout/LinedList"/>
    <dgm:cxn modelId="{F208684D-C093-4CA9-8276-0E8C90131594}" type="presOf" srcId="{F15FB887-21AD-4FE5-9F8C-761D28EE4F04}" destId="{5AE220B7-5C5F-4D7E-BFDF-E1CE10011430}" srcOrd="0" destOrd="0" presId="urn:microsoft.com/office/officeart/2008/layout/LinedList"/>
    <dgm:cxn modelId="{9CB2557F-EA4C-4000-B3A9-939511E7AB61}" srcId="{B564980F-E934-4DEA-A87F-49D3C480A8A1}" destId="{00418507-E25D-4532-A3C2-4D881F3E03A2}" srcOrd="0" destOrd="0" parTransId="{6B476AF8-C499-4FF2-AA1D-C8608D67B7CD}" sibTransId="{E17AFEF5-76AB-4AD5-B1FA-DD9F2033BD35}"/>
    <dgm:cxn modelId="{C537F181-64BE-45DE-A1A8-142712942F62}" srcId="{B564980F-E934-4DEA-A87F-49D3C480A8A1}" destId="{3E7D4314-EE13-4FB4-B21C-8D246E2028B2}" srcOrd="2" destOrd="0" parTransId="{6084AECF-4CA6-4248-A61D-E2493A218A20}" sibTransId="{433A6525-C6CB-40FC-81D9-7E71A517C4B8}"/>
    <dgm:cxn modelId="{2E36B0B1-2B61-4A8F-A41E-0B64ED76E3F5}" srcId="{B564980F-E934-4DEA-A87F-49D3C480A8A1}" destId="{B93106B3-2531-426A-84F4-C7586639A208}" srcOrd="9" destOrd="0" parTransId="{61FC8BF2-4DFA-4B07-9484-75D1EA558A46}" sibTransId="{4842566F-134B-4245-B747-48750086A383}"/>
    <dgm:cxn modelId="{CABDC6B1-4FF0-49D8-AD4E-67346AC04A01}" type="presOf" srcId="{2A265378-3F9F-4308-A16A-2153F7B70003}" destId="{959491A6-53E8-4B0E-B321-D6D1A157A3E8}" srcOrd="0" destOrd="0" presId="urn:microsoft.com/office/officeart/2008/layout/LinedList"/>
    <dgm:cxn modelId="{5E741FC8-F41F-46E0-9261-71AFCAB2842D}" type="presOf" srcId="{B93106B3-2531-426A-84F4-C7586639A208}" destId="{EF9F93B8-73AA-4413-9ED2-99A6F8919DF7}" srcOrd="0" destOrd="0" presId="urn:microsoft.com/office/officeart/2008/layout/LinedList"/>
    <dgm:cxn modelId="{22FF13C9-B4F7-4CA3-B8FE-635D13141435}" srcId="{B564980F-E934-4DEA-A87F-49D3C480A8A1}" destId="{F15FB887-21AD-4FE5-9F8C-761D28EE4F04}" srcOrd="3" destOrd="0" parTransId="{7DB22BC0-69A6-47B3-956D-13EFE9B26173}" sibTransId="{0097854F-E027-4125-BD69-BE3FA1D9E27D}"/>
    <dgm:cxn modelId="{1B6754CF-BAC7-4FF4-8669-7C93674F6FA6}" srcId="{B564980F-E934-4DEA-A87F-49D3C480A8A1}" destId="{2A265378-3F9F-4308-A16A-2153F7B70003}" srcOrd="6" destOrd="0" parTransId="{38A0AD58-1369-431F-B067-641BA195A2F9}" sibTransId="{33999BC1-82B8-4182-8519-2F70BA1FE1E2}"/>
    <dgm:cxn modelId="{E79472E5-8EC2-4FC6-AD5A-BC2B1754523B}" srcId="{B564980F-E934-4DEA-A87F-49D3C480A8A1}" destId="{E596648C-696F-4F00-A831-563B5DEC67EE}" srcOrd="7" destOrd="0" parTransId="{022C2F47-7033-4009-AF1B-1C152B480F14}" sibTransId="{4BB2A7C3-347F-4B58-99C7-087CD6A4B5A3}"/>
    <dgm:cxn modelId="{2B7B18E9-AD38-47C8-86D7-721053D9D5F2}" type="presOf" srcId="{3E7D4314-EE13-4FB4-B21C-8D246E2028B2}" destId="{CAFCB391-6335-425A-9D23-FB39BA69089D}" srcOrd="0" destOrd="0" presId="urn:microsoft.com/office/officeart/2008/layout/LinedList"/>
    <dgm:cxn modelId="{CFE932EC-CA4B-49A7-B80C-ADEDA6FE08F5}" type="presOf" srcId="{B564980F-E934-4DEA-A87F-49D3C480A8A1}" destId="{4BE31769-198C-4D43-89F4-A3DD70D8C26C}" srcOrd="0" destOrd="0" presId="urn:microsoft.com/office/officeart/2008/layout/LinedList"/>
    <dgm:cxn modelId="{D46EB0EC-B5FD-461A-AE07-688199BA8726}" type="presOf" srcId="{3E35FF7E-4214-4A7B-A60E-FEE36057495B}" destId="{A365C4EA-500C-4189-95C3-090A9BC39C01}" srcOrd="0" destOrd="0" presId="urn:microsoft.com/office/officeart/2008/layout/LinedList"/>
    <dgm:cxn modelId="{58EF98F4-7A66-4E53-8562-93115BE22277}" type="presOf" srcId="{5A386B61-911D-4892-80AB-9FE789C92C41}" destId="{7D27B66C-145C-4DC3-878B-BD911B252B50}" srcOrd="0" destOrd="0" presId="urn:microsoft.com/office/officeart/2008/layout/LinedList"/>
    <dgm:cxn modelId="{FDDEDE0A-2572-4AD3-B8C2-2A72080165AE}" type="presParOf" srcId="{4BE31769-198C-4D43-89F4-A3DD70D8C26C}" destId="{E9ED7325-02DF-4322-BE94-2F9EB7A43726}" srcOrd="0" destOrd="0" presId="urn:microsoft.com/office/officeart/2008/layout/LinedList"/>
    <dgm:cxn modelId="{4C9DAFA3-38A8-4E1F-AE13-56399E85247B}" type="presParOf" srcId="{4BE31769-198C-4D43-89F4-A3DD70D8C26C}" destId="{7456B307-52A9-48F4-96DD-BE9A175D714C}" srcOrd="1" destOrd="0" presId="urn:microsoft.com/office/officeart/2008/layout/LinedList"/>
    <dgm:cxn modelId="{AEF4A0CC-8CDD-441C-AC78-DEE5EDD1BB27}" type="presParOf" srcId="{7456B307-52A9-48F4-96DD-BE9A175D714C}" destId="{BEA19494-56E7-4542-99EB-391262103B49}" srcOrd="0" destOrd="0" presId="urn:microsoft.com/office/officeart/2008/layout/LinedList"/>
    <dgm:cxn modelId="{6A0CC3C6-085B-4BA3-B907-83B7154E3F5D}" type="presParOf" srcId="{7456B307-52A9-48F4-96DD-BE9A175D714C}" destId="{46B4FF9B-D9CE-4A16-9890-19C22812B56C}" srcOrd="1" destOrd="0" presId="urn:microsoft.com/office/officeart/2008/layout/LinedList"/>
    <dgm:cxn modelId="{DC33AB1A-2559-47AF-B9E8-943E9EBC167F}" type="presParOf" srcId="{4BE31769-198C-4D43-89F4-A3DD70D8C26C}" destId="{F2C4DEC2-0026-4EE9-9A72-3FB2F9971588}" srcOrd="2" destOrd="0" presId="urn:microsoft.com/office/officeart/2008/layout/LinedList"/>
    <dgm:cxn modelId="{78CF4707-23E7-4EF2-9ECE-A8AB0F450A96}" type="presParOf" srcId="{4BE31769-198C-4D43-89F4-A3DD70D8C26C}" destId="{901A290D-BD8D-4DA0-A12F-A9C7A3DA7013}" srcOrd="3" destOrd="0" presId="urn:microsoft.com/office/officeart/2008/layout/LinedList"/>
    <dgm:cxn modelId="{A52E04CB-00EE-469C-B064-63016D6C7FEE}" type="presParOf" srcId="{901A290D-BD8D-4DA0-A12F-A9C7A3DA7013}" destId="{A365C4EA-500C-4189-95C3-090A9BC39C01}" srcOrd="0" destOrd="0" presId="urn:microsoft.com/office/officeart/2008/layout/LinedList"/>
    <dgm:cxn modelId="{C692747D-3C35-45BC-BF4D-C0C42EA70126}" type="presParOf" srcId="{901A290D-BD8D-4DA0-A12F-A9C7A3DA7013}" destId="{43F20A39-867D-4B57-AA25-3108023B0C2E}" srcOrd="1" destOrd="0" presId="urn:microsoft.com/office/officeart/2008/layout/LinedList"/>
    <dgm:cxn modelId="{FEEA46DB-8950-4EBE-B586-536B3A97FA16}" type="presParOf" srcId="{4BE31769-198C-4D43-89F4-A3DD70D8C26C}" destId="{952B4356-ED5A-4F9C-B82E-B527489486A7}" srcOrd="4" destOrd="0" presId="urn:microsoft.com/office/officeart/2008/layout/LinedList"/>
    <dgm:cxn modelId="{3002E35D-1D6D-46EE-91B9-E48F7C40A566}" type="presParOf" srcId="{4BE31769-198C-4D43-89F4-A3DD70D8C26C}" destId="{35D62412-DBCE-441F-8318-9C31B64D1D76}" srcOrd="5" destOrd="0" presId="urn:microsoft.com/office/officeart/2008/layout/LinedList"/>
    <dgm:cxn modelId="{2939F556-2CB2-4590-A32D-FE3E78D99764}" type="presParOf" srcId="{35D62412-DBCE-441F-8318-9C31B64D1D76}" destId="{CAFCB391-6335-425A-9D23-FB39BA69089D}" srcOrd="0" destOrd="0" presId="urn:microsoft.com/office/officeart/2008/layout/LinedList"/>
    <dgm:cxn modelId="{5C43102C-1862-40C9-9705-4E2F1516D050}" type="presParOf" srcId="{35D62412-DBCE-441F-8318-9C31B64D1D76}" destId="{57120797-6288-47DF-BC4A-E219B7212303}" srcOrd="1" destOrd="0" presId="urn:microsoft.com/office/officeart/2008/layout/LinedList"/>
    <dgm:cxn modelId="{F838EF79-07DD-410A-BA31-B695C3D1F00E}" type="presParOf" srcId="{4BE31769-198C-4D43-89F4-A3DD70D8C26C}" destId="{B378E20F-8B8F-4442-A48E-7B361CC86952}" srcOrd="6" destOrd="0" presId="urn:microsoft.com/office/officeart/2008/layout/LinedList"/>
    <dgm:cxn modelId="{226A2754-3349-47B0-A1D0-44CC556BD34E}" type="presParOf" srcId="{4BE31769-198C-4D43-89F4-A3DD70D8C26C}" destId="{2EA7ACDD-3222-476B-9041-2EEC4DA6B299}" srcOrd="7" destOrd="0" presId="urn:microsoft.com/office/officeart/2008/layout/LinedList"/>
    <dgm:cxn modelId="{5DCCF41B-2AD4-42DC-807E-C85F6075F438}" type="presParOf" srcId="{2EA7ACDD-3222-476B-9041-2EEC4DA6B299}" destId="{5AE220B7-5C5F-4D7E-BFDF-E1CE10011430}" srcOrd="0" destOrd="0" presId="urn:microsoft.com/office/officeart/2008/layout/LinedList"/>
    <dgm:cxn modelId="{A15869DB-AB3D-4158-BC49-F9879F9FB1F3}" type="presParOf" srcId="{2EA7ACDD-3222-476B-9041-2EEC4DA6B299}" destId="{C46FD7E1-B6C1-4A68-B606-F47053FFC1C5}" srcOrd="1" destOrd="0" presId="urn:microsoft.com/office/officeart/2008/layout/LinedList"/>
    <dgm:cxn modelId="{1777AE7B-83E8-46F2-97A7-EE3F79DE34D2}" type="presParOf" srcId="{4BE31769-198C-4D43-89F4-A3DD70D8C26C}" destId="{4A68D6A1-44EE-4CD2-AE10-EBA05B8B68EC}" srcOrd="8" destOrd="0" presId="urn:microsoft.com/office/officeart/2008/layout/LinedList"/>
    <dgm:cxn modelId="{4D1EF635-89F7-4232-B9C5-D1797F8228A5}" type="presParOf" srcId="{4BE31769-198C-4D43-89F4-A3DD70D8C26C}" destId="{2E6EC850-4089-41F9-B4AF-D4CB4B94DC09}" srcOrd="9" destOrd="0" presId="urn:microsoft.com/office/officeart/2008/layout/LinedList"/>
    <dgm:cxn modelId="{ACE04102-EE7C-4058-BC8B-473CB4B83BB9}" type="presParOf" srcId="{2E6EC850-4089-41F9-B4AF-D4CB4B94DC09}" destId="{7D27B66C-145C-4DC3-878B-BD911B252B50}" srcOrd="0" destOrd="0" presId="urn:microsoft.com/office/officeart/2008/layout/LinedList"/>
    <dgm:cxn modelId="{E7F77232-1BE5-4F42-AA45-483D05174062}" type="presParOf" srcId="{2E6EC850-4089-41F9-B4AF-D4CB4B94DC09}" destId="{DF303260-89C9-44EE-8FCD-C42F97B7ECB9}" srcOrd="1" destOrd="0" presId="urn:microsoft.com/office/officeart/2008/layout/LinedList"/>
    <dgm:cxn modelId="{90EABEA7-95BE-479E-BF10-D3B97F838254}" type="presParOf" srcId="{4BE31769-198C-4D43-89F4-A3DD70D8C26C}" destId="{F4550F8F-3544-4A47-B6E2-24214871DEA6}" srcOrd="10" destOrd="0" presId="urn:microsoft.com/office/officeart/2008/layout/LinedList"/>
    <dgm:cxn modelId="{3CC22CD2-64B7-4149-A96A-4D581FD188E4}" type="presParOf" srcId="{4BE31769-198C-4D43-89F4-A3DD70D8C26C}" destId="{19709AE1-7B3A-492C-AB84-83B701D64B3C}" srcOrd="11" destOrd="0" presId="urn:microsoft.com/office/officeart/2008/layout/LinedList"/>
    <dgm:cxn modelId="{43290BE1-5858-40CE-8F32-A18C5F0E4988}" type="presParOf" srcId="{19709AE1-7B3A-492C-AB84-83B701D64B3C}" destId="{FF54EE38-C9F4-458D-9442-1D06B7D735D5}" srcOrd="0" destOrd="0" presId="urn:microsoft.com/office/officeart/2008/layout/LinedList"/>
    <dgm:cxn modelId="{AC557C40-7950-43B3-AFB6-BAF36B0C2BA7}" type="presParOf" srcId="{19709AE1-7B3A-492C-AB84-83B701D64B3C}" destId="{FC10D54F-D7FF-4CF9-8F8D-427DDCCD94B4}" srcOrd="1" destOrd="0" presId="urn:microsoft.com/office/officeart/2008/layout/LinedList"/>
    <dgm:cxn modelId="{91B5D15F-1345-4965-8C79-B6E5DF942311}" type="presParOf" srcId="{4BE31769-198C-4D43-89F4-A3DD70D8C26C}" destId="{05A9CF5D-5784-4A7C-A1DF-5EC58FC8D52D}" srcOrd="12" destOrd="0" presId="urn:microsoft.com/office/officeart/2008/layout/LinedList"/>
    <dgm:cxn modelId="{C267E640-5A31-4DDC-A003-C36A062C6217}" type="presParOf" srcId="{4BE31769-198C-4D43-89F4-A3DD70D8C26C}" destId="{20D1C619-A949-4A9A-8EEB-4F3053EE0E0D}" srcOrd="13" destOrd="0" presId="urn:microsoft.com/office/officeart/2008/layout/LinedList"/>
    <dgm:cxn modelId="{4E1B4133-81F3-4DAB-B842-3E06A13045ED}" type="presParOf" srcId="{20D1C619-A949-4A9A-8EEB-4F3053EE0E0D}" destId="{959491A6-53E8-4B0E-B321-D6D1A157A3E8}" srcOrd="0" destOrd="0" presId="urn:microsoft.com/office/officeart/2008/layout/LinedList"/>
    <dgm:cxn modelId="{C985A4C9-F6EB-44A7-AFEA-CC38CCE49F2B}" type="presParOf" srcId="{20D1C619-A949-4A9A-8EEB-4F3053EE0E0D}" destId="{8124D5E4-BB01-42CB-8284-405A868D3ECF}" srcOrd="1" destOrd="0" presId="urn:microsoft.com/office/officeart/2008/layout/LinedList"/>
    <dgm:cxn modelId="{9752034A-393F-43B2-91E7-AE52E3445AB4}" type="presParOf" srcId="{4BE31769-198C-4D43-89F4-A3DD70D8C26C}" destId="{7C46E049-0D9C-407F-AAEB-1D8EECDB7223}" srcOrd="14" destOrd="0" presId="urn:microsoft.com/office/officeart/2008/layout/LinedList"/>
    <dgm:cxn modelId="{BE7CA54F-0172-41F0-AA42-F33AA7816329}" type="presParOf" srcId="{4BE31769-198C-4D43-89F4-A3DD70D8C26C}" destId="{3B565719-7BE3-4701-87D8-743E9C188236}" srcOrd="15" destOrd="0" presId="urn:microsoft.com/office/officeart/2008/layout/LinedList"/>
    <dgm:cxn modelId="{5F5D6521-1813-4321-9224-91B27D59F83F}" type="presParOf" srcId="{3B565719-7BE3-4701-87D8-743E9C188236}" destId="{E60D9A5F-CEAE-4CE6-909D-BAB71F26CA72}" srcOrd="0" destOrd="0" presId="urn:microsoft.com/office/officeart/2008/layout/LinedList"/>
    <dgm:cxn modelId="{0D581BCC-4997-44B6-B84C-95AE067EE91E}" type="presParOf" srcId="{3B565719-7BE3-4701-87D8-743E9C188236}" destId="{4A119560-A92C-4DB4-859C-9CE573F7C739}" srcOrd="1" destOrd="0" presId="urn:microsoft.com/office/officeart/2008/layout/LinedList"/>
    <dgm:cxn modelId="{F79250A7-7A67-443E-9281-0B6D5ED493D6}" type="presParOf" srcId="{4BE31769-198C-4D43-89F4-A3DD70D8C26C}" destId="{803FA1A3-D7E3-4647-A02D-9EB42C3D7836}" srcOrd="16" destOrd="0" presId="urn:microsoft.com/office/officeart/2008/layout/LinedList"/>
    <dgm:cxn modelId="{F4FB970C-4426-424F-A500-9F134D6E1472}" type="presParOf" srcId="{4BE31769-198C-4D43-89F4-A3DD70D8C26C}" destId="{6C5FA1BF-1BD2-40B9-A614-C692F1F7D1E8}" srcOrd="17" destOrd="0" presId="urn:microsoft.com/office/officeart/2008/layout/LinedList"/>
    <dgm:cxn modelId="{F9A4480C-FEF1-4613-AB6A-D61100DF54E3}" type="presParOf" srcId="{6C5FA1BF-1BD2-40B9-A614-C692F1F7D1E8}" destId="{1618E5D0-C3AD-4893-A17D-FD9551548ED1}" srcOrd="0" destOrd="0" presId="urn:microsoft.com/office/officeart/2008/layout/LinedList"/>
    <dgm:cxn modelId="{1E120FE3-C240-4EB6-85EC-DF63824C789F}" type="presParOf" srcId="{6C5FA1BF-1BD2-40B9-A614-C692F1F7D1E8}" destId="{BF841864-367A-4402-B805-D4EAD0EAEC0E}" srcOrd="1" destOrd="0" presId="urn:microsoft.com/office/officeart/2008/layout/LinedList"/>
    <dgm:cxn modelId="{7E3476A0-A9DC-4765-80E9-0FA3C03959CE}" type="presParOf" srcId="{4BE31769-198C-4D43-89F4-A3DD70D8C26C}" destId="{1454C305-EBFB-4A37-9AA4-868B72A411C4}" srcOrd="18" destOrd="0" presId="urn:microsoft.com/office/officeart/2008/layout/LinedList"/>
    <dgm:cxn modelId="{5D1E8FA8-BEA7-42FF-8CD6-97D6727593F5}" type="presParOf" srcId="{4BE31769-198C-4D43-89F4-A3DD70D8C26C}" destId="{C765464A-4B68-4E38-8B42-A814AE658267}" srcOrd="19" destOrd="0" presId="urn:microsoft.com/office/officeart/2008/layout/LinedList"/>
    <dgm:cxn modelId="{1C4EC4C7-E5EF-44CC-9AC2-71321B5310E7}" type="presParOf" srcId="{C765464A-4B68-4E38-8B42-A814AE658267}" destId="{EF9F93B8-73AA-4413-9ED2-99A6F8919DF7}" srcOrd="0" destOrd="0" presId="urn:microsoft.com/office/officeart/2008/layout/LinedList"/>
    <dgm:cxn modelId="{0D0019B7-B433-4AA7-80DE-963DDF693BAB}" type="presParOf" srcId="{C765464A-4B68-4E38-8B42-A814AE658267}" destId="{478639AA-EB26-4A75-9B67-819CFE68630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3FF6CD-0A76-44FD-A471-C184096B48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8F33F28-69E0-41BA-8F5B-51F438EF97EC}">
      <dgm:prSet custT="1"/>
      <dgm:spPr/>
      <dgm:t>
        <a:bodyPr/>
        <a:lstStyle/>
        <a:p>
          <a:pPr rtl="0"/>
          <a:r>
            <a:rPr lang="en-US" sz="1600" b="0" dirty="0">
              <a:latin typeface="+mn-lt"/>
              <a:cs typeface="Calibri" panose="020F0502020204030204" pitchFamily="34" charset="0"/>
            </a:rPr>
            <a:t>Please fill out the required Tax Forms . Please complete your TD1 under below link. (Ultimatix </a:t>
          </a:r>
          <a:r>
            <a:rPr lang="en-US" sz="1600" b="0" dirty="0">
              <a:latin typeface="+mn-lt"/>
              <a:cs typeface="Calibri" panose="020F0502020204030204" pitchFamily="34" charset="0"/>
              <a:sym typeface="Wingdings 3" panose="05040102010807070707" pitchFamily="18" charset="2"/>
            </a:rPr>
            <a:t></a:t>
          </a:r>
          <a:r>
            <a:rPr lang="en-US" sz="1600" b="0" dirty="0">
              <a:latin typeface="+mn-lt"/>
              <a:cs typeface="Calibri" panose="020F0502020204030204" pitchFamily="34" charset="0"/>
            </a:rPr>
            <a:t> Global ESS </a:t>
          </a:r>
          <a:r>
            <a:rPr lang="en-US" sz="1600" b="0" dirty="0">
              <a:latin typeface="+mn-lt"/>
              <a:cs typeface="Calibri" panose="020F0502020204030204" pitchFamily="34" charset="0"/>
              <a:sym typeface="Wingdings 3" panose="05040102010807070707" pitchFamily="18" charset="2"/>
            </a:rPr>
            <a:t></a:t>
          </a:r>
          <a:r>
            <a:rPr lang="en-US" sz="1600" b="0" dirty="0">
              <a:latin typeface="+mn-lt"/>
              <a:cs typeface="Calibri" panose="020F0502020204030204" pitchFamily="34" charset="0"/>
            </a:rPr>
            <a:t> Benefits and Taxes </a:t>
          </a:r>
          <a:r>
            <a:rPr lang="en-US" sz="1600" b="0" dirty="0">
              <a:latin typeface="+mn-lt"/>
              <a:cs typeface="Calibri" panose="020F0502020204030204" pitchFamily="34" charset="0"/>
              <a:sym typeface="Wingdings 3" panose="05040102010807070707" pitchFamily="18" charset="2"/>
            </a:rPr>
            <a:t></a:t>
          </a:r>
          <a:r>
            <a:rPr lang="en-US" sz="1600" b="0" dirty="0">
              <a:latin typeface="+mn-lt"/>
              <a:cs typeface="Calibri" panose="020F0502020204030204" pitchFamily="34" charset="0"/>
            </a:rPr>
            <a:t> Tax Manager). Please find the detailed Tax information on </a:t>
          </a:r>
          <a:r>
            <a:rPr lang="en-US" sz="1600" b="0" dirty="0" err="1">
              <a:latin typeface="+mn-lt"/>
              <a:cs typeface="Calibri" panose="020F0502020204030204" pitchFamily="34" charset="0"/>
            </a:rPr>
            <a:t>Knowmax</a:t>
          </a:r>
          <a:r>
            <a:rPr lang="en-US" sz="1600" b="0" dirty="0">
              <a:latin typeface="+mn-lt"/>
              <a:cs typeface="Calibri" panose="020F0502020204030204" pitchFamily="34" charset="0"/>
            </a:rPr>
            <a:t>.</a:t>
          </a:r>
        </a:p>
        <a:p>
          <a:pPr rtl="0"/>
          <a:r>
            <a:rPr lang="en-US" sz="1600" b="0" dirty="0">
              <a:latin typeface="+mn-lt"/>
              <a:cs typeface="Calibri" panose="020F0502020204030204" pitchFamily="34" charset="0"/>
            </a:rPr>
            <a:t>You may also refer to these government websites </a:t>
          </a:r>
        </a:p>
        <a:p>
          <a:pPr rtl="0"/>
          <a:r>
            <a:rPr lang="en-US" sz="1600" b="1" dirty="0">
              <a:latin typeface="+mn-lt"/>
              <a:cs typeface="Calibri" panose="020F0502020204030204" pitchFamily="34" charset="0"/>
              <a:hlinkClick xmlns:r="http://schemas.openxmlformats.org/officeDocument/2006/relationships" r:id="rId1"/>
            </a:rPr>
            <a:t>http://www.cra-arc.gc.ca/formspubs/frms/td1-eng.html. (Federal</a:t>
          </a:r>
          <a:r>
            <a:rPr lang="en-US" sz="1600" b="1" dirty="0">
              <a:latin typeface="+mn-lt"/>
              <a:cs typeface="Calibri" panose="020F0502020204030204" pitchFamily="34" charset="0"/>
            </a:rPr>
            <a:t>) </a:t>
          </a:r>
        </a:p>
        <a:p>
          <a:pPr rtl="0"/>
          <a:r>
            <a:rPr lang="en-US" sz="1600" dirty="0">
              <a:latin typeface="+mn-lt"/>
              <a:cs typeface="Calibri" panose="020F0502020204030204" pitchFamily="34" charset="0"/>
              <a:hlinkClick xmlns:r="http://schemas.openxmlformats.org/officeDocument/2006/relationships" r:id="rId2"/>
            </a:rPr>
            <a:t>http://www.cra-arc.gc.ca/formspubs/frms/td1-eng.html(Provinical)</a:t>
          </a:r>
          <a:endParaRPr lang="en-US" sz="1600" dirty="0">
            <a:latin typeface="+mn-lt"/>
            <a:cs typeface="Calibri" panose="020F0502020204030204" pitchFamily="34" charset="0"/>
          </a:endParaRPr>
        </a:p>
        <a:p>
          <a:pPr rtl="0"/>
          <a:r>
            <a:rPr lang="en-US" sz="1600" dirty="0">
              <a:latin typeface="+mn-lt"/>
              <a:cs typeface="Calibri" panose="020F0502020204030204" pitchFamily="34" charset="0"/>
              <a:hlinkClick xmlns:r="http://schemas.openxmlformats.org/officeDocument/2006/relationships" r:id="rId3"/>
            </a:rPr>
            <a:t>http://www.revenuquebec.ca/en/sepf/formulaires/tp/tp-1015_g/default.aspx</a:t>
          </a:r>
          <a:r>
            <a:rPr lang="en-US" sz="1600" dirty="0">
              <a:latin typeface="+mn-lt"/>
              <a:cs typeface="Calibri" panose="020F0502020204030204" pitchFamily="34" charset="0"/>
            </a:rPr>
            <a:t>(Quebec)</a:t>
          </a:r>
        </a:p>
      </dgm:t>
    </dgm:pt>
    <dgm:pt modelId="{6128B88C-540C-4EEC-8A6F-61803EE65FF3}" type="parTrans" cxnId="{66D04EB7-CCD7-4DD7-A9D0-12E958F31E46}">
      <dgm:prSet/>
      <dgm:spPr/>
      <dgm:t>
        <a:bodyPr/>
        <a:lstStyle/>
        <a:p>
          <a:endParaRPr lang="en-US" sz="1600">
            <a:latin typeface="+mn-lt"/>
            <a:cs typeface="Calibri" panose="020F0502020204030204" pitchFamily="34" charset="0"/>
          </a:endParaRPr>
        </a:p>
      </dgm:t>
    </dgm:pt>
    <dgm:pt modelId="{577ED282-D487-40BB-9F09-EE986640BD0D}" type="sibTrans" cxnId="{66D04EB7-CCD7-4DD7-A9D0-12E958F31E46}">
      <dgm:prSet/>
      <dgm:spPr/>
      <dgm:t>
        <a:bodyPr/>
        <a:lstStyle/>
        <a:p>
          <a:endParaRPr lang="en-US" sz="1600">
            <a:latin typeface="+mn-lt"/>
            <a:cs typeface="Calibri" panose="020F0502020204030204" pitchFamily="34" charset="0"/>
          </a:endParaRPr>
        </a:p>
      </dgm:t>
    </dgm:pt>
    <dgm:pt modelId="{09949694-A4DF-427C-BE29-BC9B0A81EF86}">
      <dgm:prSet custT="1"/>
      <dgm:spPr/>
      <dgm:t>
        <a:bodyPr/>
        <a:lstStyle/>
        <a:p>
          <a:pPr rtl="0"/>
          <a:r>
            <a:rPr lang="en-US" sz="1600" b="1" dirty="0">
              <a:latin typeface="+mn-lt"/>
              <a:cs typeface="Calibri" panose="020F0502020204030204" pitchFamily="34" charset="0"/>
            </a:rPr>
            <a:t>Visitor Records for Dependents –</a:t>
          </a:r>
        </a:p>
        <a:p>
          <a:pPr rtl="0"/>
          <a:r>
            <a:rPr lang="en-US" sz="1600" b="1" dirty="0">
              <a:latin typeface="+mn-lt"/>
              <a:cs typeface="Calibri" panose="020F0502020204030204" pitchFamily="34" charset="0"/>
            </a:rPr>
            <a:t> </a:t>
          </a:r>
          <a:r>
            <a:rPr lang="en-US" sz="1600" b="0" dirty="0">
              <a:latin typeface="+mn-lt"/>
              <a:cs typeface="Calibri" panose="020F0502020204030204" pitchFamily="34" charset="0"/>
            </a:rPr>
            <a:t>If your dependents are not issued Visitor records at the port of entry, Immigration officer will stamp your Spouse/child passport only for 6 Months Validity (Stamp or Handwritten date). Please approach globalmobilitycanadavisa@tcs.com after you report to work. Team will facilitate the extension process and you can get the Visitor records for your spouse/child which will be valid until your WP expiry.  It’s a mandatory document for applying PHIP (Government Insurance Coverage). Please review TIPs before and After Travel documents in </a:t>
          </a:r>
          <a:r>
            <a:rPr lang="en-US" sz="1600" b="0" dirty="0" err="1">
              <a:latin typeface="+mn-lt"/>
              <a:cs typeface="Calibri" panose="020F0502020204030204" pitchFamily="34" charset="0"/>
            </a:rPr>
            <a:t>Knowmax</a:t>
          </a:r>
          <a:r>
            <a:rPr lang="en-US" sz="1600" b="0" dirty="0">
              <a:latin typeface="+mn-lt"/>
              <a:cs typeface="Calibri" panose="020F0502020204030204" pitchFamily="34" charset="0"/>
            </a:rPr>
            <a:t> for more details. </a:t>
          </a:r>
          <a:r>
            <a:rPr lang="en-US" sz="1600" b="1" dirty="0">
              <a:latin typeface="+mn-lt"/>
              <a:cs typeface="Calibri" panose="020F0502020204030204" pitchFamily="34" charset="0"/>
            </a:rPr>
            <a:t>Ultimatix - Learning &amp; Collaboration - </a:t>
          </a:r>
          <a:r>
            <a:rPr lang="en-US" sz="1600" b="1" dirty="0" err="1">
              <a:latin typeface="+mn-lt"/>
              <a:cs typeface="Calibri" panose="020F0502020204030204" pitchFamily="34" charset="0"/>
            </a:rPr>
            <a:t>Knowmax</a:t>
          </a:r>
          <a:r>
            <a:rPr lang="en-US" sz="1600" b="1" dirty="0">
              <a:latin typeface="+mn-lt"/>
              <a:cs typeface="Calibri" panose="020F0502020204030204" pitchFamily="34" charset="0"/>
            </a:rPr>
            <a:t> - My HR - North Americas - Canada - Mobility – Orientation</a:t>
          </a:r>
        </a:p>
        <a:p>
          <a:pPr rtl="0"/>
          <a:endParaRPr lang="en-US" sz="1600" b="1" dirty="0">
            <a:latin typeface="+mn-lt"/>
            <a:cs typeface="Calibri" panose="020F0502020204030204" pitchFamily="34" charset="0"/>
          </a:endParaRPr>
        </a:p>
      </dgm:t>
    </dgm:pt>
    <dgm:pt modelId="{61B26C45-5EEC-455B-8CF9-EDB9AECC9D3C}" type="parTrans" cxnId="{9F5397D2-8039-40DC-B661-3D9FAE1FE358}">
      <dgm:prSet/>
      <dgm:spPr/>
      <dgm:t>
        <a:bodyPr/>
        <a:lstStyle/>
        <a:p>
          <a:endParaRPr lang="en-US" sz="1600">
            <a:latin typeface="+mn-lt"/>
            <a:cs typeface="Calibri" panose="020F0502020204030204" pitchFamily="34" charset="0"/>
          </a:endParaRPr>
        </a:p>
      </dgm:t>
    </dgm:pt>
    <dgm:pt modelId="{6545286C-F1BB-4894-A4ED-2DF65CDF5082}" type="sibTrans" cxnId="{9F5397D2-8039-40DC-B661-3D9FAE1FE358}">
      <dgm:prSet/>
      <dgm:spPr/>
      <dgm:t>
        <a:bodyPr/>
        <a:lstStyle/>
        <a:p>
          <a:endParaRPr lang="en-US" sz="1600">
            <a:latin typeface="+mn-lt"/>
            <a:cs typeface="Calibri" panose="020F0502020204030204" pitchFamily="34" charset="0"/>
          </a:endParaRPr>
        </a:p>
      </dgm:t>
    </dgm:pt>
    <dgm:pt modelId="{A43FF68B-CBD0-4BCC-A3EB-D630CC98715D}">
      <dgm:prSet custT="1"/>
      <dgm:spPr/>
      <dgm:t>
        <a:bodyPr/>
        <a:lstStyle/>
        <a:p>
          <a:pPr rtl="0"/>
          <a:r>
            <a:rPr lang="en-US" sz="1600" b="0" dirty="0">
              <a:latin typeface="+mn-lt"/>
              <a:cs typeface="Calibri" panose="020F0502020204030204" pitchFamily="34" charset="0"/>
            </a:rPr>
            <a:t>To obtain an employment verification letter, please raise a request.  </a:t>
          </a:r>
          <a:r>
            <a:rPr lang="en-US" sz="1600" b="1" dirty="0"/>
            <a:t>Ultimatix&gt;Employee Services&gt;Global ESS&gt;Employee Perks &gt;Bonafide Letter</a:t>
          </a:r>
          <a:endParaRPr lang="en-US" sz="1600" b="0" dirty="0">
            <a:latin typeface="+mn-lt"/>
            <a:cs typeface="Calibri" panose="020F0502020204030204" pitchFamily="34" charset="0"/>
          </a:endParaRPr>
        </a:p>
        <a:p>
          <a:pPr rtl="0"/>
          <a:r>
            <a:rPr lang="en-US" sz="1600" b="0" dirty="0">
              <a:latin typeface="+mn-lt"/>
              <a:cs typeface="Calibri" panose="020F0502020204030204" pitchFamily="34" charset="0"/>
            </a:rPr>
            <a:t>They will provide you with a soft copy of the Reference letter.  Important-  For Provincial Health Card, you need to submit the proof of your residence address in Canada. Please submit a copy of your rental agreement.  </a:t>
          </a:r>
        </a:p>
        <a:p>
          <a:pPr rtl="0"/>
          <a:r>
            <a:rPr lang="en-US" sz="1600" b="0" dirty="0">
              <a:solidFill>
                <a:srgbClr val="FF0000"/>
              </a:solidFill>
              <a:latin typeface="+mn-lt"/>
              <a:cs typeface="Calibri" panose="020F0502020204030204" pitchFamily="34" charset="0"/>
            </a:rPr>
            <a:t>(</a:t>
          </a:r>
          <a:r>
            <a:rPr lang="en-US" altLang="ja-JP" sz="1600" b="0" dirty="0">
              <a:solidFill>
                <a:srgbClr val="FF0000"/>
              </a:solidFill>
              <a:latin typeface="+mn-lt"/>
              <a:cs typeface="Calibri" pitchFamily="34" charset="0"/>
            </a:rPr>
            <a:t>You will require an employment verification letter for Banking Purpose, obtain Provincial Health Insurance Coverage, Rental accommodation &amp; visa extension etc..)</a:t>
          </a:r>
          <a:endParaRPr lang="en-US" sz="1600" b="0" dirty="0">
            <a:latin typeface="+mn-lt"/>
            <a:cs typeface="Calibri" panose="020F0502020204030204" pitchFamily="34" charset="0"/>
          </a:endParaRPr>
        </a:p>
      </dgm:t>
    </dgm:pt>
    <dgm:pt modelId="{5DAEFE71-C3ED-49B3-9C72-EE5B1973A749}" type="parTrans" cxnId="{7A60BE90-FACC-4BC9-8E05-56D94C8F038A}">
      <dgm:prSet/>
      <dgm:spPr/>
      <dgm:t>
        <a:bodyPr/>
        <a:lstStyle/>
        <a:p>
          <a:endParaRPr lang="en-US" sz="1600">
            <a:latin typeface="+mn-lt"/>
            <a:cs typeface="Calibri" panose="020F0502020204030204" pitchFamily="34" charset="0"/>
          </a:endParaRPr>
        </a:p>
      </dgm:t>
    </dgm:pt>
    <dgm:pt modelId="{85F98F86-242F-4756-89E5-C727BD617C6F}" type="sibTrans" cxnId="{7A60BE90-FACC-4BC9-8E05-56D94C8F038A}">
      <dgm:prSet/>
      <dgm:spPr/>
      <dgm:t>
        <a:bodyPr/>
        <a:lstStyle/>
        <a:p>
          <a:endParaRPr lang="en-US" sz="1600">
            <a:latin typeface="+mn-lt"/>
            <a:cs typeface="Calibri" panose="020F0502020204030204" pitchFamily="34" charset="0"/>
          </a:endParaRPr>
        </a:p>
      </dgm:t>
    </dgm:pt>
    <dgm:pt modelId="{95D7E2D4-C284-4BD0-A722-900F463417FC}" type="pres">
      <dgm:prSet presAssocID="{3C3FF6CD-0A76-44FD-A471-C184096B482F}" presName="vert0" presStyleCnt="0">
        <dgm:presLayoutVars>
          <dgm:dir/>
          <dgm:animOne val="branch"/>
          <dgm:animLvl val="lvl"/>
        </dgm:presLayoutVars>
      </dgm:prSet>
      <dgm:spPr/>
    </dgm:pt>
    <dgm:pt modelId="{914C1E37-AF1B-43FF-BB41-40EE89C04143}" type="pres">
      <dgm:prSet presAssocID="{58F33F28-69E0-41BA-8F5B-51F438EF97EC}" presName="thickLine" presStyleLbl="alignNode1" presStyleIdx="0" presStyleCnt="3"/>
      <dgm:spPr/>
    </dgm:pt>
    <dgm:pt modelId="{523CC716-B7A2-4074-9BB9-A4F098DB48C1}" type="pres">
      <dgm:prSet presAssocID="{58F33F28-69E0-41BA-8F5B-51F438EF97EC}" presName="horz1" presStyleCnt="0"/>
      <dgm:spPr/>
    </dgm:pt>
    <dgm:pt modelId="{8FA7169B-1D29-41A2-8EDF-05369F165087}" type="pres">
      <dgm:prSet presAssocID="{58F33F28-69E0-41BA-8F5B-51F438EF97EC}" presName="tx1" presStyleLbl="revTx" presStyleIdx="0" presStyleCnt="3"/>
      <dgm:spPr/>
    </dgm:pt>
    <dgm:pt modelId="{6B03A1D9-1A25-42ED-8D19-EAE3766F33A0}" type="pres">
      <dgm:prSet presAssocID="{58F33F28-69E0-41BA-8F5B-51F438EF97EC}" presName="vert1" presStyleCnt="0"/>
      <dgm:spPr/>
    </dgm:pt>
    <dgm:pt modelId="{78060D8E-C174-413C-9FC4-19F4DC559541}" type="pres">
      <dgm:prSet presAssocID="{09949694-A4DF-427C-BE29-BC9B0A81EF86}" presName="thickLine" presStyleLbl="alignNode1" presStyleIdx="1" presStyleCnt="3"/>
      <dgm:spPr/>
    </dgm:pt>
    <dgm:pt modelId="{5E81C59E-7B17-4F7E-A1B8-54B1B38500F6}" type="pres">
      <dgm:prSet presAssocID="{09949694-A4DF-427C-BE29-BC9B0A81EF86}" presName="horz1" presStyleCnt="0"/>
      <dgm:spPr/>
    </dgm:pt>
    <dgm:pt modelId="{00BDB71C-0395-4664-A072-1A04E1367782}" type="pres">
      <dgm:prSet presAssocID="{09949694-A4DF-427C-BE29-BC9B0A81EF86}" presName="tx1" presStyleLbl="revTx" presStyleIdx="1" presStyleCnt="3" custLinFactNeighborY="-1747"/>
      <dgm:spPr/>
    </dgm:pt>
    <dgm:pt modelId="{DEA62148-8919-458C-AFFE-49E224B7D529}" type="pres">
      <dgm:prSet presAssocID="{09949694-A4DF-427C-BE29-BC9B0A81EF86}" presName="vert1" presStyleCnt="0"/>
      <dgm:spPr/>
    </dgm:pt>
    <dgm:pt modelId="{D3ACD216-8202-4BEA-92AB-CB47C198705C}" type="pres">
      <dgm:prSet presAssocID="{A43FF68B-CBD0-4BCC-A3EB-D630CC98715D}" presName="thickLine" presStyleLbl="alignNode1" presStyleIdx="2" presStyleCnt="3"/>
      <dgm:spPr/>
    </dgm:pt>
    <dgm:pt modelId="{7FE74F84-481D-42B4-BA82-05555B5DF591}" type="pres">
      <dgm:prSet presAssocID="{A43FF68B-CBD0-4BCC-A3EB-D630CC98715D}" presName="horz1" presStyleCnt="0"/>
      <dgm:spPr/>
    </dgm:pt>
    <dgm:pt modelId="{54B46B85-CD72-41C8-A210-7759CB8D6477}" type="pres">
      <dgm:prSet presAssocID="{A43FF68B-CBD0-4BCC-A3EB-D630CC98715D}" presName="tx1" presStyleLbl="revTx" presStyleIdx="2" presStyleCnt="3"/>
      <dgm:spPr/>
    </dgm:pt>
    <dgm:pt modelId="{44109367-D7B2-47E9-B353-F0E2A1199DAC}" type="pres">
      <dgm:prSet presAssocID="{A43FF68B-CBD0-4BCC-A3EB-D630CC98715D}" presName="vert1" presStyleCnt="0"/>
      <dgm:spPr/>
    </dgm:pt>
  </dgm:ptLst>
  <dgm:cxnLst>
    <dgm:cxn modelId="{D65B5C0C-F58A-4A00-8A4A-9DA78C5D8E79}" type="presOf" srcId="{A43FF68B-CBD0-4BCC-A3EB-D630CC98715D}" destId="{54B46B85-CD72-41C8-A210-7759CB8D6477}" srcOrd="0" destOrd="0" presId="urn:microsoft.com/office/officeart/2008/layout/LinedList"/>
    <dgm:cxn modelId="{40A86328-14BC-480A-996D-A498297DF1C8}" type="presOf" srcId="{3C3FF6CD-0A76-44FD-A471-C184096B482F}" destId="{95D7E2D4-C284-4BD0-A722-900F463417FC}" srcOrd="0" destOrd="0" presId="urn:microsoft.com/office/officeart/2008/layout/LinedList"/>
    <dgm:cxn modelId="{7A60BE90-FACC-4BC9-8E05-56D94C8F038A}" srcId="{3C3FF6CD-0A76-44FD-A471-C184096B482F}" destId="{A43FF68B-CBD0-4BCC-A3EB-D630CC98715D}" srcOrd="2" destOrd="0" parTransId="{5DAEFE71-C3ED-49B3-9C72-EE5B1973A749}" sibTransId="{85F98F86-242F-4756-89E5-C727BD617C6F}"/>
    <dgm:cxn modelId="{2150D1A4-2A2D-42AB-ADBC-C519858A0F30}" type="presOf" srcId="{09949694-A4DF-427C-BE29-BC9B0A81EF86}" destId="{00BDB71C-0395-4664-A072-1A04E1367782}" srcOrd="0" destOrd="0" presId="urn:microsoft.com/office/officeart/2008/layout/LinedList"/>
    <dgm:cxn modelId="{66D04EB7-CCD7-4DD7-A9D0-12E958F31E46}" srcId="{3C3FF6CD-0A76-44FD-A471-C184096B482F}" destId="{58F33F28-69E0-41BA-8F5B-51F438EF97EC}" srcOrd="0" destOrd="0" parTransId="{6128B88C-540C-4EEC-8A6F-61803EE65FF3}" sibTransId="{577ED282-D487-40BB-9F09-EE986640BD0D}"/>
    <dgm:cxn modelId="{9C2DBCC9-2C9F-4AF0-B67A-EF58ED1A2338}" type="presOf" srcId="{58F33F28-69E0-41BA-8F5B-51F438EF97EC}" destId="{8FA7169B-1D29-41A2-8EDF-05369F165087}" srcOrd="0" destOrd="0" presId="urn:microsoft.com/office/officeart/2008/layout/LinedList"/>
    <dgm:cxn modelId="{9F5397D2-8039-40DC-B661-3D9FAE1FE358}" srcId="{3C3FF6CD-0A76-44FD-A471-C184096B482F}" destId="{09949694-A4DF-427C-BE29-BC9B0A81EF86}" srcOrd="1" destOrd="0" parTransId="{61B26C45-5EEC-455B-8CF9-EDB9AECC9D3C}" sibTransId="{6545286C-F1BB-4894-A4ED-2DF65CDF5082}"/>
    <dgm:cxn modelId="{ABFBEEFC-FD76-4934-992A-95822779CD1D}" type="presParOf" srcId="{95D7E2D4-C284-4BD0-A722-900F463417FC}" destId="{914C1E37-AF1B-43FF-BB41-40EE89C04143}" srcOrd="0" destOrd="0" presId="urn:microsoft.com/office/officeart/2008/layout/LinedList"/>
    <dgm:cxn modelId="{679FE53B-DBFD-4312-AEFF-533940E464AB}" type="presParOf" srcId="{95D7E2D4-C284-4BD0-A722-900F463417FC}" destId="{523CC716-B7A2-4074-9BB9-A4F098DB48C1}" srcOrd="1" destOrd="0" presId="urn:microsoft.com/office/officeart/2008/layout/LinedList"/>
    <dgm:cxn modelId="{CF697BA2-AF39-4218-836B-CA0BE29E40CE}" type="presParOf" srcId="{523CC716-B7A2-4074-9BB9-A4F098DB48C1}" destId="{8FA7169B-1D29-41A2-8EDF-05369F165087}" srcOrd="0" destOrd="0" presId="urn:microsoft.com/office/officeart/2008/layout/LinedList"/>
    <dgm:cxn modelId="{9F04F13A-5A9F-4219-A9EF-42E94C3441B8}" type="presParOf" srcId="{523CC716-B7A2-4074-9BB9-A4F098DB48C1}" destId="{6B03A1D9-1A25-42ED-8D19-EAE3766F33A0}" srcOrd="1" destOrd="0" presId="urn:microsoft.com/office/officeart/2008/layout/LinedList"/>
    <dgm:cxn modelId="{81AA8ECF-0F3B-4CCD-9E76-11A9276060DA}" type="presParOf" srcId="{95D7E2D4-C284-4BD0-A722-900F463417FC}" destId="{78060D8E-C174-413C-9FC4-19F4DC559541}" srcOrd="2" destOrd="0" presId="urn:microsoft.com/office/officeart/2008/layout/LinedList"/>
    <dgm:cxn modelId="{C1BC8BDC-0E68-46D9-A9C9-479428AE2F7A}" type="presParOf" srcId="{95D7E2D4-C284-4BD0-A722-900F463417FC}" destId="{5E81C59E-7B17-4F7E-A1B8-54B1B38500F6}" srcOrd="3" destOrd="0" presId="urn:microsoft.com/office/officeart/2008/layout/LinedList"/>
    <dgm:cxn modelId="{06DFA50A-9A32-44FD-BA2C-3806008AD926}" type="presParOf" srcId="{5E81C59E-7B17-4F7E-A1B8-54B1B38500F6}" destId="{00BDB71C-0395-4664-A072-1A04E1367782}" srcOrd="0" destOrd="0" presId="urn:microsoft.com/office/officeart/2008/layout/LinedList"/>
    <dgm:cxn modelId="{330A089D-2FD4-4896-84FE-1082DB5AE8E9}" type="presParOf" srcId="{5E81C59E-7B17-4F7E-A1B8-54B1B38500F6}" destId="{DEA62148-8919-458C-AFFE-49E224B7D529}" srcOrd="1" destOrd="0" presId="urn:microsoft.com/office/officeart/2008/layout/LinedList"/>
    <dgm:cxn modelId="{74F8030E-E891-48E4-AE18-EB3A6B516208}" type="presParOf" srcId="{95D7E2D4-C284-4BD0-A722-900F463417FC}" destId="{D3ACD216-8202-4BEA-92AB-CB47C198705C}" srcOrd="4" destOrd="0" presId="urn:microsoft.com/office/officeart/2008/layout/LinedList"/>
    <dgm:cxn modelId="{8671822D-A187-4202-971C-0C3DADD5A873}" type="presParOf" srcId="{95D7E2D4-C284-4BD0-A722-900F463417FC}" destId="{7FE74F84-481D-42B4-BA82-05555B5DF591}" srcOrd="5" destOrd="0" presId="urn:microsoft.com/office/officeart/2008/layout/LinedList"/>
    <dgm:cxn modelId="{55822DF6-9CE2-4A38-BE77-B055B2EF7C47}" type="presParOf" srcId="{7FE74F84-481D-42B4-BA82-05555B5DF591}" destId="{54B46B85-CD72-41C8-A210-7759CB8D6477}" srcOrd="0" destOrd="0" presId="urn:microsoft.com/office/officeart/2008/layout/LinedList"/>
    <dgm:cxn modelId="{D2D40395-6296-48FA-AF98-CA65F9132526}" type="presParOf" srcId="{7FE74F84-481D-42B4-BA82-05555B5DF591}" destId="{44109367-D7B2-47E9-B353-F0E2A1199DA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080B9B-8657-4F38-B367-0F9DCD8AE06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891289-5365-4ED8-94CD-D029F9D858B5}">
      <dgm:prSet custT="1"/>
      <dgm:spPr/>
      <dgm:t>
        <a:bodyPr/>
        <a:lstStyle/>
        <a:p>
          <a:pPr rtl="0"/>
          <a:r>
            <a:rPr lang="en-US" sz="1400" b="0" dirty="0">
              <a:latin typeface="+mn-lt"/>
            </a:rPr>
            <a:t>Immediately upon arrival, you will have to raise GHD ticket under below path to activate your Medical Insurance coverage –</a:t>
          </a:r>
        </a:p>
        <a:p>
          <a:pPr rtl="0"/>
          <a:r>
            <a:rPr lang="en-US" sz="1400" b="0" dirty="0">
              <a:latin typeface="+mn-lt"/>
            </a:rPr>
            <a:t>  </a:t>
          </a:r>
          <a:r>
            <a:rPr lang="en-US" sz="1400" i="1"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r>
            <a:rPr lang="en-US" sz="1400" b="0" dirty="0">
              <a:latin typeface="+mn-lt"/>
            </a:rPr>
            <a:t>. </a:t>
          </a:r>
        </a:p>
      </dgm:t>
    </dgm:pt>
    <dgm:pt modelId="{F940D37C-1C1B-4459-A8BC-05F49A4BCB1B}" type="parTrans" cxnId="{1DEDE0C2-766C-4CB9-9254-2F7E2623BAAA}">
      <dgm:prSet/>
      <dgm:spPr/>
      <dgm:t>
        <a:bodyPr/>
        <a:lstStyle/>
        <a:p>
          <a:endParaRPr lang="en-US" sz="1400">
            <a:latin typeface="+mn-lt"/>
          </a:endParaRPr>
        </a:p>
      </dgm:t>
    </dgm:pt>
    <dgm:pt modelId="{5CB68446-15D9-486C-B5B7-7D5711C778D4}" type="sibTrans" cxnId="{1DEDE0C2-766C-4CB9-9254-2F7E2623BAAA}">
      <dgm:prSet/>
      <dgm:spPr/>
      <dgm:t>
        <a:bodyPr/>
        <a:lstStyle/>
        <a:p>
          <a:endParaRPr lang="en-US" sz="1400">
            <a:latin typeface="+mn-lt"/>
          </a:endParaRPr>
        </a:p>
      </dgm:t>
    </dgm:pt>
    <dgm:pt modelId="{DC8CF5DE-2C05-4B92-A557-339E1958B7CF}">
      <dgm:prSet custT="1"/>
      <dgm:spPr/>
      <dgm:t>
        <a:bodyPr/>
        <a:lstStyle/>
        <a:p>
          <a:pPr rtl="0"/>
          <a:r>
            <a:rPr lang="en-US" sz="1400" b="0" dirty="0">
              <a:latin typeface="+mn-lt"/>
            </a:rPr>
            <a:t>Please include all dependents in the form for whom a GESS travel request has been raised as this is a pre-requisite for enrollment. If your dependents arrive in Canada at a later date, please raise GHD ticket under below path. </a:t>
          </a:r>
        </a:p>
        <a:p>
          <a:pPr rtl="0"/>
          <a:r>
            <a:rPr lang="en-US" sz="1400" i="1"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r>
            <a:rPr lang="en-US" sz="1400" b="0" dirty="0">
              <a:latin typeface="+mn-lt"/>
            </a:rPr>
            <a:t>. </a:t>
          </a:r>
        </a:p>
      </dgm:t>
    </dgm:pt>
    <dgm:pt modelId="{620F4117-FB0D-4137-9639-6B47D3BF6235}" type="parTrans" cxnId="{931F0AC8-71B8-4E29-BC73-B3F670612B85}">
      <dgm:prSet/>
      <dgm:spPr/>
      <dgm:t>
        <a:bodyPr/>
        <a:lstStyle/>
        <a:p>
          <a:endParaRPr lang="en-US" sz="1400">
            <a:latin typeface="+mn-lt"/>
          </a:endParaRPr>
        </a:p>
      </dgm:t>
    </dgm:pt>
    <dgm:pt modelId="{AF341975-6886-4A34-BFCD-CBD26EFD091C}" type="sibTrans" cxnId="{931F0AC8-71B8-4E29-BC73-B3F670612B85}">
      <dgm:prSet/>
      <dgm:spPr/>
      <dgm:t>
        <a:bodyPr/>
        <a:lstStyle/>
        <a:p>
          <a:endParaRPr lang="en-US" sz="1400">
            <a:latin typeface="+mn-lt"/>
          </a:endParaRPr>
        </a:p>
      </dgm:t>
    </dgm:pt>
    <dgm:pt modelId="{21882D31-4F0B-4F6F-896A-4CC88C5C095B}">
      <dgm:prSet custT="1"/>
      <dgm:spPr/>
      <dgm:t>
        <a:bodyPr/>
        <a:lstStyle/>
        <a:p>
          <a:pPr rtl="0"/>
          <a:r>
            <a:rPr lang="en-US" sz="1400" b="0" dirty="0">
              <a:latin typeface="+mn-lt"/>
            </a:rPr>
            <a:t>Apply for the MANDATORY Provincial Health Insurance Plan (PHIP) upon arrival to Canada. This is administrated and delivered by each province or territory to ensure </a:t>
          </a:r>
          <a:r>
            <a:rPr lang="en-US" sz="1400" b="0" i="0" dirty="0">
              <a:latin typeface="+mn-lt"/>
            </a:rPr>
            <a:t>all Canadian residents have reasonable access to medically necessary hospital and physician services without direct charges. </a:t>
          </a:r>
          <a:r>
            <a:rPr lang="en-US" sz="1400" b="0" dirty="0">
              <a:latin typeface="+mn-lt"/>
            </a:rPr>
            <a:t>Please check Slide 35 &amp; 36 for eligibility guidelines applicable in your province. </a:t>
          </a:r>
        </a:p>
      </dgm:t>
    </dgm:pt>
    <dgm:pt modelId="{FA409A04-3938-4268-B7F3-DFCE62995DBA}" type="parTrans" cxnId="{38120BB1-B215-4B8D-AB99-276A1DBBCEE0}">
      <dgm:prSet/>
      <dgm:spPr/>
      <dgm:t>
        <a:bodyPr/>
        <a:lstStyle/>
        <a:p>
          <a:endParaRPr lang="en-US" sz="1400">
            <a:latin typeface="+mn-lt"/>
          </a:endParaRPr>
        </a:p>
      </dgm:t>
    </dgm:pt>
    <dgm:pt modelId="{1C3C64A5-6E64-4CEB-815A-F71427464B10}" type="sibTrans" cxnId="{38120BB1-B215-4B8D-AB99-276A1DBBCEE0}">
      <dgm:prSet/>
      <dgm:spPr/>
      <dgm:t>
        <a:bodyPr/>
        <a:lstStyle/>
        <a:p>
          <a:endParaRPr lang="en-US" sz="1400">
            <a:latin typeface="+mn-lt"/>
          </a:endParaRPr>
        </a:p>
      </dgm:t>
    </dgm:pt>
    <dgm:pt modelId="{858A0632-1483-488F-9B7B-E8C095D07051}">
      <dgm:prSet custT="1"/>
      <dgm:spPr/>
      <dgm:t>
        <a:bodyPr/>
        <a:lstStyle/>
        <a:p>
          <a:pPr rtl="0"/>
          <a:r>
            <a:rPr lang="en-US" sz="1400" b="0" dirty="0">
              <a:latin typeface="+mn-lt"/>
            </a:rPr>
            <a:t>It is strongly recommended you evaluate the option to enroll in the optional term life(life insurance), AD&amp;D and critical illness coverage available to you in Canada through our insurance provider.  While in Canada TCS Benefit plan does not include Life Insurance. Only Life Insurance coverage (for self) given in India will continue and cover you while in Canada . If you wish you can enroll for these additional plans, available to you as a separate, portable, individual billing option to enhance your insurance coverage. For premium rates and details on how to enroll, please refer to slide 34.</a:t>
          </a:r>
        </a:p>
      </dgm:t>
    </dgm:pt>
    <dgm:pt modelId="{27979DF0-6B48-4D2B-BB03-203C877E1844}" type="parTrans" cxnId="{C0EF7DEB-B452-4E66-8C99-C5A3DD854F48}">
      <dgm:prSet/>
      <dgm:spPr/>
      <dgm:t>
        <a:bodyPr/>
        <a:lstStyle/>
        <a:p>
          <a:endParaRPr lang="en-US" sz="1400">
            <a:latin typeface="+mn-lt"/>
          </a:endParaRPr>
        </a:p>
      </dgm:t>
    </dgm:pt>
    <dgm:pt modelId="{285D71FA-4E30-45EA-8002-B4DE19A1994A}" type="sibTrans" cxnId="{C0EF7DEB-B452-4E66-8C99-C5A3DD854F48}">
      <dgm:prSet/>
      <dgm:spPr/>
      <dgm:t>
        <a:bodyPr/>
        <a:lstStyle/>
        <a:p>
          <a:endParaRPr lang="en-US" sz="1400">
            <a:latin typeface="+mn-lt"/>
          </a:endParaRPr>
        </a:p>
      </dgm:t>
    </dgm:pt>
    <dgm:pt modelId="{90361290-61AD-400D-9606-44828064D181}">
      <dgm:prSet custT="1"/>
      <dgm:spPr/>
      <dgm:t>
        <a:bodyPr/>
        <a:lstStyle/>
        <a:p>
          <a:pPr rtl="0"/>
          <a:endParaRPr lang="en-US" sz="1400" dirty="0">
            <a:latin typeface="+mn-lt"/>
          </a:endParaRPr>
        </a:p>
      </dgm:t>
    </dgm:pt>
    <dgm:pt modelId="{96ADA86D-B72B-42DC-AF9D-39AC547A5C67}" type="sibTrans" cxnId="{4933D11A-8E31-43CF-8A97-1169ECF01D69}">
      <dgm:prSet/>
      <dgm:spPr/>
      <dgm:t>
        <a:bodyPr/>
        <a:lstStyle/>
        <a:p>
          <a:endParaRPr lang="en-US" sz="1400">
            <a:latin typeface="+mn-lt"/>
          </a:endParaRPr>
        </a:p>
      </dgm:t>
    </dgm:pt>
    <dgm:pt modelId="{529C9828-5D33-47FC-80F2-8D37CD69E5C0}" type="parTrans" cxnId="{4933D11A-8E31-43CF-8A97-1169ECF01D69}">
      <dgm:prSet/>
      <dgm:spPr/>
      <dgm:t>
        <a:bodyPr/>
        <a:lstStyle/>
        <a:p>
          <a:endParaRPr lang="en-US" sz="1400">
            <a:latin typeface="+mn-lt"/>
          </a:endParaRPr>
        </a:p>
      </dgm:t>
    </dgm:pt>
    <dgm:pt modelId="{8BC5144A-9479-45B9-93AE-CDBB836CAD70}">
      <dgm:prSet custT="1"/>
      <dgm:spPr/>
      <dgm:t>
        <a:bodyPr/>
        <a:lstStyle/>
        <a:p>
          <a:pPr rtl="0"/>
          <a:r>
            <a:rPr lang="en-US" sz="1400" b="0" dirty="0">
              <a:latin typeface="+mn-lt"/>
            </a:rPr>
            <a:t>Please note that  </a:t>
          </a:r>
          <a:r>
            <a:rPr lang="en-CA" sz="1400" dirty="0"/>
            <a:t>Coverage automatically expires at 21 years for dependent children. </a:t>
          </a:r>
          <a:endParaRPr lang="en-US" sz="1400" b="0" dirty="0">
            <a:latin typeface="+mn-lt"/>
          </a:endParaRPr>
        </a:p>
      </dgm:t>
    </dgm:pt>
    <dgm:pt modelId="{04CE09BC-404B-4D69-A617-83ED5FF1F6B1}" type="parTrans" cxnId="{F88699EE-D170-40B9-9E43-F71CE0679DF7}">
      <dgm:prSet/>
      <dgm:spPr/>
      <dgm:t>
        <a:bodyPr/>
        <a:lstStyle/>
        <a:p>
          <a:endParaRPr lang="en-US"/>
        </a:p>
      </dgm:t>
    </dgm:pt>
    <dgm:pt modelId="{2CA8DD3C-C607-4EF0-8F20-CCA1EBDAB840}" type="sibTrans" cxnId="{F88699EE-D170-40B9-9E43-F71CE0679DF7}">
      <dgm:prSet/>
      <dgm:spPr/>
      <dgm:t>
        <a:bodyPr/>
        <a:lstStyle/>
        <a:p>
          <a:endParaRPr lang="en-US"/>
        </a:p>
      </dgm:t>
    </dgm:pt>
    <dgm:pt modelId="{A8DD21CE-A188-43E5-90D1-435843E20C49}" type="pres">
      <dgm:prSet presAssocID="{B5080B9B-8657-4F38-B367-0F9DCD8AE06A}" presName="vert0" presStyleCnt="0">
        <dgm:presLayoutVars>
          <dgm:dir/>
          <dgm:animOne val="branch"/>
          <dgm:animLvl val="lvl"/>
        </dgm:presLayoutVars>
      </dgm:prSet>
      <dgm:spPr/>
    </dgm:pt>
    <dgm:pt modelId="{36F15E06-2E14-46E7-8B18-68D5F47ABAA9}" type="pres">
      <dgm:prSet presAssocID="{95891289-5365-4ED8-94CD-D029F9D858B5}" presName="thickLine" presStyleLbl="alignNode1" presStyleIdx="0" presStyleCnt="6"/>
      <dgm:spPr/>
    </dgm:pt>
    <dgm:pt modelId="{594807CF-AA31-4E93-819A-C829E5E235A8}" type="pres">
      <dgm:prSet presAssocID="{95891289-5365-4ED8-94CD-D029F9D858B5}" presName="horz1" presStyleCnt="0"/>
      <dgm:spPr/>
    </dgm:pt>
    <dgm:pt modelId="{950F4AEC-ED28-4009-91FA-BBDF318204C7}" type="pres">
      <dgm:prSet presAssocID="{95891289-5365-4ED8-94CD-D029F9D858B5}" presName="tx1" presStyleLbl="revTx" presStyleIdx="0" presStyleCnt="6"/>
      <dgm:spPr/>
    </dgm:pt>
    <dgm:pt modelId="{422E4BB9-ACAF-4921-8F1B-0EE37227FC0B}" type="pres">
      <dgm:prSet presAssocID="{95891289-5365-4ED8-94CD-D029F9D858B5}" presName="vert1" presStyleCnt="0"/>
      <dgm:spPr/>
    </dgm:pt>
    <dgm:pt modelId="{88B17968-8E8E-4130-A84F-DF853D215F8A}" type="pres">
      <dgm:prSet presAssocID="{DC8CF5DE-2C05-4B92-A557-339E1958B7CF}" presName="thickLine" presStyleLbl="alignNode1" presStyleIdx="1" presStyleCnt="6" custLinFactNeighborY="4455"/>
      <dgm:spPr/>
    </dgm:pt>
    <dgm:pt modelId="{B38557B1-715F-400E-98A3-C88628B2186C}" type="pres">
      <dgm:prSet presAssocID="{DC8CF5DE-2C05-4B92-A557-339E1958B7CF}" presName="horz1" presStyleCnt="0"/>
      <dgm:spPr/>
    </dgm:pt>
    <dgm:pt modelId="{88A5CD94-46B2-4AB8-9544-5BE9A3503613}" type="pres">
      <dgm:prSet presAssocID="{DC8CF5DE-2C05-4B92-A557-339E1958B7CF}" presName="tx1" presStyleLbl="revTx" presStyleIdx="1" presStyleCnt="6" custLinFactNeighborY="6684"/>
      <dgm:spPr/>
    </dgm:pt>
    <dgm:pt modelId="{FCBEA377-AC5A-4B87-903F-1CBAD7F1A2FC}" type="pres">
      <dgm:prSet presAssocID="{DC8CF5DE-2C05-4B92-A557-339E1958B7CF}" presName="vert1" presStyleCnt="0"/>
      <dgm:spPr/>
    </dgm:pt>
    <dgm:pt modelId="{66BDE63E-EF88-4522-99B0-3A8BF07B16D0}" type="pres">
      <dgm:prSet presAssocID="{21882D31-4F0B-4F6F-896A-4CC88C5C095B}" presName="thickLine" presStyleLbl="alignNode1" presStyleIdx="2" presStyleCnt="6" custLinFactNeighborY="35648"/>
      <dgm:spPr/>
    </dgm:pt>
    <dgm:pt modelId="{100AD08E-CC0F-43B0-8B3F-D63D2B5B70F4}" type="pres">
      <dgm:prSet presAssocID="{21882D31-4F0B-4F6F-896A-4CC88C5C095B}" presName="horz1" presStyleCnt="0"/>
      <dgm:spPr/>
    </dgm:pt>
    <dgm:pt modelId="{524FD23E-2F8D-4875-82BD-823ABF33F025}" type="pres">
      <dgm:prSet presAssocID="{21882D31-4F0B-4F6F-896A-4CC88C5C095B}" presName="tx1" presStyleLbl="revTx" presStyleIdx="2" presStyleCnt="6" custLinFactNeighborY="38566"/>
      <dgm:spPr/>
    </dgm:pt>
    <dgm:pt modelId="{6F31DE97-BFD1-4C16-BD06-D6CCF467B417}" type="pres">
      <dgm:prSet presAssocID="{21882D31-4F0B-4F6F-896A-4CC88C5C095B}" presName="vert1" presStyleCnt="0"/>
      <dgm:spPr/>
    </dgm:pt>
    <dgm:pt modelId="{21C98340-5346-4EFE-A689-642D4A6496CB}" type="pres">
      <dgm:prSet presAssocID="{90361290-61AD-400D-9606-44828064D181}" presName="thickLine" presStyleLbl="alignNode1" presStyleIdx="3" presStyleCnt="6" custLinFactY="200000" custLinFactNeighborX="4883" custLinFactNeighborY="271666"/>
      <dgm:spPr/>
    </dgm:pt>
    <dgm:pt modelId="{CEC82C8F-984D-4692-B33C-D5C4D553D4C2}" type="pres">
      <dgm:prSet presAssocID="{90361290-61AD-400D-9606-44828064D181}" presName="horz1" presStyleCnt="0"/>
      <dgm:spPr/>
    </dgm:pt>
    <dgm:pt modelId="{EE2A7857-812E-4C54-A566-0E68B4275342}" type="pres">
      <dgm:prSet presAssocID="{90361290-61AD-400D-9606-44828064D181}" presName="tx1" presStyleLbl="revTx" presStyleIdx="3" presStyleCnt="6" custLinFactY="167512" custLinFactNeighborX="6051" custLinFactNeighborY="200000"/>
      <dgm:spPr/>
    </dgm:pt>
    <dgm:pt modelId="{72676F3B-6FD7-4ABA-8F47-1FBCC7C1BE8B}" type="pres">
      <dgm:prSet presAssocID="{90361290-61AD-400D-9606-44828064D181}" presName="vert1" presStyleCnt="0"/>
      <dgm:spPr/>
    </dgm:pt>
    <dgm:pt modelId="{62ACAE38-3070-4D1E-A598-A1F17FAC5381}" type="pres">
      <dgm:prSet presAssocID="{858A0632-1483-488F-9B7B-E8C095D07051}" presName="thickLine" presStyleLbl="alignNode1" presStyleIdx="4" presStyleCnt="6" custLinFactNeighborY="-56797"/>
      <dgm:spPr/>
    </dgm:pt>
    <dgm:pt modelId="{32D72AEF-2CC9-43E0-905C-B6E0059FD138}" type="pres">
      <dgm:prSet presAssocID="{858A0632-1483-488F-9B7B-E8C095D07051}" presName="horz1" presStyleCnt="0"/>
      <dgm:spPr/>
    </dgm:pt>
    <dgm:pt modelId="{98A44DA3-6AA9-4FC2-882B-DF5B3FA594FB}" type="pres">
      <dgm:prSet presAssocID="{858A0632-1483-488F-9B7B-E8C095D07051}" presName="tx1" presStyleLbl="revTx" presStyleIdx="4" presStyleCnt="6" custLinFactNeighborY="-55437"/>
      <dgm:spPr/>
    </dgm:pt>
    <dgm:pt modelId="{BEF11EE9-60AE-485D-96C1-D2D0927BA2EF}" type="pres">
      <dgm:prSet presAssocID="{858A0632-1483-488F-9B7B-E8C095D07051}" presName="vert1" presStyleCnt="0"/>
      <dgm:spPr/>
    </dgm:pt>
    <dgm:pt modelId="{0BC114DE-0814-4D5E-9148-C6E69FA4B244}" type="pres">
      <dgm:prSet presAssocID="{8BC5144A-9479-45B9-93AE-CDBB836CAD70}" presName="thickLine" presStyleLbl="alignNode1" presStyleIdx="5" presStyleCnt="6"/>
      <dgm:spPr/>
    </dgm:pt>
    <dgm:pt modelId="{1B6F9031-36D2-4BD7-93C2-70CA17105B3E}" type="pres">
      <dgm:prSet presAssocID="{8BC5144A-9479-45B9-93AE-CDBB836CAD70}" presName="horz1" presStyleCnt="0"/>
      <dgm:spPr/>
    </dgm:pt>
    <dgm:pt modelId="{F37FB515-B8E7-46AD-B2BF-B7DFB819C2E8}" type="pres">
      <dgm:prSet presAssocID="{8BC5144A-9479-45B9-93AE-CDBB836CAD70}" presName="tx1" presStyleLbl="revTx" presStyleIdx="5" presStyleCnt="6"/>
      <dgm:spPr/>
    </dgm:pt>
    <dgm:pt modelId="{B2EDF1CC-50A4-482B-9CB4-2B713EA074F5}" type="pres">
      <dgm:prSet presAssocID="{8BC5144A-9479-45B9-93AE-CDBB836CAD70}" presName="vert1" presStyleCnt="0"/>
      <dgm:spPr/>
    </dgm:pt>
  </dgm:ptLst>
  <dgm:cxnLst>
    <dgm:cxn modelId="{49779203-F06D-4958-83CE-573F7DFD4684}" type="presOf" srcId="{858A0632-1483-488F-9B7B-E8C095D07051}" destId="{98A44DA3-6AA9-4FC2-882B-DF5B3FA594FB}" srcOrd="0" destOrd="0" presId="urn:microsoft.com/office/officeart/2008/layout/LinedList"/>
    <dgm:cxn modelId="{4933D11A-8E31-43CF-8A97-1169ECF01D69}" srcId="{B5080B9B-8657-4F38-B367-0F9DCD8AE06A}" destId="{90361290-61AD-400D-9606-44828064D181}" srcOrd="3" destOrd="0" parTransId="{529C9828-5D33-47FC-80F2-8D37CD69E5C0}" sibTransId="{96ADA86D-B72B-42DC-AF9D-39AC547A5C67}"/>
    <dgm:cxn modelId="{C24EE41B-B10C-4391-883A-80A45E3EABD8}" type="presOf" srcId="{21882D31-4F0B-4F6F-896A-4CC88C5C095B}" destId="{524FD23E-2F8D-4875-82BD-823ABF33F025}" srcOrd="0" destOrd="0" presId="urn:microsoft.com/office/officeart/2008/layout/LinedList"/>
    <dgm:cxn modelId="{57F3C051-6DC2-4BD8-BE4F-E3D9CD075B8E}" type="presOf" srcId="{90361290-61AD-400D-9606-44828064D181}" destId="{EE2A7857-812E-4C54-A566-0E68B4275342}" srcOrd="0" destOrd="0" presId="urn:microsoft.com/office/officeart/2008/layout/LinedList"/>
    <dgm:cxn modelId="{9527C258-43A2-4CF5-808C-E3AA73C7547B}" type="presOf" srcId="{8BC5144A-9479-45B9-93AE-CDBB836CAD70}" destId="{F37FB515-B8E7-46AD-B2BF-B7DFB819C2E8}" srcOrd="0" destOrd="0" presId="urn:microsoft.com/office/officeart/2008/layout/LinedList"/>
    <dgm:cxn modelId="{5C087081-6C15-4813-9597-4B819AF2289A}" type="presOf" srcId="{DC8CF5DE-2C05-4B92-A557-339E1958B7CF}" destId="{88A5CD94-46B2-4AB8-9544-5BE9A3503613}" srcOrd="0" destOrd="0" presId="urn:microsoft.com/office/officeart/2008/layout/LinedList"/>
    <dgm:cxn modelId="{888038AA-1AC2-4C74-9D84-225B92DCB74D}" type="presOf" srcId="{95891289-5365-4ED8-94CD-D029F9D858B5}" destId="{950F4AEC-ED28-4009-91FA-BBDF318204C7}" srcOrd="0" destOrd="0" presId="urn:microsoft.com/office/officeart/2008/layout/LinedList"/>
    <dgm:cxn modelId="{38120BB1-B215-4B8D-AB99-276A1DBBCEE0}" srcId="{B5080B9B-8657-4F38-B367-0F9DCD8AE06A}" destId="{21882D31-4F0B-4F6F-896A-4CC88C5C095B}" srcOrd="2" destOrd="0" parTransId="{FA409A04-3938-4268-B7F3-DFCE62995DBA}" sibTransId="{1C3C64A5-6E64-4CEB-815A-F71427464B10}"/>
    <dgm:cxn modelId="{1DEDE0C2-766C-4CB9-9254-2F7E2623BAAA}" srcId="{B5080B9B-8657-4F38-B367-0F9DCD8AE06A}" destId="{95891289-5365-4ED8-94CD-D029F9D858B5}" srcOrd="0" destOrd="0" parTransId="{F940D37C-1C1B-4459-A8BC-05F49A4BCB1B}" sibTransId="{5CB68446-15D9-486C-B5B7-7D5711C778D4}"/>
    <dgm:cxn modelId="{931F0AC8-71B8-4E29-BC73-B3F670612B85}" srcId="{B5080B9B-8657-4F38-B367-0F9DCD8AE06A}" destId="{DC8CF5DE-2C05-4B92-A557-339E1958B7CF}" srcOrd="1" destOrd="0" parTransId="{620F4117-FB0D-4137-9639-6B47D3BF6235}" sibTransId="{AF341975-6886-4A34-BFCD-CBD26EFD091C}"/>
    <dgm:cxn modelId="{C0EF7DEB-B452-4E66-8C99-C5A3DD854F48}" srcId="{B5080B9B-8657-4F38-B367-0F9DCD8AE06A}" destId="{858A0632-1483-488F-9B7B-E8C095D07051}" srcOrd="4" destOrd="0" parTransId="{27979DF0-6B48-4D2B-BB03-203C877E1844}" sibTransId="{285D71FA-4E30-45EA-8002-B4DE19A1994A}"/>
    <dgm:cxn modelId="{F88699EE-D170-40B9-9E43-F71CE0679DF7}" srcId="{B5080B9B-8657-4F38-B367-0F9DCD8AE06A}" destId="{8BC5144A-9479-45B9-93AE-CDBB836CAD70}" srcOrd="5" destOrd="0" parTransId="{04CE09BC-404B-4D69-A617-83ED5FF1F6B1}" sibTransId="{2CA8DD3C-C607-4EF0-8F20-CCA1EBDAB840}"/>
    <dgm:cxn modelId="{BE1D5FF9-E2D6-4D5E-9C95-42C4668ED985}" type="presOf" srcId="{B5080B9B-8657-4F38-B367-0F9DCD8AE06A}" destId="{A8DD21CE-A188-43E5-90D1-435843E20C49}" srcOrd="0" destOrd="0" presId="urn:microsoft.com/office/officeart/2008/layout/LinedList"/>
    <dgm:cxn modelId="{D5ACC70F-1F0C-4741-995B-BF16802B8562}" type="presParOf" srcId="{A8DD21CE-A188-43E5-90D1-435843E20C49}" destId="{36F15E06-2E14-46E7-8B18-68D5F47ABAA9}" srcOrd="0" destOrd="0" presId="urn:microsoft.com/office/officeart/2008/layout/LinedList"/>
    <dgm:cxn modelId="{A2A7E2DD-0FEB-49B9-A3EB-543B6343485A}" type="presParOf" srcId="{A8DD21CE-A188-43E5-90D1-435843E20C49}" destId="{594807CF-AA31-4E93-819A-C829E5E235A8}" srcOrd="1" destOrd="0" presId="urn:microsoft.com/office/officeart/2008/layout/LinedList"/>
    <dgm:cxn modelId="{BE817102-7D9B-437F-89FE-D6DD8EFFB858}" type="presParOf" srcId="{594807CF-AA31-4E93-819A-C829E5E235A8}" destId="{950F4AEC-ED28-4009-91FA-BBDF318204C7}" srcOrd="0" destOrd="0" presId="urn:microsoft.com/office/officeart/2008/layout/LinedList"/>
    <dgm:cxn modelId="{295D18FB-87CC-4849-877D-FCEB9DB3A868}" type="presParOf" srcId="{594807CF-AA31-4E93-819A-C829E5E235A8}" destId="{422E4BB9-ACAF-4921-8F1B-0EE37227FC0B}" srcOrd="1" destOrd="0" presId="urn:microsoft.com/office/officeart/2008/layout/LinedList"/>
    <dgm:cxn modelId="{3E969E88-1B50-4BBD-922E-ACBF10F6DC18}" type="presParOf" srcId="{A8DD21CE-A188-43E5-90D1-435843E20C49}" destId="{88B17968-8E8E-4130-A84F-DF853D215F8A}" srcOrd="2" destOrd="0" presId="urn:microsoft.com/office/officeart/2008/layout/LinedList"/>
    <dgm:cxn modelId="{1DFE0102-CABA-4853-805D-00E28B9CC8E0}" type="presParOf" srcId="{A8DD21CE-A188-43E5-90D1-435843E20C49}" destId="{B38557B1-715F-400E-98A3-C88628B2186C}" srcOrd="3" destOrd="0" presId="urn:microsoft.com/office/officeart/2008/layout/LinedList"/>
    <dgm:cxn modelId="{20B44F12-313C-4B67-8F03-B91CEB5D2BAE}" type="presParOf" srcId="{B38557B1-715F-400E-98A3-C88628B2186C}" destId="{88A5CD94-46B2-4AB8-9544-5BE9A3503613}" srcOrd="0" destOrd="0" presId="urn:microsoft.com/office/officeart/2008/layout/LinedList"/>
    <dgm:cxn modelId="{48E16F31-CE62-4D05-B3B1-8A1451547339}" type="presParOf" srcId="{B38557B1-715F-400E-98A3-C88628B2186C}" destId="{FCBEA377-AC5A-4B87-903F-1CBAD7F1A2FC}" srcOrd="1" destOrd="0" presId="urn:microsoft.com/office/officeart/2008/layout/LinedList"/>
    <dgm:cxn modelId="{6A874489-5F9A-4BA2-B9AD-6D0341650780}" type="presParOf" srcId="{A8DD21CE-A188-43E5-90D1-435843E20C49}" destId="{66BDE63E-EF88-4522-99B0-3A8BF07B16D0}" srcOrd="4" destOrd="0" presId="urn:microsoft.com/office/officeart/2008/layout/LinedList"/>
    <dgm:cxn modelId="{5539B7E4-9A9E-40EA-BF70-56793EBAEC5D}" type="presParOf" srcId="{A8DD21CE-A188-43E5-90D1-435843E20C49}" destId="{100AD08E-CC0F-43B0-8B3F-D63D2B5B70F4}" srcOrd="5" destOrd="0" presId="urn:microsoft.com/office/officeart/2008/layout/LinedList"/>
    <dgm:cxn modelId="{8B25E214-5FEB-4525-9BEE-CBD2834595B9}" type="presParOf" srcId="{100AD08E-CC0F-43B0-8B3F-D63D2B5B70F4}" destId="{524FD23E-2F8D-4875-82BD-823ABF33F025}" srcOrd="0" destOrd="0" presId="urn:microsoft.com/office/officeart/2008/layout/LinedList"/>
    <dgm:cxn modelId="{7CA2BBCC-1B7B-4F9D-AC12-32DF4197CF82}" type="presParOf" srcId="{100AD08E-CC0F-43B0-8B3F-D63D2B5B70F4}" destId="{6F31DE97-BFD1-4C16-BD06-D6CCF467B417}" srcOrd="1" destOrd="0" presId="urn:microsoft.com/office/officeart/2008/layout/LinedList"/>
    <dgm:cxn modelId="{786A4BDB-FE0D-4723-8A7C-D071F37BB44F}" type="presParOf" srcId="{A8DD21CE-A188-43E5-90D1-435843E20C49}" destId="{21C98340-5346-4EFE-A689-642D4A6496CB}" srcOrd="6" destOrd="0" presId="urn:microsoft.com/office/officeart/2008/layout/LinedList"/>
    <dgm:cxn modelId="{FC4D2D73-1958-412C-8A7B-8CFAFF65B647}" type="presParOf" srcId="{A8DD21CE-A188-43E5-90D1-435843E20C49}" destId="{CEC82C8F-984D-4692-B33C-D5C4D553D4C2}" srcOrd="7" destOrd="0" presId="urn:microsoft.com/office/officeart/2008/layout/LinedList"/>
    <dgm:cxn modelId="{CE024EA0-9B53-4412-A108-5CCB0A89DA00}" type="presParOf" srcId="{CEC82C8F-984D-4692-B33C-D5C4D553D4C2}" destId="{EE2A7857-812E-4C54-A566-0E68B4275342}" srcOrd="0" destOrd="0" presId="urn:microsoft.com/office/officeart/2008/layout/LinedList"/>
    <dgm:cxn modelId="{BBE28DFC-19FB-4C31-A4FE-779C4689B449}" type="presParOf" srcId="{CEC82C8F-984D-4692-B33C-D5C4D553D4C2}" destId="{72676F3B-6FD7-4ABA-8F47-1FBCC7C1BE8B}" srcOrd="1" destOrd="0" presId="urn:microsoft.com/office/officeart/2008/layout/LinedList"/>
    <dgm:cxn modelId="{72A56A88-EFC6-4242-9CC7-AA94612727A8}" type="presParOf" srcId="{A8DD21CE-A188-43E5-90D1-435843E20C49}" destId="{62ACAE38-3070-4D1E-A598-A1F17FAC5381}" srcOrd="8" destOrd="0" presId="urn:microsoft.com/office/officeart/2008/layout/LinedList"/>
    <dgm:cxn modelId="{C02874B4-D430-49A6-B8F0-7B5F6B92110C}" type="presParOf" srcId="{A8DD21CE-A188-43E5-90D1-435843E20C49}" destId="{32D72AEF-2CC9-43E0-905C-B6E0059FD138}" srcOrd="9" destOrd="0" presId="urn:microsoft.com/office/officeart/2008/layout/LinedList"/>
    <dgm:cxn modelId="{9546326D-2E14-4A10-8112-CA37675A21BB}" type="presParOf" srcId="{32D72AEF-2CC9-43E0-905C-B6E0059FD138}" destId="{98A44DA3-6AA9-4FC2-882B-DF5B3FA594FB}" srcOrd="0" destOrd="0" presId="urn:microsoft.com/office/officeart/2008/layout/LinedList"/>
    <dgm:cxn modelId="{6C11A29E-143B-45F0-9D97-959CBBE1999D}" type="presParOf" srcId="{32D72AEF-2CC9-43E0-905C-B6E0059FD138}" destId="{BEF11EE9-60AE-485D-96C1-D2D0927BA2EF}" srcOrd="1" destOrd="0" presId="urn:microsoft.com/office/officeart/2008/layout/LinedList"/>
    <dgm:cxn modelId="{49DA0083-4632-489B-A911-2044BB0874B6}" type="presParOf" srcId="{A8DD21CE-A188-43E5-90D1-435843E20C49}" destId="{0BC114DE-0814-4D5E-9148-C6E69FA4B244}" srcOrd="10" destOrd="0" presId="urn:microsoft.com/office/officeart/2008/layout/LinedList"/>
    <dgm:cxn modelId="{5D3A8A0F-2D0F-4551-8276-588FA167662B}" type="presParOf" srcId="{A8DD21CE-A188-43E5-90D1-435843E20C49}" destId="{1B6F9031-36D2-4BD7-93C2-70CA17105B3E}" srcOrd="11" destOrd="0" presId="urn:microsoft.com/office/officeart/2008/layout/LinedList"/>
    <dgm:cxn modelId="{820F222E-9246-469C-9EB5-72F8DC5115ED}" type="presParOf" srcId="{1B6F9031-36D2-4BD7-93C2-70CA17105B3E}" destId="{F37FB515-B8E7-46AD-B2BF-B7DFB819C2E8}" srcOrd="0" destOrd="0" presId="urn:microsoft.com/office/officeart/2008/layout/LinedList"/>
    <dgm:cxn modelId="{C725DF18-E672-4B2A-942C-B59C7E87BBA8}" type="presParOf" srcId="{1B6F9031-36D2-4BD7-93C2-70CA17105B3E}" destId="{B2EDF1CC-50A4-482B-9CB4-2B713EA074F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080B9B-8657-4F38-B367-0F9DCD8AE06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891289-5365-4ED8-94CD-D029F9D858B5}">
      <dgm:prSet custT="1"/>
      <dgm:spPr/>
      <dgm:t>
        <a:bodyPr/>
        <a:lstStyle/>
        <a:p>
          <a:pPr rtl="0"/>
          <a:r>
            <a:rPr lang="en-US" sz="1300" b="1" dirty="0">
              <a:latin typeface="+mn-lt"/>
            </a:rPr>
            <a:t>MANDATORY HEALTH INSURANCE IN CANADA</a:t>
          </a:r>
        </a:p>
        <a:p>
          <a:pPr rtl="0"/>
          <a:r>
            <a:rPr lang="en-US" sz="1300" dirty="0">
              <a:latin typeface="+mn-lt"/>
            </a:rPr>
            <a:t>During your deputation in Canada, you will need the following insurance plans</a:t>
          </a:r>
        </a:p>
        <a:p>
          <a:pPr rtl="0"/>
          <a:r>
            <a:rPr lang="en-US" sz="1300" dirty="0">
              <a:latin typeface="+mn-lt"/>
            </a:rPr>
            <a:t>1)  Canada’s Public Health insurance program – You will need to apply for a health insurance card from you province or territory</a:t>
          </a:r>
        </a:p>
        <a:p>
          <a:pPr rtl="0"/>
          <a:r>
            <a:rPr lang="en-US" sz="1300" dirty="0">
              <a:latin typeface="+mn-lt"/>
            </a:rPr>
            <a:t>2)  Provincial Replacement Plan (PRP) provided by TCS Canada (applicable only for employees and their dependents who are new in Canada) until you receive your public health card) mentioned in the point above.</a:t>
          </a:r>
        </a:p>
        <a:p>
          <a:pPr rtl="0"/>
          <a:r>
            <a:rPr lang="en-US" sz="1300" dirty="0">
              <a:latin typeface="+mn-lt"/>
            </a:rPr>
            <a:t>3)  Supplemental Health &amp; Dental and Employee and Family Assistance program (EFAP) which is part of the TCS Canada Group Insurance Plan</a:t>
          </a:r>
        </a:p>
      </dgm:t>
    </dgm:pt>
    <dgm:pt modelId="{F940D37C-1C1B-4459-A8BC-05F49A4BCB1B}" type="parTrans" cxnId="{1DEDE0C2-766C-4CB9-9254-2F7E2623BAAA}">
      <dgm:prSet/>
      <dgm:spPr/>
      <dgm:t>
        <a:bodyPr/>
        <a:lstStyle/>
        <a:p>
          <a:endParaRPr lang="en-US" sz="1300">
            <a:latin typeface="+mn-lt"/>
          </a:endParaRPr>
        </a:p>
      </dgm:t>
    </dgm:pt>
    <dgm:pt modelId="{5CB68446-15D9-486C-B5B7-7D5711C778D4}" type="sibTrans" cxnId="{1DEDE0C2-766C-4CB9-9254-2F7E2623BAAA}">
      <dgm:prSet/>
      <dgm:spPr/>
      <dgm:t>
        <a:bodyPr/>
        <a:lstStyle/>
        <a:p>
          <a:endParaRPr lang="en-US" sz="1300">
            <a:latin typeface="+mn-lt"/>
          </a:endParaRPr>
        </a:p>
      </dgm:t>
    </dgm:pt>
    <dgm:pt modelId="{DC8CF5DE-2C05-4B92-A557-339E1958B7CF}">
      <dgm:prSet custT="1"/>
      <dgm:spPr/>
      <dgm:t>
        <a:bodyPr/>
        <a:lstStyle/>
        <a:p>
          <a:pPr rtl="0"/>
          <a:r>
            <a:rPr lang="en-US" sz="1300" b="1" dirty="0">
              <a:latin typeface="+mn-lt"/>
            </a:rPr>
            <a:t>1) National health insurance program in Canada</a:t>
          </a:r>
        </a:p>
        <a:p>
          <a:r>
            <a:rPr lang="en-US" sz="1300" dirty="0">
              <a:latin typeface="+mn-lt"/>
            </a:rPr>
            <a:t>The national health insurance program in Canada is designed to ensure that all residents of Canada don’t have to pay for expenses such as visits to the doctor, lab services, hospital ward accommodations etc. when you show your health card. It is administrated and delivered by each province or territory. Please check slide 35 for guidelines and the enrollment process applicable in your work province.</a:t>
          </a:r>
        </a:p>
      </dgm:t>
    </dgm:pt>
    <dgm:pt modelId="{620F4117-FB0D-4137-9639-6B47D3BF6235}" type="parTrans" cxnId="{931F0AC8-71B8-4E29-BC73-B3F670612B85}">
      <dgm:prSet/>
      <dgm:spPr/>
      <dgm:t>
        <a:bodyPr/>
        <a:lstStyle/>
        <a:p>
          <a:endParaRPr lang="en-US" sz="1300">
            <a:latin typeface="+mn-lt"/>
          </a:endParaRPr>
        </a:p>
      </dgm:t>
    </dgm:pt>
    <dgm:pt modelId="{AF341975-6886-4A34-BFCD-CBD26EFD091C}" type="sibTrans" cxnId="{931F0AC8-71B8-4E29-BC73-B3F670612B85}">
      <dgm:prSet/>
      <dgm:spPr/>
      <dgm:t>
        <a:bodyPr/>
        <a:lstStyle/>
        <a:p>
          <a:endParaRPr lang="en-US" sz="1300">
            <a:latin typeface="+mn-lt"/>
          </a:endParaRPr>
        </a:p>
      </dgm:t>
    </dgm:pt>
    <dgm:pt modelId="{21882D31-4F0B-4F6F-896A-4CC88C5C095B}">
      <dgm:prSet custT="1"/>
      <dgm:spPr/>
      <dgm:t>
        <a:bodyPr/>
        <a:lstStyle/>
        <a:p>
          <a:pPr rtl="0"/>
          <a:r>
            <a:rPr lang="en-US" sz="1300" b="1" dirty="0">
              <a:latin typeface="+mn-lt"/>
            </a:rPr>
            <a:t>2) Provincial Replacement Plan (PRP) </a:t>
          </a:r>
        </a:p>
        <a:p>
          <a:r>
            <a:rPr lang="en-US" sz="1300" dirty="0">
              <a:latin typeface="+mn-lt"/>
            </a:rPr>
            <a:t>The Provincial replacement plan (PRP) is a transient plan applicable only for employees and their dependents, who are new in Canada until the time they receive their provincial health card, and temporarily included in the TCS Canada Group Insurance Plan. The PRP provides eligible individuals and their families with temporary coverage such as visits to the doctor, lab services, hospital ward accommodations and more, and is separate from the  supplemental health and dental plan. For further details including coverage, premiums and claims process, please refer to the </a:t>
          </a:r>
          <a:r>
            <a:rPr lang="en-US" sz="1300" i="1" dirty="0">
              <a:latin typeface="+mn-lt"/>
            </a:rPr>
            <a:t>Canada Benefits Summary</a:t>
          </a:r>
          <a:r>
            <a:rPr lang="en-US" sz="1300" i="1" baseline="30000" dirty="0">
              <a:latin typeface="+mn-lt"/>
            </a:rPr>
            <a:t>2</a:t>
          </a:r>
          <a:r>
            <a:rPr lang="en-US" sz="1300" dirty="0">
              <a:latin typeface="+mn-lt"/>
            </a:rPr>
            <a:t> and </a:t>
          </a:r>
          <a:r>
            <a:rPr lang="en-US" sz="1300" i="1" dirty="0">
              <a:latin typeface="+mn-lt"/>
            </a:rPr>
            <a:t>Important Insurance Information</a:t>
          </a:r>
          <a:r>
            <a:rPr lang="en-US" sz="1300" i="1" baseline="30000" dirty="0">
              <a:latin typeface="+mn-lt"/>
            </a:rPr>
            <a:t>2</a:t>
          </a:r>
          <a:r>
            <a:rPr lang="en-US" sz="1300" dirty="0">
              <a:latin typeface="+mn-lt"/>
            </a:rPr>
            <a:t> documents </a:t>
          </a:r>
          <a:r>
            <a:rPr lang="en-US" sz="1300" b="1" dirty="0">
              <a:latin typeface="+mn-lt"/>
            </a:rPr>
            <a:t>or </a:t>
          </a:r>
          <a:r>
            <a:rPr lang="en-US" sz="1300" b="1" i="1"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endParaRPr lang="en-US" sz="1300" b="1" dirty="0">
            <a:latin typeface="+mn-lt"/>
          </a:endParaRPr>
        </a:p>
      </dgm:t>
    </dgm:pt>
    <dgm:pt modelId="{FA409A04-3938-4268-B7F3-DFCE62995DBA}" type="parTrans" cxnId="{38120BB1-B215-4B8D-AB99-276A1DBBCEE0}">
      <dgm:prSet/>
      <dgm:spPr/>
      <dgm:t>
        <a:bodyPr/>
        <a:lstStyle/>
        <a:p>
          <a:endParaRPr lang="en-US" sz="1300">
            <a:latin typeface="+mn-lt"/>
          </a:endParaRPr>
        </a:p>
      </dgm:t>
    </dgm:pt>
    <dgm:pt modelId="{1C3C64A5-6E64-4CEB-815A-F71427464B10}" type="sibTrans" cxnId="{38120BB1-B215-4B8D-AB99-276A1DBBCEE0}">
      <dgm:prSet/>
      <dgm:spPr/>
      <dgm:t>
        <a:bodyPr/>
        <a:lstStyle/>
        <a:p>
          <a:endParaRPr lang="en-US" sz="1300">
            <a:latin typeface="+mn-lt"/>
          </a:endParaRPr>
        </a:p>
      </dgm:t>
    </dgm:pt>
    <dgm:pt modelId="{90361290-61AD-400D-9606-44828064D181}">
      <dgm:prSet custT="1"/>
      <dgm:spPr/>
      <dgm:t>
        <a:bodyPr/>
        <a:lstStyle/>
        <a:p>
          <a:r>
            <a:rPr lang="en-US" sz="1300" b="1" dirty="0">
              <a:latin typeface="+mn-lt"/>
            </a:rPr>
            <a:t>3) Supplemental Health &amp; Dental plan and Employee and Family Assistance Program</a:t>
          </a:r>
        </a:p>
        <a:p>
          <a:r>
            <a:rPr lang="en-US" sz="1300" dirty="0">
              <a:latin typeface="+mn-lt"/>
            </a:rPr>
            <a:t>Supplemental health and dental include benefits such as prescription drugs, vision, dental etc., which are not a part of the coverage provided by your provincial health insurance card. The EFAP is designed to support you with issues related to work, life, health, family and money. For further details including coverage, premiums and claims process, please refer to the </a:t>
          </a:r>
          <a:r>
            <a:rPr lang="en-US" sz="1300" i="1" dirty="0">
              <a:latin typeface="+mn-lt"/>
            </a:rPr>
            <a:t>Canada Benefits Summary</a:t>
          </a:r>
          <a:r>
            <a:rPr lang="en-US" sz="1300" i="1" baseline="30000" dirty="0">
              <a:latin typeface="+mn-lt"/>
            </a:rPr>
            <a:t>2</a:t>
          </a:r>
          <a:r>
            <a:rPr lang="en-US" sz="1300" dirty="0">
              <a:latin typeface="+mn-lt"/>
            </a:rPr>
            <a:t> and </a:t>
          </a:r>
          <a:r>
            <a:rPr lang="en-US" sz="1300" i="1" dirty="0">
              <a:latin typeface="+mn-lt"/>
            </a:rPr>
            <a:t>Important Insurance Information</a:t>
          </a:r>
          <a:r>
            <a:rPr lang="en-US" sz="1300" i="1" baseline="30000" dirty="0">
              <a:latin typeface="+mn-lt"/>
            </a:rPr>
            <a:t>2</a:t>
          </a:r>
          <a:r>
            <a:rPr lang="en-US" sz="1300" dirty="0">
              <a:latin typeface="+mn-lt"/>
            </a:rPr>
            <a:t> documents </a:t>
          </a:r>
          <a:r>
            <a:rPr lang="en-US" sz="1300" b="1" dirty="0">
              <a:latin typeface="+mn-lt"/>
            </a:rPr>
            <a:t>or </a:t>
          </a:r>
          <a:r>
            <a:rPr lang="en-US" sz="1300" b="1" i="1"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endParaRPr lang="en-US" sz="1300" b="1" dirty="0"/>
        </a:p>
        <a:p>
          <a:r>
            <a:rPr lang="en-US" sz="1300" b="0" dirty="0"/>
            <a:t>As a reminder, Canada TCS Benefit plan does not include Life Insurance as this coverage (for self) given in India will continue and cover you while in Canada . It is recommended that you review and apply for the optional benefits elaborated in Slide 34.</a:t>
          </a:r>
          <a:endParaRPr lang="en-US" sz="1300" dirty="0">
            <a:latin typeface="+mn-lt"/>
          </a:endParaRPr>
        </a:p>
      </dgm:t>
    </dgm:pt>
    <dgm:pt modelId="{529C9828-5D33-47FC-80F2-8D37CD69E5C0}" type="parTrans" cxnId="{4933D11A-8E31-43CF-8A97-1169ECF01D69}">
      <dgm:prSet/>
      <dgm:spPr/>
      <dgm:t>
        <a:bodyPr/>
        <a:lstStyle/>
        <a:p>
          <a:endParaRPr lang="en-US" sz="1300">
            <a:latin typeface="+mn-lt"/>
          </a:endParaRPr>
        </a:p>
      </dgm:t>
    </dgm:pt>
    <dgm:pt modelId="{96ADA86D-B72B-42DC-AF9D-39AC547A5C67}" type="sibTrans" cxnId="{4933D11A-8E31-43CF-8A97-1169ECF01D69}">
      <dgm:prSet/>
      <dgm:spPr/>
      <dgm:t>
        <a:bodyPr/>
        <a:lstStyle/>
        <a:p>
          <a:endParaRPr lang="en-US" sz="1300">
            <a:latin typeface="+mn-lt"/>
          </a:endParaRPr>
        </a:p>
      </dgm:t>
    </dgm:pt>
    <dgm:pt modelId="{858A0632-1483-488F-9B7B-E8C095D07051}">
      <dgm:prSet custT="1"/>
      <dgm:spPr/>
      <dgm:t>
        <a:bodyPr/>
        <a:lstStyle/>
        <a:p>
          <a:pPr rtl="0"/>
          <a:br>
            <a:rPr lang="en-US" sz="1300" b="1" dirty="0">
              <a:latin typeface="+mn-lt"/>
            </a:rPr>
          </a:br>
          <a:endParaRPr lang="en-US" sz="1300" dirty="0">
            <a:latin typeface="+mn-lt"/>
          </a:endParaRPr>
        </a:p>
      </dgm:t>
    </dgm:pt>
    <dgm:pt modelId="{27979DF0-6B48-4D2B-BB03-203C877E1844}" type="parTrans" cxnId="{C0EF7DEB-B452-4E66-8C99-C5A3DD854F48}">
      <dgm:prSet/>
      <dgm:spPr/>
      <dgm:t>
        <a:bodyPr/>
        <a:lstStyle/>
        <a:p>
          <a:endParaRPr lang="en-US" sz="1300">
            <a:latin typeface="+mn-lt"/>
          </a:endParaRPr>
        </a:p>
      </dgm:t>
    </dgm:pt>
    <dgm:pt modelId="{285D71FA-4E30-45EA-8002-B4DE19A1994A}" type="sibTrans" cxnId="{C0EF7DEB-B452-4E66-8C99-C5A3DD854F48}">
      <dgm:prSet/>
      <dgm:spPr/>
      <dgm:t>
        <a:bodyPr/>
        <a:lstStyle/>
        <a:p>
          <a:endParaRPr lang="en-US" sz="1300">
            <a:latin typeface="+mn-lt"/>
          </a:endParaRPr>
        </a:p>
      </dgm:t>
    </dgm:pt>
    <dgm:pt modelId="{A8DD21CE-A188-43E5-90D1-435843E20C49}" type="pres">
      <dgm:prSet presAssocID="{B5080B9B-8657-4F38-B367-0F9DCD8AE06A}" presName="vert0" presStyleCnt="0">
        <dgm:presLayoutVars>
          <dgm:dir/>
          <dgm:animOne val="branch"/>
          <dgm:animLvl val="lvl"/>
        </dgm:presLayoutVars>
      </dgm:prSet>
      <dgm:spPr/>
    </dgm:pt>
    <dgm:pt modelId="{36F15E06-2E14-46E7-8B18-68D5F47ABAA9}" type="pres">
      <dgm:prSet presAssocID="{95891289-5365-4ED8-94CD-D029F9D858B5}" presName="thickLine" presStyleLbl="alignNode1" presStyleIdx="0" presStyleCnt="5" custLinFactNeighborY="2246"/>
      <dgm:spPr/>
    </dgm:pt>
    <dgm:pt modelId="{594807CF-AA31-4E93-819A-C829E5E235A8}" type="pres">
      <dgm:prSet presAssocID="{95891289-5365-4ED8-94CD-D029F9D858B5}" presName="horz1" presStyleCnt="0"/>
      <dgm:spPr/>
    </dgm:pt>
    <dgm:pt modelId="{950F4AEC-ED28-4009-91FA-BBDF318204C7}" type="pres">
      <dgm:prSet presAssocID="{95891289-5365-4ED8-94CD-D029F9D858B5}" presName="tx1" presStyleLbl="revTx" presStyleIdx="0" presStyleCnt="5" custScaleY="179858" custLinFactNeighborX="-665" custLinFactNeighborY="-396"/>
      <dgm:spPr/>
    </dgm:pt>
    <dgm:pt modelId="{422E4BB9-ACAF-4921-8F1B-0EE37227FC0B}" type="pres">
      <dgm:prSet presAssocID="{95891289-5365-4ED8-94CD-D029F9D858B5}" presName="vert1" presStyleCnt="0"/>
      <dgm:spPr/>
    </dgm:pt>
    <dgm:pt modelId="{88B17968-8E8E-4130-A84F-DF853D215F8A}" type="pres">
      <dgm:prSet presAssocID="{DC8CF5DE-2C05-4B92-A557-339E1958B7CF}" presName="thickLine" presStyleLbl="alignNode1" presStyleIdx="1" presStyleCnt="5" custLinFactNeighborX="105" custLinFactNeighborY="24235"/>
      <dgm:spPr/>
    </dgm:pt>
    <dgm:pt modelId="{B38557B1-715F-400E-98A3-C88628B2186C}" type="pres">
      <dgm:prSet presAssocID="{DC8CF5DE-2C05-4B92-A557-339E1958B7CF}" presName="horz1" presStyleCnt="0"/>
      <dgm:spPr/>
    </dgm:pt>
    <dgm:pt modelId="{88A5CD94-46B2-4AB8-9544-5BE9A3503613}" type="pres">
      <dgm:prSet presAssocID="{DC8CF5DE-2C05-4B92-A557-339E1958B7CF}" presName="tx1" presStyleLbl="revTx" presStyleIdx="1" presStyleCnt="5" custScaleY="129626" custLinFactNeighborX="98" custLinFactNeighborY="39890"/>
      <dgm:spPr/>
    </dgm:pt>
    <dgm:pt modelId="{FCBEA377-AC5A-4B87-903F-1CBAD7F1A2FC}" type="pres">
      <dgm:prSet presAssocID="{DC8CF5DE-2C05-4B92-A557-339E1958B7CF}" presName="vert1" presStyleCnt="0"/>
      <dgm:spPr/>
    </dgm:pt>
    <dgm:pt modelId="{66BDE63E-EF88-4522-99B0-3A8BF07B16D0}" type="pres">
      <dgm:prSet presAssocID="{21882D31-4F0B-4F6F-896A-4CC88C5C095B}" presName="thickLine" presStyleLbl="alignNode1" presStyleIdx="2" presStyleCnt="5" custLinFactNeighborX="-664" custLinFactNeighborY="33322"/>
      <dgm:spPr/>
    </dgm:pt>
    <dgm:pt modelId="{100AD08E-CC0F-43B0-8B3F-D63D2B5B70F4}" type="pres">
      <dgm:prSet presAssocID="{21882D31-4F0B-4F6F-896A-4CC88C5C095B}" presName="horz1" presStyleCnt="0"/>
      <dgm:spPr/>
    </dgm:pt>
    <dgm:pt modelId="{524FD23E-2F8D-4875-82BD-823ABF33F025}" type="pres">
      <dgm:prSet presAssocID="{21882D31-4F0B-4F6F-896A-4CC88C5C095B}" presName="tx1" presStyleLbl="revTx" presStyleIdx="2" presStyleCnt="5" custScaleY="156259" custLinFactNeighborY="60197"/>
      <dgm:spPr/>
    </dgm:pt>
    <dgm:pt modelId="{6F31DE97-BFD1-4C16-BD06-D6CCF467B417}" type="pres">
      <dgm:prSet presAssocID="{21882D31-4F0B-4F6F-896A-4CC88C5C095B}" presName="vert1" presStyleCnt="0"/>
      <dgm:spPr/>
    </dgm:pt>
    <dgm:pt modelId="{21C98340-5346-4EFE-A689-642D4A6496CB}" type="pres">
      <dgm:prSet presAssocID="{90361290-61AD-400D-9606-44828064D181}" presName="thickLine" presStyleLbl="alignNode1" presStyleIdx="3" presStyleCnt="5" custLinFactNeighborX="210" custLinFactNeighborY="43488"/>
      <dgm:spPr/>
    </dgm:pt>
    <dgm:pt modelId="{CEC82C8F-984D-4692-B33C-D5C4D553D4C2}" type="pres">
      <dgm:prSet presAssocID="{90361290-61AD-400D-9606-44828064D181}" presName="horz1" presStyleCnt="0"/>
      <dgm:spPr/>
    </dgm:pt>
    <dgm:pt modelId="{EE2A7857-812E-4C54-A566-0E68B4275342}" type="pres">
      <dgm:prSet presAssocID="{90361290-61AD-400D-9606-44828064D181}" presName="tx1" presStyleLbl="revTx" presStyleIdx="3" presStyleCnt="5" custScaleY="187283" custLinFactNeighborX="98" custLinFactNeighborY="85697"/>
      <dgm:spPr/>
    </dgm:pt>
    <dgm:pt modelId="{72676F3B-6FD7-4ABA-8F47-1FBCC7C1BE8B}" type="pres">
      <dgm:prSet presAssocID="{90361290-61AD-400D-9606-44828064D181}" presName="vert1" presStyleCnt="0"/>
      <dgm:spPr/>
    </dgm:pt>
    <dgm:pt modelId="{62ACAE38-3070-4D1E-A598-A1F17FAC5381}" type="pres">
      <dgm:prSet presAssocID="{858A0632-1483-488F-9B7B-E8C095D07051}" presName="thickLine" presStyleLbl="alignNode1" presStyleIdx="4" presStyleCnt="5" custLinFactY="100000" custLinFactNeighborX="-5441" custLinFactNeighborY="152538"/>
      <dgm:spPr/>
    </dgm:pt>
    <dgm:pt modelId="{32D72AEF-2CC9-43E0-905C-B6E0059FD138}" type="pres">
      <dgm:prSet presAssocID="{858A0632-1483-488F-9B7B-E8C095D07051}" presName="horz1" presStyleCnt="0"/>
      <dgm:spPr/>
    </dgm:pt>
    <dgm:pt modelId="{98A44DA3-6AA9-4FC2-882B-DF5B3FA594FB}" type="pres">
      <dgm:prSet presAssocID="{858A0632-1483-488F-9B7B-E8C095D07051}" presName="tx1" presStyleLbl="revTx" presStyleIdx="4" presStyleCnt="5"/>
      <dgm:spPr/>
    </dgm:pt>
    <dgm:pt modelId="{BEF11EE9-60AE-485D-96C1-D2D0927BA2EF}" type="pres">
      <dgm:prSet presAssocID="{858A0632-1483-488F-9B7B-E8C095D07051}" presName="vert1" presStyleCnt="0"/>
      <dgm:spPr/>
    </dgm:pt>
  </dgm:ptLst>
  <dgm:cxnLst>
    <dgm:cxn modelId="{4933D11A-8E31-43CF-8A97-1169ECF01D69}" srcId="{B5080B9B-8657-4F38-B367-0F9DCD8AE06A}" destId="{90361290-61AD-400D-9606-44828064D181}" srcOrd="3" destOrd="0" parTransId="{529C9828-5D33-47FC-80F2-8D37CD69E5C0}" sibTransId="{96ADA86D-B72B-42DC-AF9D-39AC547A5C67}"/>
    <dgm:cxn modelId="{AA1AFF1B-8295-4619-B95B-BEDF36AF7650}" type="presOf" srcId="{B5080B9B-8657-4F38-B367-0F9DCD8AE06A}" destId="{A8DD21CE-A188-43E5-90D1-435843E20C49}" srcOrd="0" destOrd="0" presId="urn:microsoft.com/office/officeart/2008/layout/LinedList"/>
    <dgm:cxn modelId="{38120BB1-B215-4B8D-AB99-276A1DBBCEE0}" srcId="{B5080B9B-8657-4F38-B367-0F9DCD8AE06A}" destId="{21882D31-4F0B-4F6F-896A-4CC88C5C095B}" srcOrd="2" destOrd="0" parTransId="{FA409A04-3938-4268-B7F3-DFCE62995DBA}" sibTransId="{1C3C64A5-6E64-4CEB-815A-F71427464B10}"/>
    <dgm:cxn modelId="{104735B3-C8B3-4780-B133-8458458878D0}" type="presOf" srcId="{21882D31-4F0B-4F6F-896A-4CC88C5C095B}" destId="{524FD23E-2F8D-4875-82BD-823ABF33F025}" srcOrd="0" destOrd="0" presId="urn:microsoft.com/office/officeart/2008/layout/LinedList"/>
    <dgm:cxn modelId="{3645DDC2-C065-4497-9F03-859D0541800D}" type="presOf" srcId="{95891289-5365-4ED8-94CD-D029F9D858B5}" destId="{950F4AEC-ED28-4009-91FA-BBDF318204C7}" srcOrd="0" destOrd="0" presId="urn:microsoft.com/office/officeart/2008/layout/LinedList"/>
    <dgm:cxn modelId="{1DEDE0C2-766C-4CB9-9254-2F7E2623BAAA}" srcId="{B5080B9B-8657-4F38-B367-0F9DCD8AE06A}" destId="{95891289-5365-4ED8-94CD-D029F9D858B5}" srcOrd="0" destOrd="0" parTransId="{F940D37C-1C1B-4459-A8BC-05F49A4BCB1B}" sibTransId="{5CB68446-15D9-486C-B5B7-7D5711C778D4}"/>
    <dgm:cxn modelId="{931F0AC8-71B8-4E29-BC73-B3F670612B85}" srcId="{B5080B9B-8657-4F38-B367-0F9DCD8AE06A}" destId="{DC8CF5DE-2C05-4B92-A557-339E1958B7CF}" srcOrd="1" destOrd="0" parTransId="{620F4117-FB0D-4137-9639-6B47D3BF6235}" sibTransId="{AF341975-6886-4A34-BFCD-CBD26EFD091C}"/>
    <dgm:cxn modelId="{6C3B27D2-F46C-41A8-827C-C1B165AAB243}" type="presOf" srcId="{90361290-61AD-400D-9606-44828064D181}" destId="{EE2A7857-812E-4C54-A566-0E68B4275342}" srcOrd="0" destOrd="0" presId="urn:microsoft.com/office/officeart/2008/layout/LinedList"/>
    <dgm:cxn modelId="{7AA7E7D2-8F57-4657-BC89-67C9B8A492AF}" type="presOf" srcId="{DC8CF5DE-2C05-4B92-A557-339E1958B7CF}" destId="{88A5CD94-46B2-4AB8-9544-5BE9A3503613}" srcOrd="0" destOrd="0" presId="urn:microsoft.com/office/officeart/2008/layout/LinedList"/>
    <dgm:cxn modelId="{C0EF7DEB-B452-4E66-8C99-C5A3DD854F48}" srcId="{B5080B9B-8657-4F38-B367-0F9DCD8AE06A}" destId="{858A0632-1483-488F-9B7B-E8C095D07051}" srcOrd="4" destOrd="0" parTransId="{27979DF0-6B48-4D2B-BB03-203C877E1844}" sibTransId="{285D71FA-4E30-45EA-8002-B4DE19A1994A}"/>
    <dgm:cxn modelId="{3EC52BF9-CC09-4A65-96EA-3702B2D19947}" type="presOf" srcId="{858A0632-1483-488F-9B7B-E8C095D07051}" destId="{98A44DA3-6AA9-4FC2-882B-DF5B3FA594FB}" srcOrd="0" destOrd="0" presId="urn:microsoft.com/office/officeart/2008/layout/LinedList"/>
    <dgm:cxn modelId="{F7AA352C-8DA7-4DF7-85F4-BA16888E544F}" type="presParOf" srcId="{A8DD21CE-A188-43E5-90D1-435843E20C49}" destId="{36F15E06-2E14-46E7-8B18-68D5F47ABAA9}" srcOrd="0" destOrd="0" presId="urn:microsoft.com/office/officeart/2008/layout/LinedList"/>
    <dgm:cxn modelId="{4C6B4937-12EA-428B-B83B-35C615C28D80}" type="presParOf" srcId="{A8DD21CE-A188-43E5-90D1-435843E20C49}" destId="{594807CF-AA31-4E93-819A-C829E5E235A8}" srcOrd="1" destOrd="0" presId="urn:microsoft.com/office/officeart/2008/layout/LinedList"/>
    <dgm:cxn modelId="{01697709-846B-4354-BB3F-B29126266573}" type="presParOf" srcId="{594807CF-AA31-4E93-819A-C829E5E235A8}" destId="{950F4AEC-ED28-4009-91FA-BBDF318204C7}" srcOrd="0" destOrd="0" presId="urn:microsoft.com/office/officeart/2008/layout/LinedList"/>
    <dgm:cxn modelId="{397FA2E6-0421-467F-A349-80F5B34FB9DC}" type="presParOf" srcId="{594807CF-AA31-4E93-819A-C829E5E235A8}" destId="{422E4BB9-ACAF-4921-8F1B-0EE37227FC0B}" srcOrd="1" destOrd="0" presId="urn:microsoft.com/office/officeart/2008/layout/LinedList"/>
    <dgm:cxn modelId="{61F910F4-7549-4B88-9792-72C6ACDA815C}" type="presParOf" srcId="{A8DD21CE-A188-43E5-90D1-435843E20C49}" destId="{88B17968-8E8E-4130-A84F-DF853D215F8A}" srcOrd="2" destOrd="0" presId="urn:microsoft.com/office/officeart/2008/layout/LinedList"/>
    <dgm:cxn modelId="{57AB936D-1021-4C72-A7D4-110F74703DF0}" type="presParOf" srcId="{A8DD21CE-A188-43E5-90D1-435843E20C49}" destId="{B38557B1-715F-400E-98A3-C88628B2186C}" srcOrd="3" destOrd="0" presId="urn:microsoft.com/office/officeart/2008/layout/LinedList"/>
    <dgm:cxn modelId="{27B8DCE6-4456-4C38-8EA7-D3F55961989E}" type="presParOf" srcId="{B38557B1-715F-400E-98A3-C88628B2186C}" destId="{88A5CD94-46B2-4AB8-9544-5BE9A3503613}" srcOrd="0" destOrd="0" presId="urn:microsoft.com/office/officeart/2008/layout/LinedList"/>
    <dgm:cxn modelId="{8C709860-01B1-4F67-A8C7-8B3E3C73C9D9}" type="presParOf" srcId="{B38557B1-715F-400E-98A3-C88628B2186C}" destId="{FCBEA377-AC5A-4B87-903F-1CBAD7F1A2FC}" srcOrd="1" destOrd="0" presId="urn:microsoft.com/office/officeart/2008/layout/LinedList"/>
    <dgm:cxn modelId="{A40B6316-1E36-4BF4-9718-CCA9818ED41B}" type="presParOf" srcId="{A8DD21CE-A188-43E5-90D1-435843E20C49}" destId="{66BDE63E-EF88-4522-99B0-3A8BF07B16D0}" srcOrd="4" destOrd="0" presId="urn:microsoft.com/office/officeart/2008/layout/LinedList"/>
    <dgm:cxn modelId="{203996F8-5CBA-49EB-8934-9A3C0E76E254}" type="presParOf" srcId="{A8DD21CE-A188-43E5-90D1-435843E20C49}" destId="{100AD08E-CC0F-43B0-8B3F-D63D2B5B70F4}" srcOrd="5" destOrd="0" presId="urn:microsoft.com/office/officeart/2008/layout/LinedList"/>
    <dgm:cxn modelId="{A6B600C2-9071-4F73-BC5A-C7DAD3A18C3F}" type="presParOf" srcId="{100AD08E-CC0F-43B0-8B3F-D63D2B5B70F4}" destId="{524FD23E-2F8D-4875-82BD-823ABF33F025}" srcOrd="0" destOrd="0" presId="urn:microsoft.com/office/officeart/2008/layout/LinedList"/>
    <dgm:cxn modelId="{1828B3A0-2042-4811-BFE6-0C02134895AC}" type="presParOf" srcId="{100AD08E-CC0F-43B0-8B3F-D63D2B5B70F4}" destId="{6F31DE97-BFD1-4C16-BD06-D6CCF467B417}" srcOrd="1" destOrd="0" presId="urn:microsoft.com/office/officeart/2008/layout/LinedList"/>
    <dgm:cxn modelId="{C8A8B431-39A4-4B60-8E9E-8505D1F95174}" type="presParOf" srcId="{A8DD21CE-A188-43E5-90D1-435843E20C49}" destId="{21C98340-5346-4EFE-A689-642D4A6496CB}" srcOrd="6" destOrd="0" presId="urn:microsoft.com/office/officeart/2008/layout/LinedList"/>
    <dgm:cxn modelId="{DE06B589-AB87-4DB5-8ABF-7D86885F609C}" type="presParOf" srcId="{A8DD21CE-A188-43E5-90D1-435843E20C49}" destId="{CEC82C8F-984D-4692-B33C-D5C4D553D4C2}" srcOrd="7" destOrd="0" presId="urn:microsoft.com/office/officeart/2008/layout/LinedList"/>
    <dgm:cxn modelId="{E5FDBF65-FBD2-47AD-8AA7-15CCA25C97DF}" type="presParOf" srcId="{CEC82C8F-984D-4692-B33C-D5C4D553D4C2}" destId="{EE2A7857-812E-4C54-A566-0E68B4275342}" srcOrd="0" destOrd="0" presId="urn:microsoft.com/office/officeart/2008/layout/LinedList"/>
    <dgm:cxn modelId="{64433B9F-E1EA-4E1E-8C48-8BE5F632C561}" type="presParOf" srcId="{CEC82C8F-984D-4692-B33C-D5C4D553D4C2}" destId="{72676F3B-6FD7-4ABA-8F47-1FBCC7C1BE8B}" srcOrd="1" destOrd="0" presId="urn:microsoft.com/office/officeart/2008/layout/LinedList"/>
    <dgm:cxn modelId="{1457FBD2-B19C-4CFD-ADF5-49112E52E952}" type="presParOf" srcId="{A8DD21CE-A188-43E5-90D1-435843E20C49}" destId="{62ACAE38-3070-4D1E-A598-A1F17FAC5381}" srcOrd="8" destOrd="0" presId="urn:microsoft.com/office/officeart/2008/layout/LinedList"/>
    <dgm:cxn modelId="{37334283-7887-4632-A7FA-D28DC0514866}" type="presParOf" srcId="{A8DD21CE-A188-43E5-90D1-435843E20C49}" destId="{32D72AEF-2CC9-43E0-905C-B6E0059FD138}" srcOrd="9" destOrd="0" presId="urn:microsoft.com/office/officeart/2008/layout/LinedList"/>
    <dgm:cxn modelId="{8BBE2776-8139-4BE5-A78F-007FC41E0459}" type="presParOf" srcId="{32D72AEF-2CC9-43E0-905C-B6E0059FD138}" destId="{98A44DA3-6AA9-4FC2-882B-DF5B3FA594FB}" srcOrd="0" destOrd="0" presId="urn:microsoft.com/office/officeart/2008/layout/LinedList"/>
    <dgm:cxn modelId="{963F5F7B-0D3F-4AE1-A4E4-375542F2E5D0}" type="presParOf" srcId="{32D72AEF-2CC9-43E0-905C-B6E0059FD138}" destId="{BEF11EE9-60AE-485D-96C1-D2D0927BA2E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080B9B-8657-4F38-B367-0F9DCD8AE06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5891289-5365-4ED8-94CD-D029F9D858B5}">
      <dgm:prSet custT="1"/>
      <dgm:spPr/>
      <dgm:t>
        <a:bodyPr/>
        <a:lstStyle/>
        <a:p>
          <a:pPr rtl="0"/>
          <a:r>
            <a:rPr lang="en-US" sz="1300" b="1" dirty="0">
              <a:latin typeface="+mn-lt"/>
            </a:rPr>
            <a:t>Enrolment in Mandatory health Insurance Plan in Canada </a:t>
          </a:r>
          <a:r>
            <a:rPr lang="en-US" sz="1300" dirty="0">
              <a:latin typeface="+mn-lt"/>
            </a:rPr>
            <a:t>– </a:t>
          </a:r>
        </a:p>
        <a:p>
          <a:r>
            <a:rPr lang="en-US" sz="1300" b="1" dirty="0">
              <a:latin typeface="+mn-lt"/>
            </a:rPr>
            <a:t>or </a:t>
          </a:r>
          <a:r>
            <a:rPr lang="en-US" sz="1300" b="1" i="1"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endParaRPr lang="en-US" sz="1300" i="1" dirty="0">
            <a:latin typeface="+mn-lt"/>
          </a:endParaRPr>
        </a:p>
      </dgm:t>
    </dgm:pt>
    <dgm:pt modelId="{F940D37C-1C1B-4459-A8BC-05F49A4BCB1B}" type="parTrans" cxnId="{1DEDE0C2-766C-4CB9-9254-2F7E2623BAAA}">
      <dgm:prSet/>
      <dgm:spPr/>
      <dgm:t>
        <a:bodyPr/>
        <a:lstStyle/>
        <a:p>
          <a:endParaRPr lang="en-US" sz="1300">
            <a:latin typeface="+mn-lt"/>
          </a:endParaRPr>
        </a:p>
      </dgm:t>
    </dgm:pt>
    <dgm:pt modelId="{5CB68446-15D9-486C-B5B7-7D5711C778D4}" type="sibTrans" cxnId="{1DEDE0C2-766C-4CB9-9254-2F7E2623BAAA}">
      <dgm:prSet/>
      <dgm:spPr/>
      <dgm:t>
        <a:bodyPr/>
        <a:lstStyle/>
        <a:p>
          <a:endParaRPr lang="en-US" sz="1300">
            <a:latin typeface="+mn-lt"/>
          </a:endParaRPr>
        </a:p>
      </dgm:t>
    </dgm:pt>
    <dgm:pt modelId="{DC8CF5DE-2C05-4B92-A557-339E1958B7CF}">
      <dgm:prSet custT="1"/>
      <dgm:spPr/>
      <dgm:t>
        <a:bodyPr/>
        <a:lstStyle/>
        <a:p>
          <a:pPr rtl="0"/>
          <a:r>
            <a:rPr lang="en-US" sz="1300" b="1" dirty="0">
              <a:latin typeface="+mn-lt"/>
            </a:rPr>
            <a:t>Change in coverage - </a:t>
          </a:r>
          <a:r>
            <a:rPr lang="en-US" sz="1300" dirty="0">
              <a:latin typeface="+mn-lt"/>
            </a:rPr>
            <a:t>Any changes or updates to your dependent status (including adding or removing dependents) can be made by submitting a change request form to the Canada Insurance team within 31 days of the event</a:t>
          </a:r>
          <a:r>
            <a:rPr lang="en-US" sz="1300" baseline="30000" dirty="0">
              <a:latin typeface="+mn-lt"/>
            </a:rPr>
            <a:t>##</a:t>
          </a:r>
          <a:r>
            <a:rPr lang="en-US" sz="1300" dirty="0">
              <a:latin typeface="+mn-lt"/>
            </a:rPr>
            <a:t>.</a:t>
          </a:r>
        </a:p>
        <a:p>
          <a:r>
            <a:rPr lang="en-US" sz="1300" b="1" dirty="0">
              <a:latin typeface="+mn-lt"/>
            </a:rPr>
            <a:t>or </a:t>
          </a:r>
          <a:r>
            <a:rPr lang="en-US" sz="1300" b="1" i="1"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r>
            <a:rPr lang="en-US" sz="1000" baseline="30000" dirty="0">
              <a:latin typeface="+mn-lt"/>
            </a:rPr>
            <a:t>##</a:t>
          </a:r>
          <a:r>
            <a:rPr lang="en-US" sz="1000" dirty="0">
              <a:latin typeface="+mn-lt"/>
            </a:rPr>
            <a:t> Coverage maybe declined or restricted for late enrolment/changes made to your coverage documents</a:t>
          </a:r>
          <a:r>
            <a:rPr lang="en-US" sz="1000" b="1" dirty="0">
              <a:latin typeface="+mn-lt"/>
            </a:rPr>
            <a:t>.</a:t>
          </a:r>
          <a:endParaRPr lang="en-US" sz="1000" dirty="0">
            <a:latin typeface="+mn-lt"/>
          </a:endParaRPr>
        </a:p>
      </dgm:t>
    </dgm:pt>
    <dgm:pt modelId="{620F4117-FB0D-4137-9639-6B47D3BF6235}" type="parTrans" cxnId="{931F0AC8-71B8-4E29-BC73-B3F670612B85}">
      <dgm:prSet/>
      <dgm:spPr/>
      <dgm:t>
        <a:bodyPr/>
        <a:lstStyle/>
        <a:p>
          <a:endParaRPr lang="en-US" sz="1300">
            <a:latin typeface="+mn-lt"/>
          </a:endParaRPr>
        </a:p>
      </dgm:t>
    </dgm:pt>
    <dgm:pt modelId="{AF341975-6886-4A34-BFCD-CBD26EFD091C}" type="sibTrans" cxnId="{931F0AC8-71B8-4E29-BC73-B3F670612B85}">
      <dgm:prSet/>
      <dgm:spPr/>
      <dgm:t>
        <a:bodyPr/>
        <a:lstStyle/>
        <a:p>
          <a:endParaRPr lang="en-US" sz="1300">
            <a:latin typeface="+mn-lt"/>
          </a:endParaRPr>
        </a:p>
      </dgm:t>
    </dgm:pt>
    <dgm:pt modelId="{21882D31-4F0B-4F6F-896A-4CC88C5C095B}">
      <dgm:prSet custT="1"/>
      <dgm:spPr/>
      <dgm:t>
        <a:bodyPr/>
        <a:lstStyle/>
        <a:p>
          <a:pPr rtl="0"/>
          <a:r>
            <a:rPr lang="en-US" sz="1300" b="1" dirty="0">
              <a:latin typeface="+mn-lt"/>
            </a:rPr>
            <a:t>Premiums</a:t>
          </a:r>
          <a:r>
            <a:rPr lang="en-US" sz="1300" dirty="0">
              <a:latin typeface="+mn-lt"/>
            </a:rPr>
            <a:t> towards the TCS group coverage will be determined by your level of coverage and deducted in each payroll.</a:t>
          </a:r>
        </a:p>
        <a:p>
          <a:r>
            <a:rPr lang="en-US" sz="1300" dirty="0">
              <a:latin typeface="+mn-lt"/>
            </a:rPr>
            <a:t>The premium relating to additional or increased insurance becoming effective during a month shall be charged from the first day of the month following the date such insurance becomes effective. However, if the insurance becomes effective on the First Day of a month, the premium charge for the insurance shall commence on that day. The premium relating to insurance reducing or discontinuing during a month shall cease at the end of the month in which the insurance reduces or discontinues. However, if the insurance should reduce or discontinue on the first day of the month, the premium charge for the reduced or discontinued insurance shall cease on that day.</a:t>
          </a:r>
        </a:p>
        <a:p>
          <a:r>
            <a:rPr lang="en-US" sz="1300" b="1" dirty="0">
              <a:latin typeface="+mn-lt"/>
            </a:rPr>
            <a:t>or </a:t>
          </a:r>
          <a:r>
            <a:rPr lang="en-US" sz="1300" b="1" i="1"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endParaRPr lang="en-US" sz="1300" i="1" dirty="0">
            <a:latin typeface="+mn-lt"/>
          </a:endParaRPr>
        </a:p>
      </dgm:t>
    </dgm:pt>
    <dgm:pt modelId="{FA409A04-3938-4268-B7F3-DFCE62995DBA}" type="parTrans" cxnId="{38120BB1-B215-4B8D-AB99-276A1DBBCEE0}">
      <dgm:prSet/>
      <dgm:spPr/>
      <dgm:t>
        <a:bodyPr/>
        <a:lstStyle/>
        <a:p>
          <a:endParaRPr lang="en-US" sz="1300">
            <a:latin typeface="+mn-lt"/>
          </a:endParaRPr>
        </a:p>
      </dgm:t>
    </dgm:pt>
    <dgm:pt modelId="{1C3C64A5-6E64-4CEB-815A-F71427464B10}" type="sibTrans" cxnId="{38120BB1-B215-4B8D-AB99-276A1DBBCEE0}">
      <dgm:prSet/>
      <dgm:spPr/>
      <dgm:t>
        <a:bodyPr/>
        <a:lstStyle/>
        <a:p>
          <a:endParaRPr lang="en-US" sz="1300">
            <a:latin typeface="+mn-lt"/>
          </a:endParaRPr>
        </a:p>
      </dgm:t>
    </dgm:pt>
    <dgm:pt modelId="{90361290-61AD-400D-9606-44828064D181}">
      <dgm:prSet custT="1"/>
      <dgm:spPr/>
      <dgm:t>
        <a:bodyPr/>
        <a:lstStyle/>
        <a:p>
          <a:pPr rtl="0"/>
          <a:r>
            <a:rPr lang="en-US" sz="1300" b="1" dirty="0">
              <a:latin typeface="+mn-lt"/>
            </a:rPr>
            <a:t>Optional Term Life, AD&amp;D and Critical Illness Coverage (</a:t>
          </a:r>
          <a:r>
            <a:rPr lang="en-US" sz="1300" b="1" dirty="0" err="1">
              <a:latin typeface="+mn-lt"/>
            </a:rPr>
            <a:t>ExtensiA</a:t>
          </a:r>
          <a:r>
            <a:rPr lang="en-US" sz="1300" b="1" dirty="0">
              <a:latin typeface="+mn-lt"/>
            </a:rPr>
            <a:t>)  </a:t>
          </a:r>
          <a:r>
            <a:rPr lang="en-US" sz="1300" dirty="0">
              <a:latin typeface="+mn-lt"/>
            </a:rPr>
            <a:t>insurance provide employees with additional coverage to protect themselves and their families in the event of any unexpected event</a:t>
          </a:r>
          <a:r>
            <a:rPr lang="en-US" sz="1300" u="none" dirty="0">
              <a:latin typeface="+mn-lt"/>
            </a:rPr>
            <a:t>s</a:t>
          </a:r>
          <a:r>
            <a:rPr lang="en-US" sz="1300" b="1" u="none" dirty="0">
              <a:solidFill>
                <a:schemeClr val="tx1"/>
              </a:solidFill>
              <a:latin typeface="+mn-lt"/>
            </a:rPr>
            <a:t>. </a:t>
          </a:r>
          <a:r>
            <a:rPr lang="en-US" sz="1300" b="1" u="sng" dirty="0">
              <a:solidFill>
                <a:srgbClr val="0070C0"/>
              </a:solidFill>
              <a:latin typeface="+mn-lt"/>
            </a:rPr>
            <a:t>If you apply within the 31 days following your eligibility to these benefits, you can obtain certain coverage amount without evidence of insurability.</a:t>
          </a:r>
          <a:r>
            <a:rPr lang="en-US" sz="1300" dirty="0">
              <a:latin typeface="+mn-lt"/>
            </a:rPr>
            <a:t> Dependent children can be added ONLY within the 31 day eligibility period. Please call </a:t>
          </a:r>
          <a:r>
            <a:rPr lang="en-US" sz="1300" dirty="0" err="1">
              <a:latin typeface="+mn-lt"/>
            </a:rPr>
            <a:t>iA</a:t>
          </a:r>
          <a:r>
            <a:rPr lang="en-US" sz="1300" dirty="0">
              <a:latin typeface="+mn-lt"/>
            </a:rPr>
            <a:t> customer service (1-877-422-6487) and select </a:t>
          </a:r>
          <a:r>
            <a:rPr lang="en-US" sz="1300" dirty="0" err="1">
              <a:latin typeface="+mn-lt"/>
            </a:rPr>
            <a:t>ExtensiA</a:t>
          </a:r>
          <a:r>
            <a:rPr lang="en-US" sz="1300" dirty="0">
              <a:latin typeface="+mn-lt"/>
            </a:rPr>
            <a:t> option or refer to the documents uploaded on </a:t>
          </a:r>
          <a:r>
            <a:rPr lang="en-US" sz="1300" dirty="0" err="1">
              <a:latin typeface="+mn-lt"/>
            </a:rPr>
            <a:t>Knowmax</a:t>
          </a:r>
          <a:r>
            <a:rPr lang="en-US" sz="1300" dirty="0">
              <a:latin typeface="+mn-lt"/>
            </a:rPr>
            <a:t> for enrolment details</a:t>
          </a:r>
        </a:p>
        <a:p>
          <a:pPr rtl="0"/>
          <a:endParaRPr lang="en-US" sz="1300" dirty="0">
            <a:latin typeface="+mn-lt"/>
          </a:endParaRPr>
        </a:p>
        <a:p>
          <a:pPr rtl="0"/>
          <a:endParaRPr lang="en-US" sz="1300" dirty="0">
            <a:latin typeface="+mn-lt"/>
          </a:endParaRPr>
        </a:p>
        <a:p>
          <a:endParaRPr lang="en-US" sz="1300" dirty="0">
            <a:latin typeface="+mn-lt"/>
          </a:endParaRPr>
        </a:p>
      </dgm:t>
    </dgm:pt>
    <dgm:pt modelId="{529C9828-5D33-47FC-80F2-8D37CD69E5C0}" type="parTrans" cxnId="{4933D11A-8E31-43CF-8A97-1169ECF01D69}">
      <dgm:prSet/>
      <dgm:spPr/>
      <dgm:t>
        <a:bodyPr/>
        <a:lstStyle/>
        <a:p>
          <a:endParaRPr lang="en-US" sz="1300">
            <a:latin typeface="+mn-lt"/>
          </a:endParaRPr>
        </a:p>
      </dgm:t>
    </dgm:pt>
    <dgm:pt modelId="{96ADA86D-B72B-42DC-AF9D-39AC547A5C67}" type="sibTrans" cxnId="{4933D11A-8E31-43CF-8A97-1169ECF01D69}">
      <dgm:prSet/>
      <dgm:spPr/>
      <dgm:t>
        <a:bodyPr/>
        <a:lstStyle/>
        <a:p>
          <a:endParaRPr lang="en-US" sz="1300">
            <a:latin typeface="+mn-lt"/>
          </a:endParaRPr>
        </a:p>
      </dgm:t>
    </dgm:pt>
    <dgm:pt modelId="{858A0632-1483-488F-9B7B-E8C095D07051}">
      <dgm:prSet custT="1"/>
      <dgm:spPr/>
      <dgm:t>
        <a:bodyPr/>
        <a:lstStyle/>
        <a:p>
          <a:pPr rtl="0"/>
          <a:r>
            <a:rPr lang="en-US" sz="1300" b="1" dirty="0">
              <a:latin typeface="+mn-lt"/>
            </a:rPr>
            <a:t>Links for Insurance Documents</a:t>
          </a:r>
        </a:p>
        <a:p>
          <a:pPr rtl="0"/>
          <a:r>
            <a:rPr lang="en-US" sz="1300" i="1" baseline="30000" dirty="0"/>
            <a:t>1 </a:t>
          </a:r>
          <a:r>
            <a:rPr lang="en-US" sz="1300" dirty="0">
              <a:latin typeface="+mn-lt"/>
            </a:rPr>
            <a:t>Change Request Form </a:t>
          </a:r>
          <a:r>
            <a:rPr lang="en-US" sz="1300" b="1" dirty="0">
              <a:latin typeface="+mn-lt"/>
            </a:rPr>
            <a:t>or </a:t>
          </a:r>
          <a:r>
            <a:rPr lang="en-US" sz="1300" b="1" i="1"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p>
        <a:p>
          <a:pPr rtl="0"/>
          <a:r>
            <a:rPr lang="en-US" sz="1300" i="1" baseline="30000" dirty="0"/>
            <a:t>2</a:t>
          </a:r>
          <a:r>
            <a:rPr lang="en-US" sz="1300" i="1" dirty="0"/>
            <a:t>Important Insurance Information &amp; Canada Benefits Summary </a:t>
          </a:r>
          <a:r>
            <a:rPr lang="en-US" sz="1300" dirty="0"/>
            <a:t>- </a:t>
          </a:r>
          <a:r>
            <a:rPr lang="en-US" sz="1300" b="1" dirty="0">
              <a:solidFill>
                <a:srgbClr val="0063BE"/>
              </a:solidFill>
            </a:rPr>
            <a:t>Ultimatix/Learning and Collaboration/ </a:t>
          </a:r>
          <a:r>
            <a:rPr lang="en-US" sz="1300" b="1" dirty="0" err="1">
              <a:solidFill>
                <a:srgbClr val="0063BE"/>
              </a:solidFill>
            </a:rPr>
            <a:t>Knowmax</a:t>
          </a:r>
          <a:r>
            <a:rPr lang="en-US" sz="1300" b="1" dirty="0">
              <a:solidFill>
                <a:srgbClr val="0063BE"/>
              </a:solidFill>
            </a:rPr>
            <a:t>/My HR/</a:t>
          </a:r>
          <a:r>
            <a:rPr lang="en-US" sz="1300" b="1" dirty="0" err="1">
              <a:solidFill>
                <a:srgbClr val="0063BE"/>
              </a:solidFill>
            </a:rPr>
            <a:t>NorthAmericas</a:t>
          </a:r>
          <a:r>
            <a:rPr lang="en-US" sz="1300" b="1" dirty="0">
              <a:solidFill>
                <a:srgbClr val="0063BE"/>
              </a:solidFill>
            </a:rPr>
            <a:t>/Canada/Health Safety &amp; Wellness/Health &amp; Insurance</a:t>
          </a:r>
          <a:br>
            <a:rPr lang="en-US" sz="1300" b="1" dirty="0">
              <a:latin typeface="+mn-lt"/>
            </a:rPr>
          </a:br>
          <a:endParaRPr lang="en-US" sz="1300" dirty="0">
            <a:latin typeface="+mn-lt"/>
          </a:endParaRPr>
        </a:p>
      </dgm:t>
    </dgm:pt>
    <dgm:pt modelId="{285D71FA-4E30-45EA-8002-B4DE19A1994A}" type="sibTrans" cxnId="{C0EF7DEB-B452-4E66-8C99-C5A3DD854F48}">
      <dgm:prSet/>
      <dgm:spPr/>
      <dgm:t>
        <a:bodyPr/>
        <a:lstStyle/>
        <a:p>
          <a:endParaRPr lang="en-US" sz="1300">
            <a:latin typeface="+mn-lt"/>
          </a:endParaRPr>
        </a:p>
      </dgm:t>
    </dgm:pt>
    <dgm:pt modelId="{27979DF0-6B48-4D2B-BB03-203C877E1844}" type="parTrans" cxnId="{C0EF7DEB-B452-4E66-8C99-C5A3DD854F48}">
      <dgm:prSet/>
      <dgm:spPr/>
      <dgm:t>
        <a:bodyPr/>
        <a:lstStyle/>
        <a:p>
          <a:endParaRPr lang="en-US" sz="1300">
            <a:latin typeface="+mn-lt"/>
          </a:endParaRPr>
        </a:p>
      </dgm:t>
    </dgm:pt>
    <dgm:pt modelId="{5685BD16-154E-4662-9DB4-EED4CBDA1F7F}">
      <dgm:prSet/>
      <dgm:spPr/>
      <dgm:t>
        <a:bodyPr/>
        <a:lstStyle/>
        <a:p>
          <a:endParaRPr lang="en-US"/>
        </a:p>
      </dgm:t>
    </dgm:pt>
    <dgm:pt modelId="{76AD2165-BAC7-446E-A77F-3149C6466BB2}" type="parTrans" cxnId="{12ED8C73-AEF9-4597-B7F5-2AD24FEE9724}">
      <dgm:prSet/>
      <dgm:spPr/>
      <dgm:t>
        <a:bodyPr/>
        <a:lstStyle/>
        <a:p>
          <a:endParaRPr lang="en-US"/>
        </a:p>
      </dgm:t>
    </dgm:pt>
    <dgm:pt modelId="{C0290DCB-E865-4C04-BF89-13EE43F7671E}" type="sibTrans" cxnId="{12ED8C73-AEF9-4597-B7F5-2AD24FEE9724}">
      <dgm:prSet/>
      <dgm:spPr/>
      <dgm:t>
        <a:bodyPr/>
        <a:lstStyle/>
        <a:p>
          <a:endParaRPr lang="en-US"/>
        </a:p>
      </dgm:t>
    </dgm:pt>
    <dgm:pt modelId="{A8DD21CE-A188-43E5-90D1-435843E20C49}" type="pres">
      <dgm:prSet presAssocID="{B5080B9B-8657-4F38-B367-0F9DCD8AE06A}" presName="vert0" presStyleCnt="0">
        <dgm:presLayoutVars>
          <dgm:dir/>
          <dgm:animOne val="branch"/>
          <dgm:animLvl val="lvl"/>
        </dgm:presLayoutVars>
      </dgm:prSet>
      <dgm:spPr/>
    </dgm:pt>
    <dgm:pt modelId="{36F15E06-2E14-46E7-8B18-68D5F47ABAA9}" type="pres">
      <dgm:prSet presAssocID="{95891289-5365-4ED8-94CD-D029F9D858B5}" presName="thickLine" presStyleLbl="alignNode1" presStyleIdx="0" presStyleCnt="6"/>
      <dgm:spPr/>
    </dgm:pt>
    <dgm:pt modelId="{594807CF-AA31-4E93-819A-C829E5E235A8}" type="pres">
      <dgm:prSet presAssocID="{95891289-5365-4ED8-94CD-D029F9D858B5}" presName="horz1" presStyleCnt="0"/>
      <dgm:spPr/>
    </dgm:pt>
    <dgm:pt modelId="{950F4AEC-ED28-4009-91FA-BBDF318204C7}" type="pres">
      <dgm:prSet presAssocID="{95891289-5365-4ED8-94CD-D029F9D858B5}" presName="tx1" presStyleLbl="revTx" presStyleIdx="0" presStyleCnt="6" custScaleY="124980" custLinFactNeighborY="10400"/>
      <dgm:spPr/>
    </dgm:pt>
    <dgm:pt modelId="{422E4BB9-ACAF-4921-8F1B-0EE37227FC0B}" type="pres">
      <dgm:prSet presAssocID="{95891289-5365-4ED8-94CD-D029F9D858B5}" presName="vert1" presStyleCnt="0"/>
      <dgm:spPr/>
    </dgm:pt>
    <dgm:pt modelId="{88B17968-8E8E-4130-A84F-DF853D215F8A}" type="pres">
      <dgm:prSet presAssocID="{DC8CF5DE-2C05-4B92-A557-339E1958B7CF}" presName="thickLine" presStyleLbl="alignNode1" presStyleIdx="1" presStyleCnt="6" custLinFactNeighborY="17921"/>
      <dgm:spPr/>
    </dgm:pt>
    <dgm:pt modelId="{B38557B1-715F-400E-98A3-C88628B2186C}" type="pres">
      <dgm:prSet presAssocID="{DC8CF5DE-2C05-4B92-A557-339E1958B7CF}" presName="horz1" presStyleCnt="0"/>
      <dgm:spPr/>
    </dgm:pt>
    <dgm:pt modelId="{88A5CD94-46B2-4AB8-9544-5BE9A3503613}" type="pres">
      <dgm:prSet presAssocID="{DC8CF5DE-2C05-4B92-A557-339E1958B7CF}" presName="tx1" presStyleLbl="revTx" presStyleIdx="1" presStyleCnt="6" custScaleY="183847" custLinFactNeighborX="98" custLinFactNeighborY="28652"/>
      <dgm:spPr/>
    </dgm:pt>
    <dgm:pt modelId="{FCBEA377-AC5A-4B87-903F-1CBAD7F1A2FC}" type="pres">
      <dgm:prSet presAssocID="{DC8CF5DE-2C05-4B92-A557-339E1958B7CF}" presName="vert1" presStyleCnt="0"/>
      <dgm:spPr/>
    </dgm:pt>
    <dgm:pt modelId="{66BDE63E-EF88-4522-99B0-3A8BF07B16D0}" type="pres">
      <dgm:prSet presAssocID="{21882D31-4F0B-4F6F-896A-4CC88C5C095B}" presName="thickLine" presStyleLbl="alignNode1" presStyleIdx="2" presStyleCnt="6" custLinFactNeighborY="15243"/>
      <dgm:spPr/>
    </dgm:pt>
    <dgm:pt modelId="{100AD08E-CC0F-43B0-8B3F-D63D2B5B70F4}" type="pres">
      <dgm:prSet presAssocID="{21882D31-4F0B-4F6F-896A-4CC88C5C095B}" presName="horz1" presStyleCnt="0"/>
      <dgm:spPr/>
    </dgm:pt>
    <dgm:pt modelId="{524FD23E-2F8D-4875-82BD-823ABF33F025}" type="pres">
      <dgm:prSet presAssocID="{21882D31-4F0B-4F6F-896A-4CC88C5C095B}" presName="tx1" presStyleLbl="revTx" presStyleIdx="2" presStyleCnt="6" custScaleY="357426" custLinFactNeighborY="51749"/>
      <dgm:spPr/>
    </dgm:pt>
    <dgm:pt modelId="{6F31DE97-BFD1-4C16-BD06-D6CCF467B417}" type="pres">
      <dgm:prSet presAssocID="{21882D31-4F0B-4F6F-896A-4CC88C5C095B}" presName="vert1" presStyleCnt="0"/>
      <dgm:spPr/>
    </dgm:pt>
    <dgm:pt modelId="{21C98340-5346-4EFE-A689-642D4A6496CB}" type="pres">
      <dgm:prSet presAssocID="{90361290-61AD-400D-9606-44828064D181}" presName="thickLine" presStyleLbl="alignNode1" presStyleIdx="3" presStyleCnt="6" custLinFactNeighborY="5337"/>
      <dgm:spPr/>
    </dgm:pt>
    <dgm:pt modelId="{CEC82C8F-984D-4692-B33C-D5C4D553D4C2}" type="pres">
      <dgm:prSet presAssocID="{90361290-61AD-400D-9606-44828064D181}" presName="horz1" presStyleCnt="0"/>
      <dgm:spPr/>
    </dgm:pt>
    <dgm:pt modelId="{EE2A7857-812E-4C54-A566-0E68B4275342}" type="pres">
      <dgm:prSet presAssocID="{90361290-61AD-400D-9606-44828064D181}" presName="tx1" presStyleLbl="revTx" presStyleIdx="3" presStyleCnt="6" custScaleY="219571" custLinFactNeighborX="98" custLinFactNeighborY="11601"/>
      <dgm:spPr/>
    </dgm:pt>
    <dgm:pt modelId="{72676F3B-6FD7-4ABA-8F47-1FBCC7C1BE8B}" type="pres">
      <dgm:prSet presAssocID="{90361290-61AD-400D-9606-44828064D181}" presName="vert1" presStyleCnt="0"/>
      <dgm:spPr/>
    </dgm:pt>
    <dgm:pt modelId="{861CAE72-E131-4F7E-9092-94ED201DCEC4}" type="pres">
      <dgm:prSet presAssocID="{5685BD16-154E-4662-9DB4-EED4CBDA1F7F}" presName="thickLine" presStyleLbl="alignNode1" presStyleIdx="4" presStyleCnt="6" custLinFactNeighborY="-47899"/>
      <dgm:spPr/>
    </dgm:pt>
    <dgm:pt modelId="{807DD1C8-A1A3-4769-B0B8-F49B7D4FB997}" type="pres">
      <dgm:prSet presAssocID="{5685BD16-154E-4662-9DB4-EED4CBDA1F7F}" presName="horz1" presStyleCnt="0"/>
      <dgm:spPr/>
    </dgm:pt>
    <dgm:pt modelId="{18F375A0-702C-44AD-A8F7-A5D34E2DAEF7}" type="pres">
      <dgm:prSet presAssocID="{5685BD16-154E-4662-9DB4-EED4CBDA1F7F}" presName="tx1" presStyleLbl="revTx" presStyleIdx="4" presStyleCnt="6"/>
      <dgm:spPr/>
    </dgm:pt>
    <dgm:pt modelId="{DEEB27F0-7A93-48CB-9343-2FF2529AE4D1}" type="pres">
      <dgm:prSet presAssocID="{5685BD16-154E-4662-9DB4-EED4CBDA1F7F}" presName="vert1" presStyleCnt="0"/>
      <dgm:spPr/>
    </dgm:pt>
    <dgm:pt modelId="{62ACAE38-3070-4D1E-A598-A1F17FAC5381}" type="pres">
      <dgm:prSet presAssocID="{858A0632-1483-488F-9B7B-E8C095D07051}" presName="thickLine" presStyleLbl="alignNode1" presStyleIdx="5" presStyleCnt="6" custLinFactY="100000" custLinFactNeighborX="-5441" custLinFactNeighborY="152538"/>
      <dgm:spPr/>
    </dgm:pt>
    <dgm:pt modelId="{32D72AEF-2CC9-43E0-905C-B6E0059FD138}" type="pres">
      <dgm:prSet presAssocID="{858A0632-1483-488F-9B7B-E8C095D07051}" presName="horz1" presStyleCnt="0"/>
      <dgm:spPr/>
    </dgm:pt>
    <dgm:pt modelId="{98A44DA3-6AA9-4FC2-882B-DF5B3FA594FB}" type="pres">
      <dgm:prSet presAssocID="{858A0632-1483-488F-9B7B-E8C095D07051}" presName="tx1" presStyleLbl="revTx" presStyleIdx="5" presStyleCnt="6" custScaleX="100098" custScaleY="145237" custLinFactY="-39403" custLinFactNeighborX="98" custLinFactNeighborY="-100000"/>
      <dgm:spPr/>
    </dgm:pt>
    <dgm:pt modelId="{BEF11EE9-60AE-485D-96C1-D2D0927BA2EF}" type="pres">
      <dgm:prSet presAssocID="{858A0632-1483-488F-9B7B-E8C095D07051}" presName="vert1" presStyleCnt="0"/>
      <dgm:spPr/>
    </dgm:pt>
  </dgm:ptLst>
  <dgm:cxnLst>
    <dgm:cxn modelId="{4933D11A-8E31-43CF-8A97-1169ECF01D69}" srcId="{B5080B9B-8657-4F38-B367-0F9DCD8AE06A}" destId="{90361290-61AD-400D-9606-44828064D181}" srcOrd="3" destOrd="0" parTransId="{529C9828-5D33-47FC-80F2-8D37CD69E5C0}" sibTransId="{96ADA86D-B72B-42DC-AF9D-39AC547A5C67}"/>
    <dgm:cxn modelId="{51B10728-BFA7-4734-B0E6-2C4982F74525}" type="presOf" srcId="{5685BD16-154E-4662-9DB4-EED4CBDA1F7F}" destId="{18F375A0-702C-44AD-A8F7-A5D34E2DAEF7}" srcOrd="0" destOrd="0" presId="urn:microsoft.com/office/officeart/2008/layout/LinedList"/>
    <dgm:cxn modelId="{B2DC6F33-6F8E-412D-AE4F-FC365AC13553}" type="presOf" srcId="{DC8CF5DE-2C05-4B92-A557-339E1958B7CF}" destId="{88A5CD94-46B2-4AB8-9544-5BE9A3503613}" srcOrd="0" destOrd="0" presId="urn:microsoft.com/office/officeart/2008/layout/LinedList"/>
    <dgm:cxn modelId="{376AA462-85D0-481C-9078-2CCFD62D4CB9}" type="presOf" srcId="{858A0632-1483-488F-9B7B-E8C095D07051}" destId="{98A44DA3-6AA9-4FC2-882B-DF5B3FA594FB}" srcOrd="0" destOrd="0" presId="urn:microsoft.com/office/officeart/2008/layout/LinedList"/>
    <dgm:cxn modelId="{12ED8C73-AEF9-4597-B7F5-2AD24FEE9724}" srcId="{B5080B9B-8657-4F38-B367-0F9DCD8AE06A}" destId="{5685BD16-154E-4662-9DB4-EED4CBDA1F7F}" srcOrd="4" destOrd="0" parTransId="{76AD2165-BAC7-446E-A77F-3149C6466BB2}" sibTransId="{C0290DCB-E865-4C04-BF89-13EE43F7671E}"/>
    <dgm:cxn modelId="{703CEE9D-C0AE-4037-8811-72FA58648C78}" type="presOf" srcId="{90361290-61AD-400D-9606-44828064D181}" destId="{EE2A7857-812E-4C54-A566-0E68B4275342}" srcOrd="0" destOrd="0" presId="urn:microsoft.com/office/officeart/2008/layout/LinedList"/>
    <dgm:cxn modelId="{38120BB1-B215-4B8D-AB99-276A1DBBCEE0}" srcId="{B5080B9B-8657-4F38-B367-0F9DCD8AE06A}" destId="{21882D31-4F0B-4F6F-896A-4CC88C5C095B}" srcOrd="2" destOrd="0" parTransId="{FA409A04-3938-4268-B7F3-DFCE62995DBA}" sibTransId="{1C3C64A5-6E64-4CEB-815A-F71427464B10}"/>
    <dgm:cxn modelId="{1DEDE0C2-766C-4CB9-9254-2F7E2623BAAA}" srcId="{B5080B9B-8657-4F38-B367-0F9DCD8AE06A}" destId="{95891289-5365-4ED8-94CD-D029F9D858B5}" srcOrd="0" destOrd="0" parTransId="{F940D37C-1C1B-4459-A8BC-05F49A4BCB1B}" sibTransId="{5CB68446-15D9-486C-B5B7-7D5711C778D4}"/>
    <dgm:cxn modelId="{931F0AC8-71B8-4E29-BC73-B3F670612B85}" srcId="{B5080B9B-8657-4F38-B367-0F9DCD8AE06A}" destId="{DC8CF5DE-2C05-4B92-A557-339E1958B7CF}" srcOrd="1" destOrd="0" parTransId="{620F4117-FB0D-4137-9639-6B47D3BF6235}" sibTransId="{AF341975-6886-4A34-BFCD-CBD26EFD091C}"/>
    <dgm:cxn modelId="{BAD8E7D3-63FE-41AF-AF2F-6BD4DB34E632}" type="presOf" srcId="{B5080B9B-8657-4F38-B367-0F9DCD8AE06A}" destId="{A8DD21CE-A188-43E5-90D1-435843E20C49}" srcOrd="0" destOrd="0" presId="urn:microsoft.com/office/officeart/2008/layout/LinedList"/>
    <dgm:cxn modelId="{C0EF7DEB-B452-4E66-8C99-C5A3DD854F48}" srcId="{B5080B9B-8657-4F38-B367-0F9DCD8AE06A}" destId="{858A0632-1483-488F-9B7B-E8C095D07051}" srcOrd="5" destOrd="0" parTransId="{27979DF0-6B48-4D2B-BB03-203C877E1844}" sibTransId="{285D71FA-4E30-45EA-8002-B4DE19A1994A}"/>
    <dgm:cxn modelId="{C13C16EE-6386-478C-B8F2-FC0F40AF2F93}" type="presOf" srcId="{95891289-5365-4ED8-94CD-D029F9D858B5}" destId="{950F4AEC-ED28-4009-91FA-BBDF318204C7}" srcOrd="0" destOrd="0" presId="urn:microsoft.com/office/officeart/2008/layout/LinedList"/>
    <dgm:cxn modelId="{D50740EF-1075-4D52-9E5F-98F199D19475}" type="presOf" srcId="{21882D31-4F0B-4F6F-896A-4CC88C5C095B}" destId="{524FD23E-2F8D-4875-82BD-823ABF33F025}" srcOrd="0" destOrd="0" presId="urn:microsoft.com/office/officeart/2008/layout/LinedList"/>
    <dgm:cxn modelId="{487996FD-D216-482F-846A-3F19C509CB0F}" type="presParOf" srcId="{A8DD21CE-A188-43E5-90D1-435843E20C49}" destId="{36F15E06-2E14-46E7-8B18-68D5F47ABAA9}" srcOrd="0" destOrd="0" presId="urn:microsoft.com/office/officeart/2008/layout/LinedList"/>
    <dgm:cxn modelId="{FBEF5C03-282E-41A0-AED0-A709C730C9C7}" type="presParOf" srcId="{A8DD21CE-A188-43E5-90D1-435843E20C49}" destId="{594807CF-AA31-4E93-819A-C829E5E235A8}" srcOrd="1" destOrd="0" presId="urn:microsoft.com/office/officeart/2008/layout/LinedList"/>
    <dgm:cxn modelId="{6B9873E3-1FC3-4A46-879C-F552447FE2BB}" type="presParOf" srcId="{594807CF-AA31-4E93-819A-C829E5E235A8}" destId="{950F4AEC-ED28-4009-91FA-BBDF318204C7}" srcOrd="0" destOrd="0" presId="urn:microsoft.com/office/officeart/2008/layout/LinedList"/>
    <dgm:cxn modelId="{D9AB8948-197A-4394-9E4A-D31BE0B63852}" type="presParOf" srcId="{594807CF-AA31-4E93-819A-C829E5E235A8}" destId="{422E4BB9-ACAF-4921-8F1B-0EE37227FC0B}" srcOrd="1" destOrd="0" presId="urn:microsoft.com/office/officeart/2008/layout/LinedList"/>
    <dgm:cxn modelId="{509B3667-ECA7-45F2-8BA7-AE470C94A372}" type="presParOf" srcId="{A8DD21CE-A188-43E5-90D1-435843E20C49}" destId="{88B17968-8E8E-4130-A84F-DF853D215F8A}" srcOrd="2" destOrd="0" presId="urn:microsoft.com/office/officeart/2008/layout/LinedList"/>
    <dgm:cxn modelId="{4060664E-7518-476D-8AF3-9680E43A63D0}" type="presParOf" srcId="{A8DD21CE-A188-43E5-90D1-435843E20C49}" destId="{B38557B1-715F-400E-98A3-C88628B2186C}" srcOrd="3" destOrd="0" presId="urn:microsoft.com/office/officeart/2008/layout/LinedList"/>
    <dgm:cxn modelId="{D92188D8-2AC0-44EC-9334-A364687719E3}" type="presParOf" srcId="{B38557B1-715F-400E-98A3-C88628B2186C}" destId="{88A5CD94-46B2-4AB8-9544-5BE9A3503613}" srcOrd="0" destOrd="0" presId="urn:microsoft.com/office/officeart/2008/layout/LinedList"/>
    <dgm:cxn modelId="{59660D1D-EB3C-440D-B54B-1DBE8EFE0264}" type="presParOf" srcId="{B38557B1-715F-400E-98A3-C88628B2186C}" destId="{FCBEA377-AC5A-4B87-903F-1CBAD7F1A2FC}" srcOrd="1" destOrd="0" presId="urn:microsoft.com/office/officeart/2008/layout/LinedList"/>
    <dgm:cxn modelId="{FF452030-80CB-4D63-8271-1DD690FBC8AD}" type="presParOf" srcId="{A8DD21CE-A188-43E5-90D1-435843E20C49}" destId="{66BDE63E-EF88-4522-99B0-3A8BF07B16D0}" srcOrd="4" destOrd="0" presId="urn:microsoft.com/office/officeart/2008/layout/LinedList"/>
    <dgm:cxn modelId="{4F7824BE-4BFB-41D6-ACF5-84C850910C55}" type="presParOf" srcId="{A8DD21CE-A188-43E5-90D1-435843E20C49}" destId="{100AD08E-CC0F-43B0-8B3F-D63D2B5B70F4}" srcOrd="5" destOrd="0" presId="urn:microsoft.com/office/officeart/2008/layout/LinedList"/>
    <dgm:cxn modelId="{BD602153-06FA-4C3A-A354-E6C58E9A3EEB}" type="presParOf" srcId="{100AD08E-CC0F-43B0-8B3F-D63D2B5B70F4}" destId="{524FD23E-2F8D-4875-82BD-823ABF33F025}" srcOrd="0" destOrd="0" presId="urn:microsoft.com/office/officeart/2008/layout/LinedList"/>
    <dgm:cxn modelId="{D88B5D5B-081E-4D69-A469-44331A2BD738}" type="presParOf" srcId="{100AD08E-CC0F-43B0-8B3F-D63D2B5B70F4}" destId="{6F31DE97-BFD1-4C16-BD06-D6CCF467B417}" srcOrd="1" destOrd="0" presId="urn:microsoft.com/office/officeart/2008/layout/LinedList"/>
    <dgm:cxn modelId="{18254D3D-8309-4E01-B397-D764EC378405}" type="presParOf" srcId="{A8DD21CE-A188-43E5-90D1-435843E20C49}" destId="{21C98340-5346-4EFE-A689-642D4A6496CB}" srcOrd="6" destOrd="0" presId="urn:microsoft.com/office/officeart/2008/layout/LinedList"/>
    <dgm:cxn modelId="{0B37FA36-BA5E-46BE-963B-40FAC49B2740}" type="presParOf" srcId="{A8DD21CE-A188-43E5-90D1-435843E20C49}" destId="{CEC82C8F-984D-4692-B33C-D5C4D553D4C2}" srcOrd="7" destOrd="0" presId="urn:microsoft.com/office/officeart/2008/layout/LinedList"/>
    <dgm:cxn modelId="{16A4A371-DDF0-4F0A-9BA0-E8CED0F099FF}" type="presParOf" srcId="{CEC82C8F-984D-4692-B33C-D5C4D553D4C2}" destId="{EE2A7857-812E-4C54-A566-0E68B4275342}" srcOrd="0" destOrd="0" presId="urn:microsoft.com/office/officeart/2008/layout/LinedList"/>
    <dgm:cxn modelId="{250BC083-E048-4B7F-9FC5-4FB5990E9254}" type="presParOf" srcId="{CEC82C8F-984D-4692-B33C-D5C4D553D4C2}" destId="{72676F3B-6FD7-4ABA-8F47-1FBCC7C1BE8B}" srcOrd="1" destOrd="0" presId="urn:microsoft.com/office/officeart/2008/layout/LinedList"/>
    <dgm:cxn modelId="{504999CF-553B-433C-B45E-4FEB4EC2A1D6}" type="presParOf" srcId="{A8DD21CE-A188-43E5-90D1-435843E20C49}" destId="{861CAE72-E131-4F7E-9092-94ED201DCEC4}" srcOrd="8" destOrd="0" presId="urn:microsoft.com/office/officeart/2008/layout/LinedList"/>
    <dgm:cxn modelId="{79DF6003-3682-4627-A690-2D1E0393C7D0}" type="presParOf" srcId="{A8DD21CE-A188-43E5-90D1-435843E20C49}" destId="{807DD1C8-A1A3-4769-B0B8-F49B7D4FB997}" srcOrd="9" destOrd="0" presId="urn:microsoft.com/office/officeart/2008/layout/LinedList"/>
    <dgm:cxn modelId="{7728534F-609F-476B-9A96-A213B3411DF5}" type="presParOf" srcId="{807DD1C8-A1A3-4769-B0B8-F49B7D4FB997}" destId="{18F375A0-702C-44AD-A8F7-A5D34E2DAEF7}" srcOrd="0" destOrd="0" presId="urn:microsoft.com/office/officeart/2008/layout/LinedList"/>
    <dgm:cxn modelId="{2153663D-74D2-4CAC-AF7B-3472EAB34F21}" type="presParOf" srcId="{807DD1C8-A1A3-4769-B0B8-F49B7D4FB997}" destId="{DEEB27F0-7A93-48CB-9343-2FF2529AE4D1}" srcOrd="1" destOrd="0" presId="urn:microsoft.com/office/officeart/2008/layout/LinedList"/>
    <dgm:cxn modelId="{E438CAF1-D903-47B6-85A4-4731BEFA9887}" type="presParOf" srcId="{A8DD21CE-A188-43E5-90D1-435843E20C49}" destId="{62ACAE38-3070-4D1E-A598-A1F17FAC5381}" srcOrd="10" destOrd="0" presId="urn:microsoft.com/office/officeart/2008/layout/LinedList"/>
    <dgm:cxn modelId="{D5BE5120-3CAC-412B-90B4-4E9C671DBEFB}" type="presParOf" srcId="{A8DD21CE-A188-43E5-90D1-435843E20C49}" destId="{32D72AEF-2CC9-43E0-905C-B6E0059FD138}" srcOrd="11" destOrd="0" presId="urn:microsoft.com/office/officeart/2008/layout/LinedList"/>
    <dgm:cxn modelId="{42E0E3EE-8219-4589-9819-9718319F31F7}" type="presParOf" srcId="{32D72AEF-2CC9-43E0-905C-B6E0059FD138}" destId="{98A44DA3-6AA9-4FC2-882B-DF5B3FA594FB}" srcOrd="0" destOrd="0" presId="urn:microsoft.com/office/officeart/2008/layout/LinedList"/>
    <dgm:cxn modelId="{CFE5362E-6CEF-467D-8B50-C293F482014B}" type="presParOf" srcId="{32D72AEF-2CC9-43E0-905C-B6E0059FD138}" destId="{BEF11EE9-60AE-485D-96C1-D2D0927BA2E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AF525-7EF2-4961-A735-1B63A1EE8ECF}">
      <dsp:nvSpPr>
        <dsp:cNvPr id="0" name=""/>
        <dsp:cNvSpPr/>
      </dsp:nvSpPr>
      <dsp:spPr>
        <a:xfrm>
          <a:off x="0" y="1699"/>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130ACD-EE29-499D-B1CD-770E7A0CEFBB}">
      <dsp:nvSpPr>
        <dsp:cNvPr id="0" name=""/>
        <dsp:cNvSpPr/>
      </dsp:nvSpPr>
      <dsp:spPr>
        <a:xfrm>
          <a:off x="0" y="1699"/>
          <a:ext cx="11557860" cy="58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VISA FOR DEPENDENTS (Connect with your Base Branch GMFU)</a:t>
          </a:r>
        </a:p>
      </dsp:txBody>
      <dsp:txXfrm>
        <a:off x="0" y="1699"/>
        <a:ext cx="11557860" cy="586613"/>
      </dsp:txXfrm>
    </dsp:sp>
    <dsp:sp modelId="{55A63CEC-1D36-4981-A0BE-288706E2BBB3}">
      <dsp:nvSpPr>
        <dsp:cNvPr id="0" name=""/>
        <dsp:cNvSpPr/>
      </dsp:nvSpPr>
      <dsp:spPr>
        <a:xfrm>
          <a:off x="0" y="588312"/>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A6A46C-D5C0-450A-BB85-FAD880825478}">
      <dsp:nvSpPr>
        <dsp:cNvPr id="0" name=""/>
        <dsp:cNvSpPr/>
      </dsp:nvSpPr>
      <dsp:spPr>
        <a:xfrm>
          <a:off x="0" y="588312"/>
          <a:ext cx="11557860" cy="58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Apply Visitor Visa for Spouse</a:t>
          </a:r>
        </a:p>
      </dsp:txBody>
      <dsp:txXfrm>
        <a:off x="0" y="588312"/>
        <a:ext cx="11557860" cy="586613"/>
      </dsp:txXfrm>
    </dsp:sp>
    <dsp:sp modelId="{CAA6DBF4-2178-4E00-8A89-EDFE18ACE933}">
      <dsp:nvSpPr>
        <dsp:cNvPr id="0" name=""/>
        <dsp:cNvSpPr/>
      </dsp:nvSpPr>
      <dsp:spPr>
        <a:xfrm>
          <a:off x="0" y="1174926"/>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9310D-9C74-4224-A913-9CD4356F9125}">
      <dsp:nvSpPr>
        <dsp:cNvPr id="0" name=""/>
        <dsp:cNvSpPr/>
      </dsp:nvSpPr>
      <dsp:spPr>
        <a:xfrm>
          <a:off x="0" y="1174926"/>
          <a:ext cx="11557860" cy="58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If your child’s age is 4 or above, you will need to apply for Study work permit. (If age is below 4, please apply for visitor record). You can get guidance from globalmobility.canadavisa@tcs.com.</a:t>
          </a:r>
        </a:p>
      </dsp:txBody>
      <dsp:txXfrm>
        <a:off x="0" y="1174926"/>
        <a:ext cx="11557860" cy="586613"/>
      </dsp:txXfrm>
    </dsp:sp>
    <dsp:sp modelId="{A3845435-7DE1-46DE-86DF-3A61544877D4}">
      <dsp:nvSpPr>
        <dsp:cNvPr id="0" name=""/>
        <dsp:cNvSpPr/>
      </dsp:nvSpPr>
      <dsp:spPr>
        <a:xfrm>
          <a:off x="0" y="1761539"/>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5E2241-2720-442E-BABE-E762A3B87A84}">
      <dsp:nvSpPr>
        <dsp:cNvPr id="0" name=""/>
        <dsp:cNvSpPr/>
      </dsp:nvSpPr>
      <dsp:spPr>
        <a:xfrm>
          <a:off x="0" y="1761539"/>
          <a:ext cx="11557860" cy="58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	</a:t>
          </a:r>
          <a:endParaRPr lang="en-US" sz="1600" b="0" strike="sngStrike" kern="1200" dirty="0">
            <a:latin typeface="Calibri" panose="020F0502020204030204" pitchFamily="34" charset="0"/>
            <a:cs typeface="Calibri" panose="020F0502020204030204" pitchFamily="34" charset="0"/>
          </a:endParaRPr>
        </a:p>
      </dsp:txBody>
      <dsp:txXfrm>
        <a:off x="0" y="1761539"/>
        <a:ext cx="11557860" cy="586613"/>
      </dsp:txXfrm>
    </dsp:sp>
    <dsp:sp modelId="{245C77E0-8CDB-474E-91B5-C477913C2E66}">
      <dsp:nvSpPr>
        <dsp:cNvPr id="0" name=""/>
        <dsp:cNvSpPr/>
      </dsp:nvSpPr>
      <dsp:spPr>
        <a:xfrm>
          <a:off x="0" y="2348153"/>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3FAFDD-4F57-4ED6-B264-61539484118F}">
      <dsp:nvSpPr>
        <dsp:cNvPr id="0" name=""/>
        <dsp:cNvSpPr/>
      </dsp:nvSpPr>
      <dsp:spPr>
        <a:xfrm>
          <a:off x="0" y="2348153"/>
          <a:ext cx="11557860" cy="58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Bring your Child/Children Grade completion or Transfer Certificate from India School (Home Country School)</a:t>
          </a:r>
        </a:p>
      </dsp:txBody>
      <dsp:txXfrm>
        <a:off x="0" y="2348153"/>
        <a:ext cx="11557860" cy="586613"/>
      </dsp:txXfrm>
    </dsp:sp>
    <dsp:sp modelId="{1E91E7C9-E8A7-45F1-910C-B61F8D223511}">
      <dsp:nvSpPr>
        <dsp:cNvPr id="0" name=""/>
        <dsp:cNvSpPr/>
      </dsp:nvSpPr>
      <dsp:spPr>
        <a:xfrm>
          <a:off x="0" y="2934766"/>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00BEF4-3D04-49EC-8684-D8F83E2BD021}">
      <dsp:nvSpPr>
        <dsp:cNvPr id="0" name=""/>
        <dsp:cNvSpPr/>
      </dsp:nvSpPr>
      <dsp:spPr>
        <a:xfrm>
          <a:off x="0" y="2934766"/>
          <a:ext cx="11557860" cy="58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Bring Child/Children vaccination record and Birth Certificate from India (Home Country). It is mandatory for school admission.</a:t>
          </a:r>
        </a:p>
      </dsp:txBody>
      <dsp:txXfrm>
        <a:off x="0" y="2934766"/>
        <a:ext cx="11557860" cy="586613"/>
      </dsp:txXfrm>
    </dsp:sp>
    <dsp:sp modelId="{BCDBB0FC-A310-494F-8802-B20FD12DAB6A}">
      <dsp:nvSpPr>
        <dsp:cNvPr id="0" name=""/>
        <dsp:cNvSpPr/>
      </dsp:nvSpPr>
      <dsp:spPr>
        <a:xfrm>
          <a:off x="0" y="3521380"/>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6D7A74-7B09-4024-ADBD-F0198AB6CD11}">
      <dsp:nvSpPr>
        <dsp:cNvPr id="0" name=""/>
        <dsp:cNvSpPr/>
      </dsp:nvSpPr>
      <dsp:spPr>
        <a:xfrm>
          <a:off x="0" y="3521380"/>
          <a:ext cx="11557860" cy="58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Kindly ensure that the spouse and child travel only through GESS travel request. No reimbursement shall be made if the GESS Travel flow is not followed and will not be enrolled for benefits in Canada.</a:t>
          </a:r>
        </a:p>
      </dsp:txBody>
      <dsp:txXfrm>
        <a:off x="0" y="3521380"/>
        <a:ext cx="11557860" cy="586613"/>
      </dsp:txXfrm>
    </dsp:sp>
    <dsp:sp modelId="{A8D56979-BAF9-4299-BEF9-395D82A7EE5A}">
      <dsp:nvSpPr>
        <dsp:cNvPr id="0" name=""/>
        <dsp:cNvSpPr/>
      </dsp:nvSpPr>
      <dsp:spPr>
        <a:xfrm>
          <a:off x="0" y="4107993"/>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E4E4B3-5C4B-4C88-B91C-53DC2406AAB5}">
      <dsp:nvSpPr>
        <dsp:cNvPr id="0" name=""/>
        <dsp:cNvSpPr/>
      </dsp:nvSpPr>
      <dsp:spPr>
        <a:xfrm>
          <a:off x="0" y="4107993"/>
          <a:ext cx="11546573" cy="739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To obtain a Canadian driving license please check with the local (Province of travel) Ministry of transportation website for more information. (www.drivetest.ca). Please carry your Indian driving license and an extract of driving license (which could be obtained from your RTO in India/Home Country), this may help in faster processing to obtain Canadian driving license.                                                                                                                                                                                                                                                                                           </a:t>
          </a:r>
        </a:p>
      </dsp:txBody>
      <dsp:txXfrm>
        <a:off x="0" y="4107993"/>
        <a:ext cx="11546573" cy="739056"/>
      </dsp:txXfrm>
    </dsp:sp>
    <dsp:sp modelId="{D2043BAA-F403-4760-B83D-5EB05BF89493}">
      <dsp:nvSpPr>
        <dsp:cNvPr id="0" name=""/>
        <dsp:cNvSpPr/>
      </dsp:nvSpPr>
      <dsp:spPr>
        <a:xfrm>
          <a:off x="0" y="4847050"/>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52CACD-950D-45FF-9ACE-E6A0EB12BC37}">
      <dsp:nvSpPr>
        <dsp:cNvPr id="0" name=""/>
        <dsp:cNvSpPr/>
      </dsp:nvSpPr>
      <dsp:spPr>
        <a:xfrm>
          <a:off x="0" y="4847050"/>
          <a:ext cx="11557860" cy="58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Please Complete the Mandatory trainings given in Slides 5 &amp; 6.  </a:t>
          </a:r>
        </a:p>
      </dsp:txBody>
      <dsp:txXfrm>
        <a:off x="0" y="4847050"/>
        <a:ext cx="11557860" cy="586613"/>
      </dsp:txXfrm>
    </dsp:sp>
    <dsp:sp modelId="{FA14F3D8-4D20-45B4-8D47-165FD9128185}">
      <dsp:nvSpPr>
        <dsp:cNvPr id="0" name=""/>
        <dsp:cNvSpPr/>
      </dsp:nvSpPr>
      <dsp:spPr>
        <a:xfrm>
          <a:off x="0" y="5433664"/>
          <a:ext cx="1155786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4BC75D-94AA-4C5F-9618-565A96698F31}">
      <dsp:nvSpPr>
        <dsp:cNvPr id="0" name=""/>
        <dsp:cNvSpPr/>
      </dsp:nvSpPr>
      <dsp:spPr>
        <a:xfrm>
          <a:off x="0" y="5433664"/>
          <a:ext cx="11557860" cy="586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Calibri" panose="020F0502020204030204" pitchFamily="34" charset="0"/>
              <a:cs typeface="Calibri" panose="020F0502020204030204" pitchFamily="34" charset="0"/>
            </a:rPr>
            <a:t>Apply For Certificate Of Coverage (COC). Details are provided in slide 4</a:t>
          </a:r>
        </a:p>
      </dsp:txBody>
      <dsp:txXfrm>
        <a:off x="0" y="5433664"/>
        <a:ext cx="11557860" cy="586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D7325-02DF-4322-BE94-2F9EB7A43726}">
      <dsp:nvSpPr>
        <dsp:cNvPr id="0" name=""/>
        <dsp:cNvSpPr/>
      </dsp:nvSpPr>
      <dsp:spPr>
        <a:xfrm>
          <a:off x="0" y="2452"/>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A19494-56E7-4542-99EB-391262103B49}">
      <dsp:nvSpPr>
        <dsp:cNvPr id="0" name=""/>
        <dsp:cNvSpPr/>
      </dsp:nvSpPr>
      <dsp:spPr>
        <a:xfrm>
          <a:off x="0" y="2452"/>
          <a:ext cx="11681138" cy="58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rtl="0">
            <a:lnSpc>
              <a:spcPct val="90000"/>
            </a:lnSpc>
            <a:spcBef>
              <a:spcPct val="0"/>
            </a:spcBef>
            <a:spcAft>
              <a:spcPct val="35000"/>
            </a:spcAft>
            <a:buNone/>
          </a:pPr>
          <a:r>
            <a:rPr lang="en-US" sz="1800" b="0" u="sng" kern="1200" dirty="0">
              <a:latin typeface="+mn-lt"/>
            </a:rPr>
            <a:t>AT PORT OF ENTRY (Travelling along with Dependents or Dependents Travelling Alone</a:t>
          </a:r>
          <a:r>
            <a:rPr lang="en-US" sz="1400" b="0" u="sng" kern="1200" dirty="0">
              <a:latin typeface="+mn-lt"/>
            </a:rPr>
            <a:t>)</a:t>
          </a:r>
          <a:endParaRPr lang="en-US" sz="1400" b="0" kern="1200" dirty="0">
            <a:latin typeface="+mn-lt"/>
          </a:endParaRPr>
        </a:p>
      </dsp:txBody>
      <dsp:txXfrm>
        <a:off x="0" y="2452"/>
        <a:ext cx="11681138" cy="585594"/>
      </dsp:txXfrm>
    </dsp:sp>
    <dsp:sp modelId="{F2C4DEC2-0026-4EE9-9A72-3FB2F9971588}">
      <dsp:nvSpPr>
        <dsp:cNvPr id="0" name=""/>
        <dsp:cNvSpPr/>
      </dsp:nvSpPr>
      <dsp:spPr>
        <a:xfrm>
          <a:off x="0" y="588046"/>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65C4EA-500C-4189-95C3-090A9BC39C01}">
      <dsp:nvSpPr>
        <dsp:cNvPr id="0" name=""/>
        <dsp:cNvSpPr/>
      </dsp:nvSpPr>
      <dsp:spPr>
        <a:xfrm>
          <a:off x="0" y="588046"/>
          <a:ext cx="11681138" cy="58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Please be courteous to officials at the port of entry.	</a:t>
          </a:r>
        </a:p>
      </dsp:txBody>
      <dsp:txXfrm>
        <a:off x="0" y="588046"/>
        <a:ext cx="11681138" cy="585594"/>
      </dsp:txXfrm>
    </dsp:sp>
    <dsp:sp modelId="{952B4356-ED5A-4F9C-B82E-B527489486A7}">
      <dsp:nvSpPr>
        <dsp:cNvPr id="0" name=""/>
        <dsp:cNvSpPr/>
      </dsp:nvSpPr>
      <dsp:spPr>
        <a:xfrm>
          <a:off x="0" y="1173640"/>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FCB391-6335-425A-9D23-FB39BA69089D}">
      <dsp:nvSpPr>
        <dsp:cNvPr id="0" name=""/>
        <dsp:cNvSpPr/>
      </dsp:nvSpPr>
      <dsp:spPr>
        <a:xfrm>
          <a:off x="0" y="1173640"/>
          <a:ext cx="11681138" cy="58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If travelling with family, please ensure that you bring your signed TCS Letter of Support (on TCS letterhead and signed by a TCS manager), passport with valid   W-1 visa, and Port of entry approval letter. It is advised to bring your marriage certificate and birth certificates of children in original.</a:t>
          </a:r>
        </a:p>
      </dsp:txBody>
      <dsp:txXfrm>
        <a:off x="0" y="1173640"/>
        <a:ext cx="11681138" cy="585594"/>
      </dsp:txXfrm>
    </dsp:sp>
    <dsp:sp modelId="{B378E20F-8B8F-4442-A48E-7B361CC86952}">
      <dsp:nvSpPr>
        <dsp:cNvPr id="0" name=""/>
        <dsp:cNvSpPr/>
      </dsp:nvSpPr>
      <dsp:spPr>
        <a:xfrm>
          <a:off x="0" y="1759235"/>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E220B7-5C5F-4D7E-BFDF-E1CE10011430}">
      <dsp:nvSpPr>
        <dsp:cNvPr id="0" name=""/>
        <dsp:cNvSpPr/>
      </dsp:nvSpPr>
      <dsp:spPr>
        <a:xfrm>
          <a:off x="0" y="1759235"/>
          <a:ext cx="11681138" cy="58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If dependents are travelling alone(when employee is already in Canada), please ensure they bring recent payslips, copy of your Work Permit, their 	passports with valid visas, and Port of entry approval letters.  Your spouse should also bring your marriage certificate and birth certificates for children in original.</a:t>
          </a:r>
        </a:p>
      </dsp:txBody>
      <dsp:txXfrm>
        <a:off x="0" y="1759235"/>
        <a:ext cx="11681138" cy="585594"/>
      </dsp:txXfrm>
    </dsp:sp>
    <dsp:sp modelId="{4A68D6A1-44EE-4CD2-AE10-EBA05B8B68EC}">
      <dsp:nvSpPr>
        <dsp:cNvPr id="0" name=""/>
        <dsp:cNvSpPr/>
      </dsp:nvSpPr>
      <dsp:spPr>
        <a:xfrm>
          <a:off x="0" y="2344829"/>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27B66C-145C-4DC3-878B-BD911B252B50}">
      <dsp:nvSpPr>
        <dsp:cNvPr id="0" name=""/>
        <dsp:cNvSpPr/>
      </dsp:nvSpPr>
      <dsp:spPr>
        <a:xfrm>
          <a:off x="0" y="2344829"/>
          <a:ext cx="11681138" cy="58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You may not get the Visitor Record at Port of Entry for your Spouse or Children who are less than 4 Years Old. In such scenario, please do not insist or engage in discussion with the officer to issue the visitor record.  We have a process to apply visitor record online.  Please notify TCS Canada Visa team if visitor record is not issued at the port of entry.</a:t>
          </a:r>
        </a:p>
      </dsp:txBody>
      <dsp:txXfrm>
        <a:off x="0" y="2344829"/>
        <a:ext cx="11681138" cy="585594"/>
      </dsp:txXfrm>
    </dsp:sp>
    <dsp:sp modelId="{F4550F8F-3544-4A47-B6E2-24214871DEA6}">
      <dsp:nvSpPr>
        <dsp:cNvPr id="0" name=""/>
        <dsp:cNvSpPr/>
      </dsp:nvSpPr>
      <dsp:spPr>
        <a:xfrm>
          <a:off x="0" y="2930423"/>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54EE38-C9F4-458D-9442-1D06B7D735D5}">
      <dsp:nvSpPr>
        <dsp:cNvPr id="0" name=""/>
        <dsp:cNvSpPr/>
      </dsp:nvSpPr>
      <dsp:spPr>
        <a:xfrm>
          <a:off x="0" y="2930423"/>
          <a:ext cx="11643590" cy="6913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If your dependents are not issued Visitor records at the port of entry, Immigration officer will stamp your Spouse/child passport only for 6 Months Validity (Stamp or Handwritten date). Once you report to work please approach globalmobility.canadavisa@tcs.com. Team will facilitate the extension process and you can get the Visitor records for your spouse/child which will be valid until your WP expiry.</a:t>
          </a:r>
        </a:p>
      </dsp:txBody>
      <dsp:txXfrm>
        <a:off x="0" y="2930423"/>
        <a:ext cx="11643590" cy="691399"/>
      </dsp:txXfrm>
    </dsp:sp>
    <dsp:sp modelId="{05A9CF5D-5784-4A7C-A1DF-5EC58FC8D52D}">
      <dsp:nvSpPr>
        <dsp:cNvPr id="0" name=""/>
        <dsp:cNvSpPr/>
      </dsp:nvSpPr>
      <dsp:spPr>
        <a:xfrm>
          <a:off x="0" y="3621823"/>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9491A6-53E8-4B0E-B321-D6D1A157A3E8}">
      <dsp:nvSpPr>
        <dsp:cNvPr id="0" name=""/>
        <dsp:cNvSpPr/>
      </dsp:nvSpPr>
      <dsp:spPr>
        <a:xfrm>
          <a:off x="0" y="3621823"/>
          <a:ext cx="11681138" cy="58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You can request the Immigration officer at Port of entry counter to issue Study Permit  for your Children who are 4 or above.  You should carry the study  permit approval which was issued by CHC. </a:t>
          </a:r>
        </a:p>
      </dsp:txBody>
      <dsp:txXfrm>
        <a:off x="0" y="3621823"/>
        <a:ext cx="11681138" cy="585594"/>
      </dsp:txXfrm>
    </dsp:sp>
    <dsp:sp modelId="{7C46E049-0D9C-407F-AAEB-1D8EECDB7223}">
      <dsp:nvSpPr>
        <dsp:cNvPr id="0" name=""/>
        <dsp:cNvSpPr/>
      </dsp:nvSpPr>
      <dsp:spPr>
        <a:xfrm>
          <a:off x="0" y="4207417"/>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0D9A5F-CEAE-4CE6-909D-BAB71F26CA72}">
      <dsp:nvSpPr>
        <dsp:cNvPr id="0" name=""/>
        <dsp:cNvSpPr/>
      </dsp:nvSpPr>
      <dsp:spPr>
        <a:xfrm>
          <a:off x="0" y="4207417"/>
          <a:ext cx="11681138" cy="58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Make sure to carry contact numbers of your Onsite Managers, TCS Canada Immigration Manager and Attorneys who processed your work permit application package if something goes wrong.</a:t>
          </a:r>
        </a:p>
        <a:p>
          <a:pPr marL="0" lvl="0" indent="0" algn="l" defTabSz="622300" rtl="0">
            <a:lnSpc>
              <a:spcPct val="90000"/>
            </a:lnSpc>
            <a:spcBef>
              <a:spcPct val="0"/>
            </a:spcBef>
            <a:spcAft>
              <a:spcPct val="35000"/>
            </a:spcAft>
            <a:buNone/>
          </a:pPr>
          <a:endParaRPr lang="en-US" sz="1400" b="0" kern="1200" dirty="0">
            <a:latin typeface="+mn-lt"/>
          </a:endParaRPr>
        </a:p>
        <a:p>
          <a:pPr marL="0" lvl="0" indent="0" algn="l" defTabSz="622300" rtl="0">
            <a:lnSpc>
              <a:spcPct val="90000"/>
            </a:lnSpc>
            <a:spcBef>
              <a:spcPct val="0"/>
            </a:spcBef>
            <a:spcAft>
              <a:spcPct val="35000"/>
            </a:spcAft>
            <a:buNone/>
          </a:pPr>
          <a:endParaRPr lang="en-US" sz="1400" b="0" kern="1200" dirty="0">
            <a:latin typeface="+mn-lt"/>
          </a:endParaRPr>
        </a:p>
      </dsp:txBody>
      <dsp:txXfrm>
        <a:off x="0" y="4207417"/>
        <a:ext cx="11681138" cy="585594"/>
      </dsp:txXfrm>
    </dsp:sp>
    <dsp:sp modelId="{803FA1A3-D7E3-4647-A02D-9EB42C3D7836}">
      <dsp:nvSpPr>
        <dsp:cNvPr id="0" name=""/>
        <dsp:cNvSpPr/>
      </dsp:nvSpPr>
      <dsp:spPr>
        <a:xfrm>
          <a:off x="0" y="4793012"/>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18E5D0-C3AD-4893-A17D-FD9551548ED1}">
      <dsp:nvSpPr>
        <dsp:cNvPr id="0" name=""/>
        <dsp:cNvSpPr/>
      </dsp:nvSpPr>
      <dsp:spPr>
        <a:xfrm>
          <a:off x="0" y="4793012"/>
          <a:ext cx="11681138" cy="58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Please ensure that you read the TCS Canada letter before travelling, to ensure that you are familiar with the contents of same in case an immigration officer ask questions of your role in Canada.</a:t>
          </a:r>
        </a:p>
      </dsp:txBody>
      <dsp:txXfrm>
        <a:off x="0" y="4793012"/>
        <a:ext cx="11681138" cy="585594"/>
      </dsp:txXfrm>
    </dsp:sp>
    <dsp:sp modelId="{1454C305-EBFB-4A37-9AA4-868B72A411C4}">
      <dsp:nvSpPr>
        <dsp:cNvPr id="0" name=""/>
        <dsp:cNvSpPr/>
      </dsp:nvSpPr>
      <dsp:spPr>
        <a:xfrm>
          <a:off x="0" y="5378606"/>
          <a:ext cx="11681138"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9F93B8-73AA-4413-9ED2-99A6F8919DF7}">
      <dsp:nvSpPr>
        <dsp:cNvPr id="0" name=""/>
        <dsp:cNvSpPr/>
      </dsp:nvSpPr>
      <dsp:spPr>
        <a:xfrm>
          <a:off x="0" y="5378606"/>
          <a:ext cx="11681138" cy="58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Please ensure that you inspect the contents of your Work Permit when it is issued, to make sure that the location, occupation, employer and validity are correct.</a:t>
          </a:r>
        </a:p>
      </dsp:txBody>
      <dsp:txXfrm>
        <a:off x="0" y="5378606"/>
        <a:ext cx="11681138" cy="5855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4C1E37-AF1B-43FF-BB41-40EE89C04143}">
      <dsp:nvSpPr>
        <dsp:cNvPr id="0" name=""/>
        <dsp:cNvSpPr/>
      </dsp:nvSpPr>
      <dsp:spPr>
        <a:xfrm>
          <a:off x="0" y="2557"/>
          <a:ext cx="1128276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A7169B-1D29-41A2-8EDF-05369F165087}">
      <dsp:nvSpPr>
        <dsp:cNvPr id="0" name=""/>
        <dsp:cNvSpPr/>
      </dsp:nvSpPr>
      <dsp:spPr>
        <a:xfrm>
          <a:off x="0" y="2557"/>
          <a:ext cx="11282766" cy="1744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mn-lt"/>
              <a:cs typeface="Calibri" panose="020F0502020204030204" pitchFamily="34" charset="0"/>
            </a:rPr>
            <a:t>Please fill out the required Tax Forms . Please complete your TD1 under below link. (Ultimatix </a:t>
          </a:r>
          <a:r>
            <a:rPr lang="en-US" sz="1600" b="0" kern="1200" dirty="0">
              <a:latin typeface="+mn-lt"/>
              <a:cs typeface="Calibri" panose="020F0502020204030204" pitchFamily="34" charset="0"/>
              <a:sym typeface="Wingdings 3" panose="05040102010807070707" pitchFamily="18" charset="2"/>
            </a:rPr>
            <a:t></a:t>
          </a:r>
          <a:r>
            <a:rPr lang="en-US" sz="1600" b="0" kern="1200" dirty="0">
              <a:latin typeface="+mn-lt"/>
              <a:cs typeface="Calibri" panose="020F0502020204030204" pitchFamily="34" charset="0"/>
            </a:rPr>
            <a:t> Global ESS </a:t>
          </a:r>
          <a:r>
            <a:rPr lang="en-US" sz="1600" b="0" kern="1200" dirty="0">
              <a:latin typeface="+mn-lt"/>
              <a:cs typeface="Calibri" panose="020F0502020204030204" pitchFamily="34" charset="0"/>
              <a:sym typeface="Wingdings 3" panose="05040102010807070707" pitchFamily="18" charset="2"/>
            </a:rPr>
            <a:t></a:t>
          </a:r>
          <a:r>
            <a:rPr lang="en-US" sz="1600" b="0" kern="1200" dirty="0">
              <a:latin typeface="+mn-lt"/>
              <a:cs typeface="Calibri" panose="020F0502020204030204" pitchFamily="34" charset="0"/>
            </a:rPr>
            <a:t> Benefits and Taxes </a:t>
          </a:r>
          <a:r>
            <a:rPr lang="en-US" sz="1600" b="0" kern="1200" dirty="0">
              <a:latin typeface="+mn-lt"/>
              <a:cs typeface="Calibri" panose="020F0502020204030204" pitchFamily="34" charset="0"/>
              <a:sym typeface="Wingdings 3" panose="05040102010807070707" pitchFamily="18" charset="2"/>
            </a:rPr>
            <a:t></a:t>
          </a:r>
          <a:r>
            <a:rPr lang="en-US" sz="1600" b="0" kern="1200" dirty="0">
              <a:latin typeface="+mn-lt"/>
              <a:cs typeface="Calibri" panose="020F0502020204030204" pitchFamily="34" charset="0"/>
            </a:rPr>
            <a:t> Tax Manager). Please find the detailed Tax information on </a:t>
          </a:r>
          <a:r>
            <a:rPr lang="en-US" sz="1600" b="0" kern="1200" dirty="0" err="1">
              <a:latin typeface="+mn-lt"/>
              <a:cs typeface="Calibri" panose="020F0502020204030204" pitchFamily="34" charset="0"/>
            </a:rPr>
            <a:t>Knowmax</a:t>
          </a:r>
          <a:r>
            <a:rPr lang="en-US" sz="1600" b="0" kern="1200" dirty="0">
              <a:latin typeface="+mn-lt"/>
              <a:cs typeface="Calibri" panose="020F0502020204030204" pitchFamily="34" charset="0"/>
            </a:rPr>
            <a:t>.</a:t>
          </a:r>
        </a:p>
        <a:p>
          <a:pPr marL="0" lvl="0" indent="0" algn="l" defTabSz="711200" rtl="0">
            <a:lnSpc>
              <a:spcPct val="90000"/>
            </a:lnSpc>
            <a:spcBef>
              <a:spcPct val="0"/>
            </a:spcBef>
            <a:spcAft>
              <a:spcPct val="35000"/>
            </a:spcAft>
            <a:buNone/>
          </a:pPr>
          <a:r>
            <a:rPr lang="en-US" sz="1600" b="0" kern="1200" dirty="0">
              <a:latin typeface="+mn-lt"/>
              <a:cs typeface="Calibri" panose="020F0502020204030204" pitchFamily="34" charset="0"/>
            </a:rPr>
            <a:t>You may also refer to these government websites </a:t>
          </a:r>
        </a:p>
        <a:p>
          <a:pPr marL="0" lvl="0" indent="0" algn="l" defTabSz="711200" rtl="0">
            <a:lnSpc>
              <a:spcPct val="90000"/>
            </a:lnSpc>
            <a:spcBef>
              <a:spcPct val="0"/>
            </a:spcBef>
            <a:spcAft>
              <a:spcPct val="35000"/>
            </a:spcAft>
            <a:buNone/>
          </a:pPr>
          <a:r>
            <a:rPr lang="en-US" sz="1600" b="1" kern="1200" dirty="0">
              <a:latin typeface="+mn-lt"/>
              <a:cs typeface="Calibri" panose="020F0502020204030204" pitchFamily="34" charset="0"/>
              <a:hlinkClick xmlns:r="http://schemas.openxmlformats.org/officeDocument/2006/relationships" r:id="rId1"/>
            </a:rPr>
            <a:t>http://www.cra-arc.gc.ca/formspubs/frms/td1-eng.html. (Federal</a:t>
          </a:r>
          <a:r>
            <a:rPr lang="en-US" sz="1600" b="1" kern="1200" dirty="0">
              <a:latin typeface="+mn-lt"/>
              <a:cs typeface="Calibri" panose="020F0502020204030204" pitchFamily="34" charset="0"/>
            </a:rPr>
            <a:t>) </a:t>
          </a:r>
        </a:p>
        <a:p>
          <a:pPr marL="0" lvl="0" indent="0" algn="l" defTabSz="711200" rtl="0">
            <a:lnSpc>
              <a:spcPct val="90000"/>
            </a:lnSpc>
            <a:spcBef>
              <a:spcPct val="0"/>
            </a:spcBef>
            <a:spcAft>
              <a:spcPct val="35000"/>
            </a:spcAft>
            <a:buNone/>
          </a:pPr>
          <a:r>
            <a:rPr lang="en-US" sz="1600" kern="1200" dirty="0">
              <a:latin typeface="+mn-lt"/>
              <a:cs typeface="Calibri" panose="020F0502020204030204" pitchFamily="34" charset="0"/>
              <a:hlinkClick xmlns:r="http://schemas.openxmlformats.org/officeDocument/2006/relationships" r:id="rId2"/>
            </a:rPr>
            <a:t>http://www.cra-arc.gc.ca/formspubs/frms/td1-eng.html(Provinical)</a:t>
          </a:r>
          <a:endParaRPr lang="en-US" sz="1600" kern="1200" dirty="0">
            <a:latin typeface="+mn-lt"/>
            <a:cs typeface="Calibri" panose="020F0502020204030204" pitchFamily="34" charset="0"/>
          </a:endParaRPr>
        </a:p>
        <a:p>
          <a:pPr marL="0" lvl="0" indent="0" algn="l" defTabSz="711200" rtl="0">
            <a:lnSpc>
              <a:spcPct val="90000"/>
            </a:lnSpc>
            <a:spcBef>
              <a:spcPct val="0"/>
            </a:spcBef>
            <a:spcAft>
              <a:spcPct val="35000"/>
            </a:spcAft>
            <a:buNone/>
          </a:pPr>
          <a:r>
            <a:rPr lang="en-US" sz="1600" kern="1200" dirty="0">
              <a:latin typeface="+mn-lt"/>
              <a:cs typeface="Calibri" panose="020F0502020204030204" pitchFamily="34" charset="0"/>
              <a:hlinkClick xmlns:r="http://schemas.openxmlformats.org/officeDocument/2006/relationships" r:id="rId3"/>
            </a:rPr>
            <a:t>http://www.revenuquebec.ca/en/sepf/formulaires/tp/tp-1015_g/default.aspx</a:t>
          </a:r>
          <a:r>
            <a:rPr lang="en-US" sz="1600" kern="1200" dirty="0">
              <a:latin typeface="+mn-lt"/>
              <a:cs typeface="Calibri" panose="020F0502020204030204" pitchFamily="34" charset="0"/>
            </a:rPr>
            <a:t>(Quebec)</a:t>
          </a:r>
        </a:p>
      </dsp:txBody>
      <dsp:txXfrm>
        <a:off x="0" y="2557"/>
        <a:ext cx="11282766" cy="1744436"/>
      </dsp:txXfrm>
    </dsp:sp>
    <dsp:sp modelId="{78060D8E-C174-413C-9FC4-19F4DC559541}">
      <dsp:nvSpPr>
        <dsp:cNvPr id="0" name=""/>
        <dsp:cNvSpPr/>
      </dsp:nvSpPr>
      <dsp:spPr>
        <a:xfrm>
          <a:off x="0" y="1746994"/>
          <a:ext cx="1128276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BDB71C-0395-4664-A072-1A04E1367782}">
      <dsp:nvSpPr>
        <dsp:cNvPr id="0" name=""/>
        <dsp:cNvSpPr/>
      </dsp:nvSpPr>
      <dsp:spPr>
        <a:xfrm>
          <a:off x="0" y="1716519"/>
          <a:ext cx="11282766" cy="1744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1" kern="1200" dirty="0">
              <a:latin typeface="+mn-lt"/>
              <a:cs typeface="Calibri" panose="020F0502020204030204" pitchFamily="34" charset="0"/>
            </a:rPr>
            <a:t>Visitor Records for Dependents –</a:t>
          </a:r>
        </a:p>
        <a:p>
          <a:pPr marL="0" lvl="0" indent="0" algn="l" defTabSz="711200" rtl="0">
            <a:lnSpc>
              <a:spcPct val="90000"/>
            </a:lnSpc>
            <a:spcBef>
              <a:spcPct val="0"/>
            </a:spcBef>
            <a:spcAft>
              <a:spcPct val="35000"/>
            </a:spcAft>
            <a:buNone/>
          </a:pPr>
          <a:r>
            <a:rPr lang="en-US" sz="1600" b="1" kern="1200" dirty="0">
              <a:latin typeface="+mn-lt"/>
              <a:cs typeface="Calibri" panose="020F0502020204030204" pitchFamily="34" charset="0"/>
            </a:rPr>
            <a:t> </a:t>
          </a:r>
          <a:r>
            <a:rPr lang="en-US" sz="1600" b="0" kern="1200" dirty="0">
              <a:latin typeface="+mn-lt"/>
              <a:cs typeface="Calibri" panose="020F0502020204030204" pitchFamily="34" charset="0"/>
            </a:rPr>
            <a:t>If your dependents are not issued Visitor records at the port of entry, Immigration officer will stamp your Spouse/child passport only for 6 Months Validity (Stamp or Handwritten date). Please approach globalmobilitycanadavisa@tcs.com after you report to work. Team will facilitate the extension process and you can get the Visitor records for your spouse/child which will be valid until your WP expiry.  It’s a mandatory document for applying PHIP (Government Insurance Coverage). Please review TIPs before and After Travel documents in </a:t>
          </a:r>
          <a:r>
            <a:rPr lang="en-US" sz="1600" b="0" kern="1200" dirty="0" err="1">
              <a:latin typeface="+mn-lt"/>
              <a:cs typeface="Calibri" panose="020F0502020204030204" pitchFamily="34" charset="0"/>
            </a:rPr>
            <a:t>Knowmax</a:t>
          </a:r>
          <a:r>
            <a:rPr lang="en-US" sz="1600" b="0" kern="1200" dirty="0">
              <a:latin typeface="+mn-lt"/>
              <a:cs typeface="Calibri" panose="020F0502020204030204" pitchFamily="34" charset="0"/>
            </a:rPr>
            <a:t> for more details. </a:t>
          </a:r>
          <a:r>
            <a:rPr lang="en-US" sz="1600" b="1" kern="1200" dirty="0">
              <a:latin typeface="+mn-lt"/>
              <a:cs typeface="Calibri" panose="020F0502020204030204" pitchFamily="34" charset="0"/>
            </a:rPr>
            <a:t>Ultimatix - Learning &amp; Collaboration - </a:t>
          </a:r>
          <a:r>
            <a:rPr lang="en-US" sz="1600" b="1" kern="1200" dirty="0" err="1">
              <a:latin typeface="+mn-lt"/>
              <a:cs typeface="Calibri" panose="020F0502020204030204" pitchFamily="34" charset="0"/>
            </a:rPr>
            <a:t>Knowmax</a:t>
          </a:r>
          <a:r>
            <a:rPr lang="en-US" sz="1600" b="1" kern="1200" dirty="0">
              <a:latin typeface="+mn-lt"/>
              <a:cs typeface="Calibri" panose="020F0502020204030204" pitchFamily="34" charset="0"/>
            </a:rPr>
            <a:t> - My HR - North Americas - Canada - Mobility – Orientation</a:t>
          </a:r>
        </a:p>
        <a:p>
          <a:pPr marL="0" lvl="0" indent="0" algn="l" defTabSz="711200" rtl="0">
            <a:lnSpc>
              <a:spcPct val="90000"/>
            </a:lnSpc>
            <a:spcBef>
              <a:spcPct val="0"/>
            </a:spcBef>
            <a:spcAft>
              <a:spcPct val="35000"/>
            </a:spcAft>
            <a:buNone/>
          </a:pPr>
          <a:endParaRPr lang="en-US" sz="1600" b="1" kern="1200" dirty="0">
            <a:latin typeface="+mn-lt"/>
            <a:cs typeface="Calibri" panose="020F0502020204030204" pitchFamily="34" charset="0"/>
          </a:endParaRPr>
        </a:p>
      </dsp:txBody>
      <dsp:txXfrm>
        <a:off x="0" y="1716519"/>
        <a:ext cx="11282766" cy="1744436"/>
      </dsp:txXfrm>
    </dsp:sp>
    <dsp:sp modelId="{D3ACD216-8202-4BEA-92AB-CB47C198705C}">
      <dsp:nvSpPr>
        <dsp:cNvPr id="0" name=""/>
        <dsp:cNvSpPr/>
      </dsp:nvSpPr>
      <dsp:spPr>
        <a:xfrm>
          <a:off x="0" y="3491431"/>
          <a:ext cx="1128276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B46B85-CD72-41C8-A210-7759CB8D6477}">
      <dsp:nvSpPr>
        <dsp:cNvPr id="0" name=""/>
        <dsp:cNvSpPr/>
      </dsp:nvSpPr>
      <dsp:spPr>
        <a:xfrm>
          <a:off x="0" y="3491431"/>
          <a:ext cx="11282766" cy="1744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b="0" kern="1200" dirty="0">
              <a:latin typeface="+mn-lt"/>
              <a:cs typeface="Calibri" panose="020F0502020204030204" pitchFamily="34" charset="0"/>
            </a:rPr>
            <a:t>To obtain an employment verification letter, please raise a request.  </a:t>
          </a:r>
          <a:r>
            <a:rPr lang="en-US" sz="1600" b="1" kern="1200" dirty="0"/>
            <a:t>Ultimatix&gt;Employee Services&gt;Global ESS&gt;Employee Perks &gt;Bonafide Letter</a:t>
          </a:r>
          <a:endParaRPr lang="en-US" sz="1600" b="0" kern="1200" dirty="0">
            <a:latin typeface="+mn-lt"/>
            <a:cs typeface="Calibri" panose="020F0502020204030204" pitchFamily="34" charset="0"/>
          </a:endParaRPr>
        </a:p>
        <a:p>
          <a:pPr marL="0" lvl="0" indent="0" algn="l" defTabSz="711200" rtl="0">
            <a:lnSpc>
              <a:spcPct val="90000"/>
            </a:lnSpc>
            <a:spcBef>
              <a:spcPct val="0"/>
            </a:spcBef>
            <a:spcAft>
              <a:spcPct val="35000"/>
            </a:spcAft>
            <a:buNone/>
          </a:pPr>
          <a:r>
            <a:rPr lang="en-US" sz="1600" b="0" kern="1200" dirty="0">
              <a:latin typeface="+mn-lt"/>
              <a:cs typeface="Calibri" panose="020F0502020204030204" pitchFamily="34" charset="0"/>
            </a:rPr>
            <a:t>They will provide you with a soft copy of the Reference letter.  Important-  For Provincial Health Card, you need to submit the proof of your residence address in Canada. Please submit a copy of your rental agreement.  </a:t>
          </a:r>
        </a:p>
        <a:p>
          <a:pPr marL="0" lvl="0" indent="0" algn="l" defTabSz="711200" rtl="0">
            <a:lnSpc>
              <a:spcPct val="90000"/>
            </a:lnSpc>
            <a:spcBef>
              <a:spcPct val="0"/>
            </a:spcBef>
            <a:spcAft>
              <a:spcPct val="35000"/>
            </a:spcAft>
            <a:buNone/>
          </a:pPr>
          <a:r>
            <a:rPr lang="en-US" sz="1600" b="0" kern="1200" dirty="0">
              <a:solidFill>
                <a:srgbClr val="FF0000"/>
              </a:solidFill>
              <a:latin typeface="+mn-lt"/>
              <a:cs typeface="Calibri" panose="020F0502020204030204" pitchFamily="34" charset="0"/>
            </a:rPr>
            <a:t>(</a:t>
          </a:r>
          <a:r>
            <a:rPr lang="en-US" altLang="ja-JP" sz="1600" b="0" kern="1200" dirty="0">
              <a:solidFill>
                <a:srgbClr val="FF0000"/>
              </a:solidFill>
              <a:latin typeface="+mn-lt"/>
              <a:cs typeface="Calibri" pitchFamily="34" charset="0"/>
            </a:rPr>
            <a:t>You will require an employment verification letter for Banking Purpose, obtain Provincial Health Insurance Coverage, Rental accommodation &amp; visa extension etc..)</a:t>
          </a:r>
          <a:endParaRPr lang="en-US" sz="1600" b="0" kern="1200" dirty="0">
            <a:latin typeface="+mn-lt"/>
            <a:cs typeface="Calibri" panose="020F0502020204030204" pitchFamily="34" charset="0"/>
          </a:endParaRPr>
        </a:p>
      </dsp:txBody>
      <dsp:txXfrm>
        <a:off x="0" y="3491431"/>
        <a:ext cx="11282766" cy="17444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15E06-2E14-46E7-8B18-68D5F47ABAA9}">
      <dsp:nvSpPr>
        <dsp:cNvPr id="0" name=""/>
        <dsp:cNvSpPr/>
      </dsp:nvSpPr>
      <dsp:spPr>
        <a:xfrm>
          <a:off x="0" y="2603"/>
          <a:ext cx="1118655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0F4AEC-ED28-4009-91FA-BBDF318204C7}">
      <dsp:nvSpPr>
        <dsp:cNvPr id="0" name=""/>
        <dsp:cNvSpPr/>
      </dsp:nvSpPr>
      <dsp:spPr>
        <a:xfrm>
          <a:off x="0" y="2603"/>
          <a:ext cx="11186555" cy="88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Immediately upon arrival, you will have to raise GHD ticket under below path to activate your Medical Insurance coverage –</a:t>
          </a:r>
        </a:p>
        <a:p>
          <a:pPr marL="0" lvl="0" indent="0" algn="l" defTabSz="622300" rtl="0">
            <a:lnSpc>
              <a:spcPct val="90000"/>
            </a:lnSpc>
            <a:spcBef>
              <a:spcPct val="0"/>
            </a:spcBef>
            <a:spcAft>
              <a:spcPct val="35000"/>
            </a:spcAft>
            <a:buNone/>
          </a:pPr>
          <a:r>
            <a:rPr lang="en-US" sz="1400" b="0" kern="1200" dirty="0">
              <a:latin typeface="+mn-lt"/>
            </a:rPr>
            <a:t>  </a:t>
          </a:r>
          <a:r>
            <a:rPr lang="en-US" sz="1400" i="1" kern="1200"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r>
            <a:rPr lang="en-US" sz="1400" b="0" kern="1200" dirty="0">
              <a:latin typeface="+mn-lt"/>
            </a:rPr>
            <a:t>. </a:t>
          </a:r>
        </a:p>
      </dsp:txBody>
      <dsp:txXfrm>
        <a:off x="0" y="2603"/>
        <a:ext cx="11186555" cy="887950"/>
      </dsp:txXfrm>
    </dsp:sp>
    <dsp:sp modelId="{88B17968-8E8E-4130-A84F-DF853D215F8A}">
      <dsp:nvSpPr>
        <dsp:cNvPr id="0" name=""/>
        <dsp:cNvSpPr/>
      </dsp:nvSpPr>
      <dsp:spPr>
        <a:xfrm>
          <a:off x="0" y="930112"/>
          <a:ext cx="1118655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A5CD94-46B2-4AB8-9544-5BE9A3503613}">
      <dsp:nvSpPr>
        <dsp:cNvPr id="0" name=""/>
        <dsp:cNvSpPr/>
      </dsp:nvSpPr>
      <dsp:spPr>
        <a:xfrm>
          <a:off x="0" y="949905"/>
          <a:ext cx="11186555" cy="88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Please include all dependents in the form for whom a GESS travel request has been raised as this is a pre-requisite for enrollment. If your dependents arrive in Canada at a later date, please raise GHD ticket under below path. </a:t>
          </a:r>
        </a:p>
        <a:p>
          <a:pPr marL="0" lvl="0" indent="0" algn="l" defTabSz="622300" rtl="0">
            <a:lnSpc>
              <a:spcPct val="90000"/>
            </a:lnSpc>
            <a:spcBef>
              <a:spcPct val="0"/>
            </a:spcBef>
            <a:spcAft>
              <a:spcPct val="35000"/>
            </a:spcAft>
            <a:buNone/>
          </a:pPr>
          <a:r>
            <a:rPr lang="en-US" sz="1400" i="1" kern="1200"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r>
            <a:rPr lang="en-US" sz="1400" b="0" kern="1200" dirty="0">
              <a:latin typeface="+mn-lt"/>
            </a:rPr>
            <a:t>. </a:t>
          </a:r>
        </a:p>
      </dsp:txBody>
      <dsp:txXfrm>
        <a:off x="0" y="949905"/>
        <a:ext cx="11186555" cy="887950"/>
      </dsp:txXfrm>
    </dsp:sp>
    <dsp:sp modelId="{66BDE63E-EF88-4522-99B0-3A8BF07B16D0}">
      <dsp:nvSpPr>
        <dsp:cNvPr id="0" name=""/>
        <dsp:cNvSpPr/>
      </dsp:nvSpPr>
      <dsp:spPr>
        <a:xfrm>
          <a:off x="0" y="2095041"/>
          <a:ext cx="1118655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4FD23E-2F8D-4875-82BD-823ABF33F025}">
      <dsp:nvSpPr>
        <dsp:cNvPr id="0" name=""/>
        <dsp:cNvSpPr/>
      </dsp:nvSpPr>
      <dsp:spPr>
        <a:xfrm>
          <a:off x="0" y="2120951"/>
          <a:ext cx="11186555" cy="88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Apply for the MANDATORY Provincial Health Insurance Plan (PHIP) upon arrival to Canada. This is administrated and delivered by each province or territory to ensure </a:t>
          </a:r>
          <a:r>
            <a:rPr lang="en-US" sz="1400" b="0" i="0" kern="1200" dirty="0">
              <a:latin typeface="+mn-lt"/>
            </a:rPr>
            <a:t>all Canadian residents have reasonable access to medically necessary hospital and physician services without direct charges. </a:t>
          </a:r>
          <a:r>
            <a:rPr lang="en-US" sz="1400" b="0" kern="1200" dirty="0">
              <a:latin typeface="+mn-lt"/>
            </a:rPr>
            <a:t>Please check Slide 35 &amp; 36 for eligibility guidelines applicable in your province. </a:t>
          </a:r>
        </a:p>
      </dsp:txBody>
      <dsp:txXfrm>
        <a:off x="0" y="2120951"/>
        <a:ext cx="11186555" cy="887950"/>
      </dsp:txXfrm>
    </dsp:sp>
    <dsp:sp modelId="{21C98340-5346-4EFE-A689-642D4A6496CB}">
      <dsp:nvSpPr>
        <dsp:cNvPr id="0" name=""/>
        <dsp:cNvSpPr/>
      </dsp:nvSpPr>
      <dsp:spPr>
        <a:xfrm>
          <a:off x="0" y="5150715"/>
          <a:ext cx="1118655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2A7857-812E-4C54-A566-0E68B4275342}">
      <dsp:nvSpPr>
        <dsp:cNvPr id="0" name=""/>
        <dsp:cNvSpPr/>
      </dsp:nvSpPr>
      <dsp:spPr>
        <a:xfrm>
          <a:off x="0" y="4444960"/>
          <a:ext cx="11186555" cy="88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endParaRPr lang="en-US" sz="1400" kern="1200" dirty="0">
            <a:latin typeface="+mn-lt"/>
          </a:endParaRPr>
        </a:p>
      </dsp:txBody>
      <dsp:txXfrm>
        <a:off x="0" y="4444960"/>
        <a:ext cx="11186555" cy="887950"/>
      </dsp:txXfrm>
    </dsp:sp>
    <dsp:sp modelId="{62ACAE38-3070-4D1E-A598-A1F17FAC5381}">
      <dsp:nvSpPr>
        <dsp:cNvPr id="0" name=""/>
        <dsp:cNvSpPr/>
      </dsp:nvSpPr>
      <dsp:spPr>
        <a:xfrm>
          <a:off x="0" y="3050076"/>
          <a:ext cx="1118655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44DA3-6AA9-4FC2-882B-DF5B3FA594FB}">
      <dsp:nvSpPr>
        <dsp:cNvPr id="0" name=""/>
        <dsp:cNvSpPr/>
      </dsp:nvSpPr>
      <dsp:spPr>
        <a:xfrm>
          <a:off x="0" y="3062152"/>
          <a:ext cx="11186555" cy="88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It is strongly recommended you evaluate the option to enroll in the optional term life(life insurance), AD&amp;D and critical illness coverage available to you in Canada through our insurance provider.  While in Canada TCS Benefit plan does not include Life Insurance. Only Life Insurance coverage (for self) given in India will continue and cover you while in Canada . If you wish you can enroll for these additional plans, available to you as a separate, portable, individual billing option to enhance your insurance coverage. For premium rates and details on how to enroll, please refer to slide 34.</a:t>
          </a:r>
        </a:p>
      </dsp:txBody>
      <dsp:txXfrm>
        <a:off x="0" y="3062152"/>
        <a:ext cx="11186555" cy="887950"/>
      </dsp:txXfrm>
    </dsp:sp>
    <dsp:sp modelId="{0BC114DE-0814-4D5E-9148-C6E69FA4B244}">
      <dsp:nvSpPr>
        <dsp:cNvPr id="0" name=""/>
        <dsp:cNvSpPr/>
      </dsp:nvSpPr>
      <dsp:spPr>
        <a:xfrm>
          <a:off x="0" y="4442356"/>
          <a:ext cx="11186555"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7FB515-B8E7-46AD-B2BF-B7DFB819C2E8}">
      <dsp:nvSpPr>
        <dsp:cNvPr id="0" name=""/>
        <dsp:cNvSpPr/>
      </dsp:nvSpPr>
      <dsp:spPr>
        <a:xfrm>
          <a:off x="0" y="4442356"/>
          <a:ext cx="11186555" cy="887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b="0" kern="1200" dirty="0">
              <a:latin typeface="+mn-lt"/>
            </a:rPr>
            <a:t>Please note that  </a:t>
          </a:r>
          <a:r>
            <a:rPr lang="en-CA" sz="1400" kern="1200" dirty="0"/>
            <a:t>Coverage automatically expires at 21 years for dependent children. </a:t>
          </a:r>
          <a:endParaRPr lang="en-US" sz="1400" b="0" kern="1200" dirty="0">
            <a:latin typeface="+mn-lt"/>
          </a:endParaRPr>
        </a:p>
      </dsp:txBody>
      <dsp:txXfrm>
        <a:off x="0" y="4442356"/>
        <a:ext cx="11186555" cy="8879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15E06-2E14-46E7-8B18-68D5F47ABAA9}">
      <dsp:nvSpPr>
        <dsp:cNvPr id="0" name=""/>
        <dsp:cNvSpPr/>
      </dsp:nvSpPr>
      <dsp:spPr>
        <a:xfrm>
          <a:off x="0" y="37856"/>
          <a:ext cx="1151629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0F4AEC-ED28-4009-91FA-BBDF318204C7}">
      <dsp:nvSpPr>
        <dsp:cNvPr id="0" name=""/>
        <dsp:cNvSpPr/>
      </dsp:nvSpPr>
      <dsp:spPr>
        <a:xfrm>
          <a:off x="0" y="2057"/>
          <a:ext cx="11505044" cy="1451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latin typeface="+mn-lt"/>
            </a:rPr>
            <a:t>MANDATORY HEALTH INSURANCE IN CANADA</a:t>
          </a:r>
        </a:p>
        <a:p>
          <a:pPr marL="0" lvl="0" indent="0" algn="l" defTabSz="577850" rtl="0">
            <a:lnSpc>
              <a:spcPct val="90000"/>
            </a:lnSpc>
            <a:spcBef>
              <a:spcPct val="0"/>
            </a:spcBef>
            <a:spcAft>
              <a:spcPct val="35000"/>
            </a:spcAft>
            <a:buNone/>
          </a:pPr>
          <a:r>
            <a:rPr lang="en-US" sz="1300" kern="1200" dirty="0">
              <a:latin typeface="+mn-lt"/>
            </a:rPr>
            <a:t>During your deputation in Canada, you will need the following insurance plans</a:t>
          </a:r>
        </a:p>
        <a:p>
          <a:pPr marL="0" lvl="0" indent="0" algn="l" defTabSz="577850" rtl="0">
            <a:lnSpc>
              <a:spcPct val="90000"/>
            </a:lnSpc>
            <a:spcBef>
              <a:spcPct val="0"/>
            </a:spcBef>
            <a:spcAft>
              <a:spcPct val="35000"/>
            </a:spcAft>
            <a:buNone/>
          </a:pPr>
          <a:r>
            <a:rPr lang="en-US" sz="1300" kern="1200" dirty="0">
              <a:latin typeface="+mn-lt"/>
            </a:rPr>
            <a:t>1)  Canada’s Public Health insurance program – You will need to apply for a health insurance card from you province or territory</a:t>
          </a:r>
        </a:p>
        <a:p>
          <a:pPr marL="0" lvl="0" indent="0" algn="l" defTabSz="577850" rtl="0">
            <a:lnSpc>
              <a:spcPct val="90000"/>
            </a:lnSpc>
            <a:spcBef>
              <a:spcPct val="0"/>
            </a:spcBef>
            <a:spcAft>
              <a:spcPct val="35000"/>
            </a:spcAft>
            <a:buNone/>
          </a:pPr>
          <a:r>
            <a:rPr lang="en-US" sz="1300" kern="1200" dirty="0">
              <a:latin typeface="+mn-lt"/>
            </a:rPr>
            <a:t>2)  Provincial Replacement Plan (PRP) provided by TCS Canada (applicable only for employees and their dependents who are new in Canada) until you receive your public health card) mentioned in the point above.</a:t>
          </a:r>
        </a:p>
        <a:p>
          <a:pPr marL="0" lvl="0" indent="0" algn="l" defTabSz="577850" rtl="0">
            <a:lnSpc>
              <a:spcPct val="90000"/>
            </a:lnSpc>
            <a:spcBef>
              <a:spcPct val="0"/>
            </a:spcBef>
            <a:spcAft>
              <a:spcPct val="35000"/>
            </a:spcAft>
            <a:buNone/>
          </a:pPr>
          <a:r>
            <a:rPr lang="en-US" sz="1300" kern="1200" dirty="0">
              <a:latin typeface="+mn-lt"/>
            </a:rPr>
            <a:t>3)  Supplemental Health &amp; Dental and Employee and Family Assistance program (EFAP) which is part of the TCS Canada Group Insurance Plan</a:t>
          </a:r>
        </a:p>
      </dsp:txBody>
      <dsp:txXfrm>
        <a:off x="0" y="2057"/>
        <a:ext cx="11505044" cy="1451608"/>
      </dsp:txXfrm>
    </dsp:sp>
    <dsp:sp modelId="{88B17968-8E8E-4130-A84F-DF853D215F8A}">
      <dsp:nvSpPr>
        <dsp:cNvPr id="0" name=""/>
        <dsp:cNvSpPr/>
      </dsp:nvSpPr>
      <dsp:spPr>
        <a:xfrm>
          <a:off x="0" y="1710406"/>
          <a:ext cx="1151629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A5CD94-46B2-4AB8-9544-5BE9A3503613}">
      <dsp:nvSpPr>
        <dsp:cNvPr id="0" name=""/>
        <dsp:cNvSpPr/>
      </dsp:nvSpPr>
      <dsp:spPr>
        <a:xfrm>
          <a:off x="11246" y="1778808"/>
          <a:ext cx="11505044" cy="1046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latin typeface="+mn-lt"/>
            </a:rPr>
            <a:t>1) National health insurance program in Canada</a:t>
          </a:r>
        </a:p>
        <a:p>
          <a:pPr marL="0" lvl="0" indent="0" algn="l" defTabSz="577850">
            <a:lnSpc>
              <a:spcPct val="90000"/>
            </a:lnSpc>
            <a:spcBef>
              <a:spcPct val="0"/>
            </a:spcBef>
            <a:spcAft>
              <a:spcPct val="35000"/>
            </a:spcAft>
            <a:buNone/>
          </a:pPr>
          <a:r>
            <a:rPr lang="en-US" sz="1300" kern="1200" dirty="0">
              <a:latin typeface="+mn-lt"/>
            </a:rPr>
            <a:t>The national health insurance program in Canada is designed to ensure that all residents of Canada don’t have to pay for expenses such as visits to the doctor, lab services, hospital ward accommodations etc. when you show your health card. It is administrated and delivered by each province or territory. Please check slide 35 for guidelines and the enrollment process applicable in your work province.</a:t>
          </a:r>
        </a:p>
      </dsp:txBody>
      <dsp:txXfrm>
        <a:off x="11246" y="1778808"/>
        <a:ext cx="11505044" cy="1046192"/>
      </dsp:txXfrm>
    </dsp:sp>
    <dsp:sp modelId="{66BDE63E-EF88-4522-99B0-3A8BF07B16D0}">
      <dsp:nvSpPr>
        <dsp:cNvPr id="0" name=""/>
        <dsp:cNvSpPr/>
      </dsp:nvSpPr>
      <dsp:spPr>
        <a:xfrm>
          <a:off x="0" y="2923292"/>
          <a:ext cx="1151629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4FD23E-2F8D-4875-82BD-823ABF33F025}">
      <dsp:nvSpPr>
        <dsp:cNvPr id="0" name=""/>
        <dsp:cNvSpPr/>
      </dsp:nvSpPr>
      <dsp:spPr>
        <a:xfrm>
          <a:off x="0" y="2988895"/>
          <a:ext cx="11505044" cy="1261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latin typeface="+mn-lt"/>
            </a:rPr>
            <a:t>2) Provincial Replacement Plan (PRP) </a:t>
          </a:r>
        </a:p>
        <a:p>
          <a:pPr marL="0" lvl="0" indent="0" algn="l" defTabSz="577850">
            <a:lnSpc>
              <a:spcPct val="90000"/>
            </a:lnSpc>
            <a:spcBef>
              <a:spcPct val="0"/>
            </a:spcBef>
            <a:spcAft>
              <a:spcPct val="35000"/>
            </a:spcAft>
            <a:buNone/>
          </a:pPr>
          <a:r>
            <a:rPr lang="en-US" sz="1300" kern="1200" dirty="0">
              <a:latin typeface="+mn-lt"/>
            </a:rPr>
            <a:t>The Provincial replacement plan (PRP) is a transient plan applicable only for employees and their dependents, who are new in Canada until the time they receive their provincial health card, and temporarily included in the TCS Canada Group Insurance Plan. The PRP provides eligible individuals and their families with temporary coverage such as visits to the doctor, lab services, hospital ward accommodations and more, and is separate from the  supplemental health and dental plan. For further details including coverage, premiums and claims process, please refer to the </a:t>
          </a:r>
          <a:r>
            <a:rPr lang="en-US" sz="1300" i="1" kern="1200" dirty="0">
              <a:latin typeface="+mn-lt"/>
            </a:rPr>
            <a:t>Canada Benefits Summary</a:t>
          </a:r>
          <a:r>
            <a:rPr lang="en-US" sz="1300" i="1" kern="1200" baseline="30000" dirty="0">
              <a:latin typeface="+mn-lt"/>
            </a:rPr>
            <a:t>2</a:t>
          </a:r>
          <a:r>
            <a:rPr lang="en-US" sz="1300" kern="1200" dirty="0">
              <a:latin typeface="+mn-lt"/>
            </a:rPr>
            <a:t> and </a:t>
          </a:r>
          <a:r>
            <a:rPr lang="en-US" sz="1300" i="1" kern="1200" dirty="0">
              <a:latin typeface="+mn-lt"/>
            </a:rPr>
            <a:t>Important Insurance Information</a:t>
          </a:r>
          <a:r>
            <a:rPr lang="en-US" sz="1300" i="1" kern="1200" baseline="30000" dirty="0">
              <a:latin typeface="+mn-lt"/>
            </a:rPr>
            <a:t>2</a:t>
          </a:r>
          <a:r>
            <a:rPr lang="en-US" sz="1300" kern="1200" dirty="0">
              <a:latin typeface="+mn-lt"/>
            </a:rPr>
            <a:t> documents </a:t>
          </a:r>
          <a:r>
            <a:rPr lang="en-US" sz="1300" b="1" kern="1200" dirty="0">
              <a:latin typeface="+mn-lt"/>
            </a:rPr>
            <a:t>or </a:t>
          </a:r>
          <a:r>
            <a:rPr lang="en-US" sz="1300" b="1" i="1" kern="1200"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endParaRPr lang="en-US" sz="1300" b="1" kern="1200" dirty="0">
            <a:latin typeface="+mn-lt"/>
          </a:endParaRPr>
        </a:p>
      </dsp:txBody>
      <dsp:txXfrm>
        <a:off x="0" y="2988895"/>
        <a:ext cx="11505044" cy="1261144"/>
      </dsp:txXfrm>
    </dsp:sp>
    <dsp:sp modelId="{21C98340-5346-4EFE-A689-642D4A6496CB}">
      <dsp:nvSpPr>
        <dsp:cNvPr id="0" name=""/>
        <dsp:cNvSpPr/>
      </dsp:nvSpPr>
      <dsp:spPr>
        <a:xfrm>
          <a:off x="0" y="4421534"/>
          <a:ext cx="1151629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2A7857-812E-4C54-A566-0E68B4275342}">
      <dsp:nvSpPr>
        <dsp:cNvPr id="0" name=""/>
        <dsp:cNvSpPr/>
      </dsp:nvSpPr>
      <dsp:spPr>
        <a:xfrm>
          <a:off x="11246" y="4455846"/>
          <a:ext cx="11505044" cy="15115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b="1" kern="1200" dirty="0">
              <a:latin typeface="+mn-lt"/>
            </a:rPr>
            <a:t>3) Supplemental Health &amp; Dental plan and Employee and Family Assistance Program</a:t>
          </a:r>
        </a:p>
        <a:p>
          <a:pPr marL="0" lvl="0" indent="0" algn="l" defTabSz="577850">
            <a:lnSpc>
              <a:spcPct val="90000"/>
            </a:lnSpc>
            <a:spcBef>
              <a:spcPct val="0"/>
            </a:spcBef>
            <a:spcAft>
              <a:spcPct val="35000"/>
            </a:spcAft>
            <a:buNone/>
          </a:pPr>
          <a:r>
            <a:rPr lang="en-US" sz="1300" kern="1200" dirty="0">
              <a:latin typeface="+mn-lt"/>
            </a:rPr>
            <a:t>Supplemental health and dental include benefits such as prescription drugs, vision, dental etc., which are not a part of the coverage provided by your provincial health insurance card. The EFAP is designed to support you with issues related to work, life, health, family and money. For further details including coverage, premiums and claims process, please refer to the </a:t>
          </a:r>
          <a:r>
            <a:rPr lang="en-US" sz="1300" i="1" kern="1200" dirty="0">
              <a:latin typeface="+mn-lt"/>
            </a:rPr>
            <a:t>Canada Benefits Summary</a:t>
          </a:r>
          <a:r>
            <a:rPr lang="en-US" sz="1300" i="1" kern="1200" baseline="30000" dirty="0">
              <a:latin typeface="+mn-lt"/>
            </a:rPr>
            <a:t>2</a:t>
          </a:r>
          <a:r>
            <a:rPr lang="en-US" sz="1300" kern="1200" dirty="0">
              <a:latin typeface="+mn-lt"/>
            </a:rPr>
            <a:t> and </a:t>
          </a:r>
          <a:r>
            <a:rPr lang="en-US" sz="1300" i="1" kern="1200" dirty="0">
              <a:latin typeface="+mn-lt"/>
            </a:rPr>
            <a:t>Important Insurance Information</a:t>
          </a:r>
          <a:r>
            <a:rPr lang="en-US" sz="1300" i="1" kern="1200" baseline="30000" dirty="0">
              <a:latin typeface="+mn-lt"/>
            </a:rPr>
            <a:t>2</a:t>
          </a:r>
          <a:r>
            <a:rPr lang="en-US" sz="1300" kern="1200" dirty="0">
              <a:latin typeface="+mn-lt"/>
            </a:rPr>
            <a:t> documents </a:t>
          </a:r>
          <a:r>
            <a:rPr lang="en-US" sz="1300" b="1" kern="1200" dirty="0">
              <a:latin typeface="+mn-lt"/>
            </a:rPr>
            <a:t>or </a:t>
          </a:r>
          <a:r>
            <a:rPr lang="en-US" sz="1300" b="1" i="1" kern="1200"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endParaRPr lang="en-US" sz="1300" b="1" kern="1200" dirty="0"/>
        </a:p>
        <a:p>
          <a:pPr marL="0" lvl="0" indent="0" algn="l" defTabSz="577850">
            <a:lnSpc>
              <a:spcPct val="90000"/>
            </a:lnSpc>
            <a:spcBef>
              <a:spcPct val="0"/>
            </a:spcBef>
            <a:spcAft>
              <a:spcPct val="35000"/>
            </a:spcAft>
            <a:buNone/>
          </a:pPr>
          <a:r>
            <a:rPr lang="en-US" sz="1300" b="0" kern="1200" dirty="0"/>
            <a:t>As a reminder, Canada TCS Benefit plan does not include Life Insurance as this coverage (for self) given in India will continue and cover you while in Canada . It is recommended that you review and apply for the optional benefits elaborated in Slide 34.</a:t>
          </a:r>
          <a:endParaRPr lang="en-US" sz="1300" kern="1200" dirty="0">
            <a:latin typeface="+mn-lt"/>
          </a:endParaRPr>
        </a:p>
      </dsp:txBody>
      <dsp:txXfrm>
        <a:off x="11246" y="4455846"/>
        <a:ext cx="11505044" cy="1511534"/>
      </dsp:txXfrm>
    </dsp:sp>
    <dsp:sp modelId="{62ACAE38-3070-4D1E-A598-A1F17FAC5381}">
      <dsp:nvSpPr>
        <dsp:cNvPr id="0" name=""/>
        <dsp:cNvSpPr/>
      </dsp:nvSpPr>
      <dsp:spPr>
        <a:xfrm>
          <a:off x="0" y="6088072"/>
          <a:ext cx="11516291"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44DA3-6AA9-4FC2-882B-DF5B3FA594FB}">
      <dsp:nvSpPr>
        <dsp:cNvPr id="0" name=""/>
        <dsp:cNvSpPr/>
      </dsp:nvSpPr>
      <dsp:spPr>
        <a:xfrm>
          <a:off x="0" y="5275732"/>
          <a:ext cx="11516291" cy="807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br>
            <a:rPr lang="en-US" sz="1300" b="1" kern="1200" dirty="0">
              <a:latin typeface="+mn-lt"/>
            </a:rPr>
          </a:br>
          <a:endParaRPr lang="en-US" sz="1300" kern="1200" dirty="0">
            <a:latin typeface="+mn-lt"/>
          </a:endParaRPr>
        </a:p>
      </dsp:txBody>
      <dsp:txXfrm>
        <a:off x="0" y="5275732"/>
        <a:ext cx="11516291" cy="80708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15E06-2E14-46E7-8B18-68D5F47ABAA9}">
      <dsp:nvSpPr>
        <dsp:cNvPr id="0" name=""/>
        <dsp:cNvSpPr/>
      </dsp:nvSpPr>
      <dsp:spPr>
        <a:xfrm>
          <a:off x="0" y="1149"/>
          <a:ext cx="1143986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0F4AEC-ED28-4009-91FA-BBDF318204C7}">
      <dsp:nvSpPr>
        <dsp:cNvPr id="0" name=""/>
        <dsp:cNvSpPr/>
      </dsp:nvSpPr>
      <dsp:spPr>
        <a:xfrm>
          <a:off x="0" y="56652"/>
          <a:ext cx="11428695" cy="666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latin typeface="+mn-lt"/>
            </a:rPr>
            <a:t>Enrolment in Mandatory health Insurance Plan in Canada </a:t>
          </a:r>
          <a:r>
            <a:rPr lang="en-US" sz="1300" kern="1200" dirty="0">
              <a:latin typeface="+mn-lt"/>
            </a:rPr>
            <a:t>– </a:t>
          </a:r>
        </a:p>
        <a:p>
          <a:pPr marL="0" lvl="0" indent="0" algn="l" defTabSz="577850">
            <a:lnSpc>
              <a:spcPct val="90000"/>
            </a:lnSpc>
            <a:spcBef>
              <a:spcPct val="0"/>
            </a:spcBef>
            <a:spcAft>
              <a:spcPct val="35000"/>
            </a:spcAft>
            <a:buNone/>
          </a:pPr>
          <a:r>
            <a:rPr lang="en-US" sz="1300" b="1" kern="1200" dirty="0">
              <a:latin typeface="+mn-lt"/>
            </a:rPr>
            <a:t>or </a:t>
          </a:r>
          <a:r>
            <a:rPr lang="en-US" sz="1300" b="1" i="1" kern="1200"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endParaRPr lang="en-US" sz="1300" i="1" kern="1200" dirty="0">
            <a:latin typeface="+mn-lt"/>
          </a:endParaRPr>
        </a:p>
      </dsp:txBody>
      <dsp:txXfrm>
        <a:off x="0" y="56652"/>
        <a:ext cx="11428695" cy="666999"/>
      </dsp:txXfrm>
    </dsp:sp>
    <dsp:sp modelId="{88B17968-8E8E-4130-A84F-DF853D215F8A}">
      <dsp:nvSpPr>
        <dsp:cNvPr id="0" name=""/>
        <dsp:cNvSpPr/>
      </dsp:nvSpPr>
      <dsp:spPr>
        <a:xfrm>
          <a:off x="0" y="843983"/>
          <a:ext cx="1143986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A5CD94-46B2-4AB8-9544-5BE9A3503613}">
      <dsp:nvSpPr>
        <dsp:cNvPr id="0" name=""/>
        <dsp:cNvSpPr/>
      </dsp:nvSpPr>
      <dsp:spPr>
        <a:xfrm>
          <a:off x="11171" y="821060"/>
          <a:ext cx="11428695" cy="981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latin typeface="+mn-lt"/>
            </a:rPr>
            <a:t>Change in coverage - </a:t>
          </a:r>
          <a:r>
            <a:rPr lang="en-US" sz="1300" kern="1200" dirty="0">
              <a:latin typeface="+mn-lt"/>
            </a:rPr>
            <a:t>Any changes or updates to your dependent status (including adding or removing dependents) can be made by submitting a change request form to the Canada Insurance team within 31 days of the event</a:t>
          </a:r>
          <a:r>
            <a:rPr lang="en-US" sz="1300" kern="1200" baseline="30000" dirty="0">
              <a:latin typeface="+mn-lt"/>
            </a:rPr>
            <a:t>##</a:t>
          </a:r>
          <a:r>
            <a:rPr lang="en-US" sz="1300" kern="1200" dirty="0">
              <a:latin typeface="+mn-lt"/>
            </a:rPr>
            <a:t>.</a:t>
          </a:r>
        </a:p>
        <a:p>
          <a:pPr marL="0" lvl="0" indent="0" algn="l" defTabSz="577850">
            <a:lnSpc>
              <a:spcPct val="90000"/>
            </a:lnSpc>
            <a:spcBef>
              <a:spcPct val="0"/>
            </a:spcBef>
            <a:spcAft>
              <a:spcPct val="35000"/>
            </a:spcAft>
            <a:buNone/>
          </a:pPr>
          <a:r>
            <a:rPr lang="en-US" sz="1300" b="1" kern="1200" dirty="0">
              <a:latin typeface="+mn-lt"/>
            </a:rPr>
            <a:t>or </a:t>
          </a:r>
          <a:r>
            <a:rPr lang="en-US" sz="1300" b="1" i="1" kern="1200"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r>
            <a:rPr lang="en-US" sz="1000" kern="1200" baseline="30000" dirty="0">
              <a:latin typeface="+mn-lt"/>
            </a:rPr>
            <a:t>##</a:t>
          </a:r>
          <a:r>
            <a:rPr lang="en-US" sz="1000" kern="1200" dirty="0">
              <a:latin typeface="+mn-lt"/>
            </a:rPr>
            <a:t> Coverage maybe declined or restricted for late enrolment/changes made to your coverage documents</a:t>
          </a:r>
          <a:r>
            <a:rPr lang="en-US" sz="1000" b="1" kern="1200" dirty="0">
              <a:latin typeface="+mn-lt"/>
            </a:rPr>
            <a:t>.</a:t>
          </a:r>
          <a:endParaRPr lang="en-US" sz="1000" kern="1200" dirty="0">
            <a:latin typeface="+mn-lt"/>
          </a:endParaRPr>
        </a:p>
      </dsp:txBody>
      <dsp:txXfrm>
        <a:off x="11171" y="821060"/>
        <a:ext cx="11428695" cy="981164"/>
      </dsp:txXfrm>
    </dsp:sp>
    <dsp:sp modelId="{66BDE63E-EF88-4522-99B0-3A8BF07B16D0}">
      <dsp:nvSpPr>
        <dsp:cNvPr id="0" name=""/>
        <dsp:cNvSpPr/>
      </dsp:nvSpPr>
      <dsp:spPr>
        <a:xfrm>
          <a:off x="0" y="1940077"/>
          <a:ext cx="1143986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4FD23E-2F8D-4875-82BD-823ABF33F025}">
      <dsp:nvSpPr>
        <dsp:cNvPr id="0" name=""/>
        <dsp:cNvSpPr/>
      </dsp:nvSpPr>
      <dsp:spPr>
        <a:xfrm>
          <a:off x="0" y="1925489"/>
          <a:ext cx="11428695" cy="19075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latin typeface="+mn-lt"/>
            </a:rPr>
            <a:t>Premiums</a:t>
          </a:r>
          <a:r>
            <a:rPr lang="en-US" sz="1300" kern="1200" dirty="0">
              <a:latin typeface="+mn-lt"/>
            </a:rPr>
            <a:t> towards the TCS group coverage will be determined by your level of coverage and deducted in each payroll.</a:t>
          </a:r>
        </a:p>
        <a:p>
          <a:pPr marL="0" lvl="0" indent="0" algn="l" defTabSz="577850">
            <a:lnSpc>
              <a:spcPct val="90000"/>
            </a:lnSpc>
            <a:spcBef>
              <a:spcPct val="0"/>
            </a:spcBef>
            <a:spcAft>
              <a:spcPct val="35000"/>
            </a:spcAft>
            <a:buNone/>
          </a:pPr>
          <a:r>
            <a:rPr lang="en-US" sz="1300" kern="1200" dirty="0">
              <a:latin typeface="+mn-lt"/>
            </a:rPr>
            <a:t>The premium relating to additional or increased insurance becoming effective during a month shall be charged from the first day of the month following the date such insurance becomes effective. However, if the insurance becomes effective on the First Day of a month, the premium charge for the insurance shall commence on that day. The premium relating to insurance reducing or discontinuing during a month shall cease at the end of the month in which the insurance reduces or discontinues. However, if the insurance should reduce or discontinue on the first day of the month, the premium charge for the reduced or discontinued insurance shall cease on that day.</a:t>
          </a:r>
        </a:p>
        <a:p>
          <a:pPr marL="0" lvl="0" indent="0" algn="l" defTabSz="577850">
            <a:lnSpc>
              <a:spcPct val="90000"/>
            </a:lnSpc>
            <a:spcBef>
              <a:spcPct val="0"/>
            </a:spcBef>
            <a:spcAft>
              <a:spcPct val="35000"/>
            </a:spcAft>
            <a:buNone/>
          </a:pPr>
          <a:r>
            <a:rPr lang="en-US" sz="1300" b="1" kern="1200" dirty="0">
              <a:latin typeface="+mn-lt"/>
            </a:rPr>
            <a:t>or </a:t>
          </a:r>
          <a:r>
            <a:rPr lang="en-US" sz="1300" b="1" i="1" kern="1200"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endParaRPr lang="en-US" sz="1300" i="1" kern="1200" dirty="0">
            <a:latin typeface="+mn-lt"/>
          </a:endParaRPr>
        </a:p>
      </dsp:txBody>
      <dsp:txXfrm>
        <a:off x="0" y="1925489"/>
        <a:ext cx="11428695" cy="1907529"/>
      </dsp:txXfrm>
    </dsp:sp>
    <dsp:sp modelId="{21C98340-5346-4EFE-A689-642D4A6496CB}">
      <dsp:nvSpPr>
        <dsp:cNvPr id="0" name=""/>
        <dsp:cNvSpPr/>
      </dsp:nvSpPr>
      <dsp:spPr>
        <a:xfrm>
          <a:off x="0" y="3619382"/>
          <a:ext cx="1143986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2A7857-812E-4C54-A566-0E68B4275342}">
      <dsp:nvSpPr>
        <dsp:cNvPr id="0" name=""/>
        <dsp:cNvSpPr/>
      </dsp:nvSpPr>
      <dsp:spPr>
        <a:xfrm>
          <a:off x="11171" y="3618755"/>
          <a:ext cx="11428695" cy="1171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latin typeface="+mn-lt"/>
            </a:rPr>
            <a:t>Optional Term Life, AD&amp;D and Critical Illness Coverage (</a:t>
          </a:r>
          <a:r>
            <a:rPr lang="en-US" sz="1300" b="1" kern="1200" dirty="0" err="1">
              <a:latin typeface="+mn-lt"/>
            </a:rPr>
            <a:t>ExtensiA</a:t>
          </a:r>
          <a:r>
            <a:rPr lang="en-US" sz="1300" b="1" kern="1200" dirty="0">
              <a:latin typeface="+mn-lt"/>
            </a:rPr>
            <a:t>)  </a:t>
          </a:r>
          <a:r>
            <a:rPr lang="en-US" sz="1300" kern="1200" dirty="0">
              <a:latin typeface="+mn-lt"/>
            </a:rPr>
            <a:t>insurance provide employees with additional coverage to protect themselves and their families in the event of any unexpected event</a:t>
          </a:r>
          <a:r>
            <a:rPr lang="en-US" sz="1300" u="none" kern="1200" dirty="0">
              <a:latin typeface="+mn-lt"/>
            </a:rPr>
            <a:t>s</a:t>
          </a:r>
          <a:r>
            <a:rPr lang="en-US" sz="1300" b="1" u="none" kern="1200" dirty="0">
              <a:solidFill>
                <a:schemeClr val="tx1"/>
              </a:solidFill>
              <a:latin typeface="+mn-lt"/>
            </a:rPr>
            <a:t>. </a:t>
          </a:r>
          <a:r>
            <a:rPr lang="en-US" sz="1300" b="1" u="sng" kern="1200" dirty="0">
              <a:solidFill>
                <a:srgbClr val="0070C0"/>
              </a:solidFill>
              <a:latin typeface="+mn-lt"/>
            </a:rPr>
            <a:t>If you apply within the 31 days following your eligibility to these benefits, you can obtain certain coverage amount without evidence of insurability.</a:t>
          </a:r>
          <a:r>
            <a:rPr lang="en-US" sz="1300" kern="1200" dirty="0">
              <a:latin typeface="+mn-lt"/>
            </a:rPr>
            <a:t> Dependent children can be added ONLY within the 31 day eligibility period. Please call </a:t>
          </a:r>
          <a:r>
            <a:rPr lang="en-US" sz="1300" kern="1200" dirty="0" err="1">
              <a:latin typeface="+mn-lt"/>
            </a:rPr>
            <a:t>iA</a:t>
          </a:r>
          <a:r>
            <a:rPr lang="en-US" sz="1300" kern="1200" dirty="0">
              <a:latin typeface="+mn-lt"/>
            </a:rPr>
            <a:t> customer service (1-877-422-6487) and select </a:t>
          </a:r>
          <a:r>
            <a:rPr lang="en-US" sz="1300" kern="1200" dirty="0" err="1">
              <a:latin typeface="+mn-lt"/>
            </a:rPr>
            <a:t>ExtensiA</a:t>
          </a:r>
          <a:r>
            <a:rPr lang="en-US" sz="1300" kern="1200" dirty="0">
              <a:latin typeface="+mn-lt"/>
            </a:rPr>
            <a:t> option or refer to the documents uploaded on </a:t>
          </a:r>
          <a:r>
            <a:rPr lang="en-US" sz="1300" kern="1200" dirty="0" err="1">
              <a:latin typeface="+mn-lt"/>
            </a:rPr>
            <a:t>Knowmax</a:t>
          </a:r>
          <a:r>
            <a:rPr lang="en-US" sz="1300" kern="1200" dirty="0">
              <a:latin typeface="+mn-lt"/>
            </a:rPr>
            <a:t> for enrolment details</a:t>
          </a:r>
        </a:p>
        <a:p>
          <a:pPr marL="0" lvl="0" indent="0" algn="l" defTabSz="577850" rtl="0">
            <a:lnSpc>
              <a:spcPct val="90000"/>
            </a:lnSpc>
            <a:spcBef>
              <a:spcPct val="0"/>
            </a:spcBef>
            <a:spcAft>
              <a:spcPct val="35000"/>
            </a:spcAft>
            <a:buNone/>
          </a:pPr>
          <a:endParaRPr lang="en-US" sz="1300" kern="1200" dirty="0">
            <a:latin typeface="+mn-lt"/>
          </a:endParaRPr>
        </a:p>
        <a:p>
          <a:pPr marL="0" lvl="0" indent="0" algn="l" defTabSz="577850" rtl="0">
            <a:lnSpc>
              <a:spcPct val="90000"/>
            </a:lnSpc>
            <a:spcBef>
              <a:spcPct val="0"/>
            </a:spcBef>
            <a:spcAft>
              <a:spcPct val="35000"/>
            </a:spcAft>
            <a:buNone/>
          </a:pPr>
          <a:endParaRPr lang="en-US" sz="1300" kern="1200" dirty="0">
            <a:latin typeface="+mn-lt"/>
          </a:endParaRPr>
        </a:p>
        <a:p>
          <a:pPr marL="0" lvl="0" indent="0" algn="l" defTabSz="577850">
            <a:lnSpc>
              <a:spcPct val="90000"/>
            </a:lnSpc>
            <a:spcBef>
              <a:spcPct val="0"/>
            </a:spcBef>
            <a:spcAft>
              <a:spcPct val="35000"/>
            </a:spcAft>
            <a:buNone/>
          </a:pPr>
          <a:endParaRPr lang="en-US" sz="1300" kern="1200" dirty="0">
            <a:latin typeface="+mn-lt"/>
          </a:endParaRPr>
        </a:p>
      </dsp:txBody>
      <dsp:txXfrm>
        <a:off x="11171" y="3618755"/>
        <a:ext cx="11428695" cy="1171817"/>
      </dsp:txXfrm>
    </dsp:sp>
    <dsp:sp modelId="{861CAE72-E131-4F7E-9092-94ED201DCEC4}">
      <dsp:nvSpPr>
        <dsp:cNvPr id="0" name=""/>
        <dsp:cNvSpPr/>
      </dsp:nvSpPr>
      <dsp:spPr>
        <a:xfrm>
          <a:off x="0" y="4473030"/>
          <a:ext cx="1143986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F375A0-702C-44AD-A8F7-A5D34E2DAEF7}">
      <dsp:nvSpPr>
        <dsp:cNvPr id="0" name=""/>
        <dsp:cNvSpPr/>
      </dsp:nvSpPr>
      <dsp:spPr>
        <a:xfrm>
          <a:off x="0" y="4728660"/>
          <a:ext cx="11439867" cy="53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endParaRPr lang="en-US" sz="2400" kern="1200"/>
        </a:p>
      </dsp:txBody>
      <dsp:txXfrm>
        <a:off x="0" y="4728660"/>
        <a:ext cx="11439867" cy="533685"/>
      </dsp:txXfrm>
    </dsp:sp>
    <dsp:sp modelId="{62ACAE38-3070-4D1E-A598-A1F17FAC5381}">
      <dsp:nvSpPr>
        <dsp:cNvPr id="0" name=""/>
        <dsp:cNvSpPr/>
      </dsp:nvSpPr>
      <dsp:spPr>
        <a:xfrm>
          <a:off x="0" y="6038603"/>
          <a:ext cx="11439867"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44DA3-6AA9-4FC2-882B-DF5B3FA594FB}">
      <dsp:nvSpPr>
        <dsp:cNvPr id="0" name=""/>
        <dsp:cNvSpPr/>
      </dsp:nvSpPr>
      <dsp:spPr>
        <a:xfrm>
          <a:off x="11154" y="4518372"/>
          <a:ext cx="11428712" cy="7751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US" sz="1300" b="1" kern="1200" dirty="0">
              <a:latin typeface="+mn-lt"/>
            </a:rPr>
            <a:t>Links for Insurance Documents</a:t>
          </a:r>
        </a:p>
        <a:p>
          <a:pPr marL="0" lvl="0" indent="0" algn="l" defTabSz="577850" rtl="0">
            <a:lnSpc>
              <a:spcPct val="90000"/>
            </a:lnSpc>
            <a:spcBef>
              <a:spcPct val="0"/>
            </a:spcBef>
            <a:spcAft>
              <a:spcPct val="35000"/>
            </a:spcAft>
            <a:buNone/>
          </a:pPr>
          <a:r>
            <a:rPr lang="en-US" sz="1300" i="1" kern="1200" baseline="30000" dirty="0"/>
            <a:t>1 </a:t>
          </a:r>
          <a:r>
            <a:rPr lang="en-US" sz="1300" kern="1200" dirty="0">
              <a:latin typeface="+mn-lt"/>
            </a:rPr>
            <a:t>Change Request Form </a:t>
          </a:r>
          <a:r>
            <a:rPr lang="en-US" sz="1300" b="1" kern="1200" dirty="0">
              <a:latin typeface="+mn-lt"/>
            </a:rPr>
            <a:t>or </a:t>
          </a:r>
          <a:r>
            <a:rPr lang="en-US" sz="1300" b="1" i="1" kern="1200" dirty="0"/>
            <a:t>Menu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p>
        <a:p>
          <a:pPr marL="0" lvl="0" indent="0" algn="l" defTabSz="577850" rtl="0">
            <a:lnSpc>
              <a:spcPct val="90000"/>
            </a:lnSpc>
            <a:spcBef>
              <a:spcPct val="0"/>
            </a:spcBef>
            <a:spcAft>
              <a:spcPct val="35000"/>
            </a:spcAft>
            <a:buNone/>
          </a:pPr>
          <a:r>
            <a:rPr lang="en-US" sz="1300" i="1" kern="1200" baseline="30000" dirty="0"/>
            <a:t>2</a:t>
          </a:r>
          <a:r>
            <a:rPr lang="en-US" sz="1300" i="1" kern="1200" dirty="0"/>
            <a:t>Important Insurance Information &amp; Canada Benefits Summary </a:t>
          </a:r>
          <a:r>
            <a:rPr lang="en-US" sz="1300" kern="1200" dirty="0"/>
            <a:t>- </a:t>
          </a:r>
          <a:r>
            <a:rPr lang="en-US" sz="1300" b="1" kern="1200" dirty="0">
              <a:solidFill>
                <a:srgbClr val="0063BE"/>
              </a:solidFill>
            </a:rPr>
            <a:t>Ultimatix/Learning and Collaboration/ </a:t>
          </a:r>
          <a:r>
            <a:rPr lang="en-US" sz="1300" b="1" kern="1200" dirty="0" err="1">
              <a:solidFill>
                <a:srgbClr val="0063BE"/>
              </a:solidFill>
            </a:rPr>
            <a:t>Knowmax</a:t>
          </a:r>
          <a:r>
            <a:rPr lang="en-US" sz="1300" b="1" kern="1200" dirty="0">
              <a:solidFill>
                <a:srgbClr val="0063BE"/>
              </a:solidFill>
            </a:rPr>
            <a:t>/My HR/</a:t>
          </a:r>
          <a:r>
            <a:rPr lang="en-US" sz="1300" b="1" kern="1200" dirty="0" err="1">
              <a:solidFill>
                <a:srgbClr val="0063BE"/>
              </a:solidFill>
            </a:rPr>
            <a:t>NorthAmericas</a:t>
          </a:r>
          <a:r>
            <a:rPr lang="en-US" sz="1300" b="1" kern="1200" dirty="0">
              <a:solidFill>
                <a:srgbClr val="0063BE"/>
              </a:solidFill>
            </a:rPr>
            <a:t>/Canada/Health Safety &amp; Wellness/Health &amp; Insurance</a:t>
          </a:r>
          <a:br>
            <a:rPr lang="en-US" sz="1300" b="1" kern="1200" dirty="0">
              <a:latin typeface="+mn-lt"/>
            </a:rPr>
          </a:br>
          <a:endParaRPr lang="en-US" sz="1300" kern="1200" dirty="0">
            <a:latin typeface="+mn-lt"/>
          </a:endParaRPr>
        </a:p>
      </dsp:txBody>
      <dsp:txXfrm>
        <a:off x="11154" y="4518372"/>
        <a:ext cx="11428712" cy="77510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1804"/>
          </a:xfrm>
          <a:prstGeom prst="rect">
            <a:avLst/>
          </a:prstGeom>
        </p:spPr>
        <p:txBody>
          <a:bodyPr vert="horz" lIns="91440" tIns="45720" rIns="91440" bIns="45720" rtlCol="0"/>
          <a:lstStyle>
            <a:lvl1pPr algn="r">
              <a:defRPr sz="1200"/>
            </a:lvl1pPr>
          </a:lstStyle>
          <a:p>
            <a:fld id="{EF93410E-6A37-4AF6-B53A-E3B1B4A18932}" type="datetimeFigureOut">
              <a:rPr lang="en-US" smtClean="0"/>
              <a:pPr/>
              <a:t>8/11/2022</a:t>
            </a:fld>
            <a:endParaRPr lang="en-US"/>
          </a:p>
        </p:txBody>
      </p:sp>
      <p:sp>
        <p:nvSpPr>
          <p:cNvPr id="4" name="Footer Placeholder 3"/>
          <p:cNvSpPr>
            <a:spLocks noGrp="1"/>
          </p:cNvSpPr>
          <p:nvPr>
            <p:ph type="ftr" sz="quarter" idx="2"/>
          </p:nvPr>
        </p:nvSpPr>
        <p:spPr>
          <a:xfrm>
            <a:off x="0" y="8772669"/>
            <a:ext cx="3037840" cy="46180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772669"/>
            <a:ext cx="3037840" cy="461804"/>
          </a:xfrm>
          <a:prstGeom prst="rect">
            <a:avLst/>
          </a:prstGeom>
        </p:spPr>
        <p:txBody>
          <a:bodyPr vert="horz" lIns="91440" tIns="45720" rIns="91440" bIns="45720" rtlCol="0" anchor="b"/>
          <a:lstStyle>
            <a:lvl1pPr algn="r">
              <a:defRPr sz="1200"/>
            </a:lvl1pPr>
          </a:lstStyle>
          <a:p>
            <a:fld id="{FFE09014-C87C-43EF-BF5B-0545F989C171}" type="slidenum">
              <a:rPr lang="en-US" smtClean="0"/>
              <a:pPr/>
              <a:t>‹#›</a:t>
            </a:fld>
            <a:endParaRPr lang="en-US"/>
          </a:p>
        </p:txBody>
      </p:sp>
    </p:spTree>
    <p:extLst>
      <p:ext uri="{BB962C8B-B14F-4D97-AF65-F5344CB8AC3E}">
        <p14:creationId xmlns:p14="http://schemas.microsoft.com/office/powerpoint/2010/main" val="11009066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a:defRPr sz="1200"/>
            </a:lvl1pPr>
          </a:lstStyle>
          <a:p>
            <a:fld id="{954BEB09-DC94-48CF-A125-7FDF724FA046}" type="datetimeFigureOut">
              <a:rPr lang="en-US" smtClean="0"/>
              <a:pPr/>
              <a:t>8/11/2022</a:t>
            </a:fld>
            <a:endParaRPr lang="en-US"/>
          </a:p>
        </p:txBody>
      </p:sp>
      <p:sp>
        <p:nvSpPr>
          <p:cNvPr id="4" name="Slide Image Placeholder 3"/>
          <p:cNvSpPr>
            <a:spLocks noGrp="1" noRot="1" noChangeAspect="1"/>
          </p:cNvSpPr>
          <p:nvPr>
            <p:ph type="sldImg" idx="2"/>
          </p:nvPr>
        </p:nvSpPr>
        <p:spPr>
          <a:xfrm>
            <a:off x="427038" y="692150"/>
            <a:ext cx="615632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180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1440" tIns="45720" rIns="91440" bIns="45720" rtlCol="0" anchor="b"/>
          <a:lstStyle>
            <a:lvl1pPr algn="r">
              <a:defRPr sz="1200"/>
            </a:lvl1pPr>
          </a:lstStyle>
          <a:p>
            <a:fld id="{BDB18593-1EF1-4E29-9B6C-F6E4027863CC}" type="slidenum">
              <a:rPr lang="en-US" smtClean="0"/>
              <a:pPr/>
              <a:t>‹#›</a:t>
            </a:fld>
            <a:endParaRPr lang="en-US"/>
          </a:p>
        </p:txBody>
      </p:sp>
    </p:spTree>
    <p:extLst>
      <p:ext uri="{BB962C8B-B14F-4D97-AF65-F5344CB8AC3E}">
        <p14:creationId xmlns:p14="http://schemas.microsoft.com/office/powerpoint/2010/main" val="230780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rPr>
              <a:t>Global Speed  is our Performance Review system.  During your first year at TCS, you will not have use for this system, UNLESS you are a people-manager.  If you manage people, this will be the system where you go to complete the half-yearly reviews and set the half-yearly goals for your direct reports.</a:t>
            </a:r>
          </a:p>
          <a:p>
            <a:endParaRPr lang="en-US" dirty="0">
              <a:latin typeface="Arial" pitchFamily="34" charset="0"/>
            </a:endParaRPr>
          </a:p>
          <a:p>
            <a:r>
              <a:rPr lang="en-US" dirty="0">
                <a:latin typeface="Arial" pitchFamily="34" charset="0"/>
              </a:rPr>
              <a:t>If you are not a people-manager, you will not access this system until you complete your first year.  Your first review is an annual one, and will be done manually.  Your HR person will tell you more about this process in the next few weeks and months, as you get settled in.  You will work with your manager to set goals for yourself after you have been here for 2-3 months.</a:t>
            </a:r>
            <a:endParaRPr lang="en-US" dirty="0"/>
          </a:p>
          <a:p>
            <a:endParaRPr lang="en-US" dirty="0"/>
          </a:p>
          <a:p>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1480004C-399A-4866-B4CE-C2F02E08CEA7}"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88350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B18593-1EF1-4E29-9B6C-F6E4027863CC}" type="slidenum">
              <a:rPr lang="en-US" smtClean="0"/>
              <a:pPr/>
              <a:t>17</a:t>
            </a:fld>
            <a:endParaRPr lang="en-US" dirty="0"/>
          </a:p>
        </p:txBody>
      </p:sp>
    </p:spTree>
    <p:extLst>
      <p:ext uri="{BB962C8B-B14F-4D97-AF65-F5344CB8AC3E}">
        <p14:creationId xmlns:p14="http://schemas.microsoft.com/office/powerpoint/2010/main" val="378574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rPr>
              <a:t>Global Speed  is our Performance Review system.  During your first year at TCS, you will not have use for this system, UNLESS you are a people-manager.  If you manage people, this will be the system where you go to complete the half-yearly reviews and set the half-yearly goals for your direct reports.</a:t>
            </a:r>
          </a:p>
          <a:p>
            <a:endParaRPr lang="en-US" dirty="0">
              <a:latin typeface="Arial" pitchFamily="34" charset="0"/>
            </a:endParaRPr>
          </a:p>
          <a:p>
            <a:r>
              <a:rPr lang="en-US" dirty="0">
                <a:latin typeface="Arial" pitchFamily="34" charset="0"/>
              </a:rPr>
              <a:t>If you are not a people-manager, you will not access this system until you complete your first year.  Your first review is an annual one, and will be done manually.  Your HR person will tell you more about this process in the next few weeks and months, as you get settled in.  You will work with your manager to set goals for yourself after you have been here for 2-3 months.</a:t>
            </a:r>
            <a:endParaRPr lang="en-US" dirty="0"/>
          </a:p>
          <a:p>
            <a:endParaRPr lang="en-US" dirty="0"/>
          </a:p>
          <a:p>
            <a:endParaRPr lang="en-US"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1480004C-399A-4866-B4CE-C2F02E08CEA7}"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49276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rPr>
              <a:t>TCS understands the importance of providing its employees time off from work for rest and relaxation.  Consequently, all part-time and full-time employees accrue vacation time during their tenure at TCS.  </a:t>
            </a:r>
          </a:p>
          <a:p>
            <a:endParaRPr lang="en-US" dirty="0">
              <a:latin typeface="Arial" pitchFamily="34" charset="0"/>
            </a:endParaRPr>
          </a:p>
          <a:p>
            <a:r>
              <a:rPr lang="en-US" dirty="0">
                <a:latin typeface="Arial" pitchFamily="34" charset="0"/>
              </a:rPr>
              <a:t>READ FROM SLIDE:  All employees will accrue vacation at the 1</a:t>
            </a:r>
            <a:r>
              <a:rPr lang="en-US" baseline="30000" dirty="0">
                <a:latin typeface="Arial" pitchFamily="34" charset="0"/>
              </a:rPr>
              <a:t>st</a:t>
            </a:r>
            <a:r>
              <a:rPr lang="en-US" dirty="0">
                <a:latin typeface="Arial" pitchFamily="34" charset="0"/>
              </a:rPr>
              <a:t> day of the month….</a:t>
            </a:r>
          </a:p>
          <a:p>
            <a:endParaRPr lang="en-US" dirty="0"/>
          </a:p>
        </p:txBody>
      </p:sp>
      <p:sp>
        <p:nvSpPr>
          <p:cNvPr id="4" name="Slide Number Placeholder 3"/>
          <p:cNvSpPr>
            <a:spLocks noGrp="1"/>
          </p:cNvSpPr>
          <p:nvPr>
            <p:ph type="sldNum" sz="quarter" idx="10"/>
          </p:nvPr>
        </p:nvSpPr>
        <p:spPr/>
        <p:txBody>
          <a:bodyPr/>
          <a:lstStyle/>
          <a:p>
            <a:fld id="{1480004C-399A-4866-B4CE-C2F02E08CEA7}"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73325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rPr>
              <a:t>TCS understands the importance of providing its employees time off from work for rest and relaxation.  Consequently, all part-time and full-time employees accrue vacation time during their tenure at TCS.  </a:t>
            </a:r>
          </a:p>
          <a:p>
            <a:endParaRPr lang="en-US" dirty="0">
              <a:latin typeface="Arial" pitchFamily="34" charset="0"/>
            </a:endParaRPr>
          </a:p>
          <a:p>
            <a:r>
              <a:rPr lang="en-US" dirty="0">
                <a:latin typeface="Arial" pitchFamily="34" charset="0"/>
              </a:rPr>
              <a:t>READ FROM SLIDE:  All employees will accrue vacation at the 1</a:t>
            </a:r>
            <a:r>
              <a:rPr lang="en-US" baseline="30000" dirty="0">
                <a:latin typeface="Arial" pitchFamily="34" charset="0"/>
              </a:rPr>
              <a:t>st</a:t>
            </a:r>
            <a:r>
              <a:rPr lang="en-US" dirty="0">
                <a:latin typeface="Arial" pitchFamily="34" charset="0"/>
              </a:rPr>
              <a:t> day of the month….</a:t>
            </a:r>
          </a:p>
          <a:p>
            <a:endParaRPr lang="en-US" dirty="0"/>
          </a:p>
        </p:txBody>
      </p:sp>
      <p:sp>
        <p:nvSpPr>
          <p:cNvPr id="4" name="Slide Number Placeholder 3"/>
          <p:cNvSpPr>
            <a:spLocks noGrp="1"/>
          </p:cNvSpPr>
          <p:nvPr>
            <p:ph type="sldNum" sz="quarter" idx="10"/>
          </p:nvPr>
        </p:nvSpPr>
        <p:spPr/>
        <p:txBody>
          <a:bodyPr/>
          <a:lstStyle/>
          <a:p>
            <a:fld id="{1480004C-399A-4866-B4CE-C2F02E08CEA7}"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364487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692150"/>
            <a:ext cx="6156325" cy="34639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DB18593-1EF1-4E29-9B6C-F6E4027863CC}" type="slidenum">
              <a:rPr lang="en-US" smtClean="0"/>
              <a:pPr/>
              <a:t>27</a:t>
            </a:fld>
            <a:endParaRPr lang="en-US" dirty="0"/>
          </a:p>
        </p:txBody>
      </p:sp>
    </p:spTree>
    <p:extLst>
      <p:ext uri="{BB962C8B-B14F-4D97-AF65-F5344CB8AC3E}">
        <p14:creationId xmlns:p14="http://schemas.microsoft.com/office/powerpoint/2010/main" val="92584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latin typeface="Arial" pitchFamily="34" charset="0"/>
              </a:rPr>
              <a:t>Global Speed  is our Performance Review system.  During your first year at TCS, you will not have use for this system, UNLESS you are a people-manager.  If you manage people, this will be the system where you go to complete the half-yearly reviews and set the half-yearly goals for your direct reports.</a:t>
            </a:r>
          </a:p>
          <a:p>
            <a:endParaRPr lang="en-US" dirty="0">
              <a:latin typeface="Arial" pitchFamily="34" charset="0"/>
            </a:endParaRPr>
          </a:p>
          <a:p>
            <a:r>
              <a:rPr lang="en-US" dirty="0">
                <a:latin typeface="Arial" pitchFamily="34" charset="0"/>
              </a:rPr>
              <a:t>If you are not a people-manager, you will not access this system until you complete your first year.  Your first review is an annual one, and will be done manually.  Your HR person will tell you more about this process in the next few weeks and months, as you get settled in.  You will work with your manager to set goals for yourself after you have been here for 2-3 months.</a:t>
            </a:r>
            <a:endParaRPr lang="en-US" dirty="0"/>
          </a:p>
          <a:p>
            <a:endParaRPr lang="en-US" dirty="0"/>
          </a:p>
        </p:txBody>
      </p:sp>
      <p:sp>
        <p:nvSpPr>
          <p:cNvPr id="4" name="Slide Number Placeholder 3"/>
          <p:cNvSpPr>
            <a:spLocks noGrp="1"/>
          </p:cNvSpPr>
          <p:nvPr>
            <p:ph type="sldNum" sz="quarter" idx="10"/>
          </p:nvPr>
        </p:nvSpPr>
        <p:spPr/>
        <p:txBody>
          <a:bodyPr/>
          <a:lstStyle/>
          <a:p>
            <a:fld id="{1480004C-399A-4866-B4CE-C2F02E08CEA7}"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295073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9.xml"/><Relationship Id="rId4"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ith Date Format">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yriad Pro"/>
              <a:ea typeface="+mn-ea"/>
              <a:cs typeface="+mn-cs"/>
            </a:endParaRPr>
          </a:p>
        </p:txBody>
      </p:sp>
      <p:sp>
        <p:nvSpPr>
          <p:cNvPr id="23"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24" name="Group 15"/>
          <p:cNvGrpSpPr/>
          <p:nvPr/>
        </p:nvGrpSpPr>
        <p:grpSpPr>
          <a:xfrm>
            <a:off x="508005" y="333375"/>
            <a:ext cx="2969905"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8" name="Freeform 27"/>
          <p:cNvSpPr>
            <a:spLocks noEditPoints="1"/>
          </p:cNvSpPr>
          <p:nvPr/>
        </p:nvSpPr>
        <p:spPr bwMode="auto">
          <a:xfrm>
            <a:off x="2109822" y="523807"/>
            <a:ext cx="1562437"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sp>
        <p:nvSpPr>
          <p:cNvPr id="2" name="Title 1"/>
          <p:cNvSpPr>
            <a:spLocks noGrp="1"/>
          </p:cNvSpPr>
          <p:nvPr>
            <p:ph type="ctrTitle"/>
          </p:nvPr>
        </p:nvSpPr>
        <p:spPr>
          <a:xfrm>
            <a:off x="508004" y="2080611"/>
            <a:ext cx="8229600" cy="530352"/>
          </a:xfrm>
        </p:spPr>
        <p:txBody>
          <a:bodyPr>
            <a:noAutofit/>
          </a:bodyPr>
          <a:lstStyle>
            <a:lvl1pPr algn="l">
              <a:defRPr sz="3000">
                <a:solidFill>
                  <a:schemeClr val="bg1"/>
                </a:solidFill>
                <a:latin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508004" y="2675800"/>
            <a:ext cx="8229600" cy="457200"/>
          </a:xfrm>
        </p:spPr>
        <p:txBody>
          <a:bodyPr>
            <a:noAutofit/>
          </a:bodyPr>
          <a:lstStyle>
            <a:lvl1pPr marL="0" indent="0" algn="l">
              <a:buNone/>
              <a:defRPr sz="2400">
                <a:solidFill>
                  <a:schemeClr val="bg1"/>
                </a:solidFill>
                <a:latin typeface="Calibri" panose="020F050202020403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28"/>
            <a:ext cx="3272669" cy="1125173"/>
          </a:xfrm>
          <a:prstGeom prst="rect">
            <a:avLst/>
          </a:prstGeom>
        </p:spPr>
      </p:pic>
      <p:sp>
        <p:nvSpPr>
          <p:cNvPr id="19" name="TextBox 18"/>
          <p:cNvSpPr txBox="1"/>
          <p:nvPr/>
        </p:nvSpPr>
        <p:spPr>
          <a:xfrm>
            <a:off x="8644467" y="6497852"/>
            <a:ext cx="3242733" cy="207749"/>
          </a:xfrm>
          <a:prstGeom prst="rect">
            <a:avLst/>
          </a:prstGeom>
          <a:noFill/>
        </p:spPr>
        <p:txBody>
          <a:bodyPr wrap="square" rtlCol="0">
            <a:spAutoFit/>
          </a:bodyPr>
          <a:lstStyle/>
          <a:p>
            <a:r>
              <a:rPr lang="en-US" sz="750" dirty="0">
                <a:solidFill>
                  <a:prstClr val="white"/>
                </a:solidFill>
                <a:latin typeface="Myriad Pro"/>
              </a:rPr>
              <a:t>Copyright © 2014 Tata Consultancy Services Limited</a:t>
            </a:r>
          </a:p>
        </p:txBody>
      </p:sp>
      <p:sp>
        <p:nvSpPr>
          <p:cNvPr id="18" name="Text Placeholder 5"/>
          <p:cNvSpPr>
            <a:spLocks noGrp="1"/>
          </p:cNvSpPr>
          <p:nvPr>
            <p:ph type="body" sz="quarter" idx="11" hasCustomPrompt="1"/>
          </p:nvPr>
        </p:nvSpPr>
        <p:spPr>
          <a:xfrm>
            <a:off x="532861" y="5879701"/>
            <a:ext cx="2475555" cy="402346"/>
          </a:xfrm>
        </p:spPr>
        <p:txBody>
          <a:bodyPr>
            <a:noAutofit/>
          </a:bodyPr>
          <a:lstStyle>
            <a:lvl1pPr marL="0" indent="0">
              <a:buNone/>
              <a:defRPr sz="1800">
                <a:solidFill>
                  <a:schemeClr val="bg1"/>
                </a:solidFill>
              </a:defRPr>
            </a:lvl1pPr>
          </a:lstStyle>
          <a:p>
            <a:pPr lvl="0"/>
            <a:r>
              <a:rPr lang="en-US" dirty="0"/>
              <a:t>Insert Date</a:t>
            </a:r>
          </a:p>
        </p:txBody>
      </p:sp>
    </p:spTree>
    <p:extLst>
      <p:ext uri="{BB962C8B-B14F-4D97-AF65-F5344CB8AC3E}">
        <p14:creationId xmlns:p14="http://schemas.microsoft.com/office/powerpoint/2010/main" val="26560146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2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with Visual Option 8">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cstate="print">
            <a:extLst>
              <a:ext uri="{28A0092B-C50C-407E-A947-70E740481C1C}">
                <a14:useLocalDpi xmlns:a14="http://schemas.microsoft.com/office/drawing/2010/main" val="0"/>
              </a:ext>
            </a:extLst>
          </a:blip>
          <a:srcRect r="11076"/>
          <a:stretch/>
        </p:blipFill>
        <p:spPr>
          <a:xfrm>
            <a:off x="0" y="0"/>
            <a:ext cx="12191997" cy="6858000"/>
          </a:xfrm>
          <a:prstGeom prst="rect">
            <a:avLst/>
          </a:prstGeom>
        </p:spPr>
      </p:pic>
      <p:grpSp>
        <p:nvGrpSpPr>
          <p:cNvPr id="25" name="Group 24"/>
          <p:cNvGrpSpPr/>
          <p:nvPr/>
        </p:nvGrpSpPr>
        <p:grpSpPr>
          <a:xfrm>
            <a:off x="0" y="4"/>
            <a:ext cx="12192000" cy="759624"/>
            <a:chOff x="0" y="4"/>
            <a:chExt cx="9144000" cy="759624"/>
          </a:xfrm>
        </p:grpSpPr>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yriad Pro"/>
                <a:ea typeface="+mn-ea"/>
                <a:cs typeface="+mn-cs"/>
              </a:endParaRPr>
            </a:p>
          </p:txBody>
        </p:sp>
        <p:sp>
          <p:nvSpPr>
            <p:cNvPr id="3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35" name="Group 18"/>
            <p:cNvGrpSpPr/>
            <p:nvPr/>
          </p:nvGrpSpPr>
          <p:grpSpPr>
            <a:xfrm>
              <a:off x="381000" y="249151"/>
              <a:ext cx="2373191" cy="314216"/>
              <a:chOff x="381000" y="333375"/>
              <a:chExt cx="2373191" cy="314216"/>
            </a:xfrm>
          </p:grpSpPr>
          <p:grpSp>
            <p:nvGrpSpPr>
              <p:cNvPr id="36" name="Group 15"/>
              <p:cNvGrpSpPr/>
              <p:nvPr/>
            </p:nvGrpSpPr>
            <p:grpSpPr>
              <a:xfrm>
                <a:off x="381000"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37" name="Freeform 3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2" name="Rectangle 21"/>
          <p:cNvSpPr/>
          <p:nvPr/>
        </p:nvSpPr>
        <p:spPr>
          <a:xfrm flipH="1">
            <a:off x="1422399" y="4648200"/>
            <a:ext cx="10769599" cy="2209800"/>
          </a:xfrm>
          <a:prstGeom prst="rect">
            <a:avLst/>
          </a:prstGeom>
          <a:solidFill>
            <a:srgbClr val="F1A434">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schemeClr val="bg1"/>
                </a:solidFill>
                <a:latin typeface="Myriad Pro"/>
              </a:rPr>
              <a:t>Copyright © 2014 Tata 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yriad Pro"/>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Tree>
    <p:extLst>
      <p:ext uri="{BB962C8B-B14F-4D97-AF65-F5344CB8AC3E}">
        <p14:creationId xmlns:p14="http://schemas.microsoft.com/office/powerpoint/2010/main" val="2572161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with Visual Option 9">
    <p:spTree>
      <p:nvGrpSpPr>
        <p:cNvPr id="1" name=""/>
        <p:cNvGrpSpPr/>
        <p:nvPr/>
      </p:nvGrpSpPr>
      <p:grpSpPr>
        <a:xfrm>
          <a:off x="0" y="0"/>
          <a:ext cx="0" cy="0"/>
          <a:chOff x="0" y="0"/>
          <a:chExt cx="0" cy="0"/>
        </a:xfrm>
      </p:grpSpPr>
      <p:pic>
        <p:nvPicPr>
          <p:cNvPr id="18" name="Picture 2" descr="U:\Repro 1\Corporate PPT Template\Images 070414\Final Image 090413 - Low Res\14805329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83" y="744504"/>
            <a:ext cx="12229275" cy="6114637"/>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0" y="4"/>
            <a:ext cx="12192000" cy="759624"/>
            <a:chOff x="0" y="4"/>
            <a:chExt cx="9144000" cy="759624"/>
          </a:xfrm>
        </p:grpSpPr>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yriad Pro"/>
                <a:ea typeface="+mn-ea"/>
                <a:cs typeface="+mn-cs"/>
              </a:endParaRPr>
            </a:p>
          </p:txBody>
        </p:sp>
        <p:sp>
          <p:nvSpPr>
            <p:cNvPr id="3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35" name="Group 18"/>
            <p:cNvGrpSpPr/>
            <p:nvPr/>
          </p:nvGrpSpPr>
          <p:grpSpPr>
            <a:xfrm>
              <a:off x="381000" y="249151"/>
              <a:ext cx="2373191" cy="314216"/>
              <a:chOff x="381000" y="333375"/>
              <a:chExt cx="2373191" cy="314216"/>
            </a:xfrm>
          </p:grpSpPr>
          <p:grpSp>
            <p:nvGrpSpPr>
              <p:cNvPr id="36" name="Group 15"/>
              <p:cNvGrpSpPr/>
              <p:nvPr/>
            </p:nvGrpSpPr>
            <p:grpSpPr>
              <a:xfrm>
                <a:off x="381000"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37" name="Freeform 3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2" name="Rectangle 21"/>
          <p:cNvSpPr/>
          <p:nvPr/>
        </p:nvSpPr>
        <p:spPr>
          <a:xfrm flipH="1">
            <a:off x="1422399" y="4648200"/>
            <a:ext cx="10769599" cy="220980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schemeClr val="bg1"/>
                </a:solidFill>
                <a:latin typeface="Myriad Pro"/>
              </a:rPr>
              <a:t>Copyright © 2014 Tata 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yriad Pro"/>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Tree>
    <p:extLst>
      <p:ext uri="{BB962C8B-B14F-4D97-AF65-F5344CB8AC3E}">
        <p14:creationId xmlns:p14="http://schemas.microsoft.com/office/powerpoint/2010/main" val="2809807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dirty="0"/>
              <a:t>Click to edit Master title style</a:t>
            </a:r>
          </a:p>
        </p:txBody>
      </p:sp>
      <p:sp>
        <p:nvSpPr>
          <p:cNvPr id="3" name="Content Placeholder 2"/>
          <p:cNvSpPr>
            <a:spLocks noGrp="1"/>
          </p:cNvSpPr>
          <p:nvPr>
            <p:ph idx="1"/>
          </p:nvPr>
        </p:nvSpPr>
        <p:spPr/>
        <p:txBody>
          <a:bodyPr>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72479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Tree>
    <p:extLst>
      <p:ext uri="{BB962C8B-B14F-4D97-AF65-F5344CB8AC3E}">
        <p14:creationId xmlns:p14="http://schemas.microsoft.com/office/powerpoint/2010/main" val="41931439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62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Click to edit Master title style</a:t>
            </a:r>
          </a:p>
        </p:txBody>
      </p:sp>
      <p:sp>
        <p:nvSpPr>
          <p:cNvPr id="3" name="Content Placeholder 2"/>
          <p:cNvSpPr>
            <a:spLocks noGrp="1"/>
          </p:cNvSpPr>
          <p:nvPr>
            <p:ph sz="half" idx="1"/>
          </p:nvPr>
        </p:nvSpPr>
        <p:spPr>
          <a:xfrm>
            <a:off x="570896"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Content Placeholder 2"/>
          <p:cNvSpPr>
            <a:spLocks noGrp="1"/>
          </p:cNvSpPr>
          <p:nvPr>
            <p:ph sz="half" idx="13"/>
          </p:nvPr>
        </p:nvSpPr>
        <p:spPr>
          <a:xfrm>
            <a:off x="6371768" y="1189037"/>
            <a:ext cx="5384800" cy="4525963"/>
          </a:xfrm>
        </p:spPr>
        <p:txBody>
          <a:bodyPr>
            <a:noAutofit/>
          </a:bodyPr>
          <a:lstStyle>
            <a:lvl1pPr>
              <a:defRPr sz="22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144054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3886200"/>
            <a:ext cx="10363200" cy="622300"/>
          </a:xfrm>
        </p:spPr>
        <p:txBody>
          <a:bodyPr anchor="t">
            <a:noAutofit/>
          </a:bodyPr>
          <a:lstStyle>
            <a:lvl1pPr algn="ctr">
              <a:defRPr sz="2800" b="0" cap="all">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963084" y="2906714"/>
            <a:ext cx="10363200" cy="750887"/>
          </a:xfrm>
        </p:spPr>
        <p:txBody>
          <a:bodyPr anchor="b">
            <a:noAutofit/>
          </a:bodyPr>
          <a:lstStyle>
            <a:lvl1pPr marL="0" indent="0" algn="ct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8690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a:lvl1pPr>
          </a:lstStyle>
          <a:p>
            <a:r>
              <a:rPr lang="en-US" dirty="0"/>
              <a:t>Click to edit Master title style</a:t>
            </a:r>
          </a:p>
        </p:txBody>
      </p:sp>
      <p:sp>
        <p:nvSpPr>
          <p:cNvPr id="3" name="Text Placeholder 2"/>
          <p:cNvSpPr>
            <a:spLocks noGrp="1"/>
          </p:cNvSpPr>
          <p:nvPr>
            <p:ph type="body" idx="1"/>
          </p:nvPr>
        </p:nvSpPr>
        <p:spPr>
          <a:xfrm>
            <a:off x="570896" y="1187450"/>
            <a:ext cx="5386917"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70896" y="1916112"/>
            <a:ext cx="5386917"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3"/>
          </p:nvPr>
        </p:nvSpPr>
        <p:spPr>
          <a:xfrm>
            <a:off x="6348184" y="1187450"/>
            <a:ext cx="5389033" cy="712787"/>
          </a:xfrm>
        </p:spPr>
        <p:txBody>
          <a:bodyPr anchor="b">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8184" y="1916112"/>
            <a:ext cx="5389033" cy="3951288"/>
          </a:xfrm>
        </p:spPr>
        <p:txBody>
          <a:bodyPr>
            <a:no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791847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0897" y="1125538"/>
            <a:ext cx="4011084" cy="787399"/>
          </a:xfrm>
        </p:spPr>
        <p:txBody>
          <a:bodyPr anchor="b">
            <a:noAutofit/>
          </a:bodyPr>
          <a:lstStyle>
            <a:lvl1pPr algn="l">
              <a:defRPr sz="2200" b="1">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4805437" y="1125538"/>
            <a:ext cx="6815667" cy="5199063"/>
          </a:xfrm>
        </p:spPr>
        <p:txBody>
          <a:bodyPr>
            <a:noAutofit/>
          </a:bodyPr>
          <a:lstStyle>
            <a:lvl1pPr>
              <a:defRPr sz="2200"/>
            </a:lvl1pPr>
            <a:lvl2pPr>
              <a:defRPr sz="2000"/>
            </a:lvl2pPr>
            <a:lvl3pPr>
              <a:defRPr sz="1800"/>
            </a:lvl3pPr>
            <a:lvl4pPr>
              <a:defRPr sz="16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3"/>
          <p:cNvSpPr>
            <a:spLocks noGrp="1"/>
          </p:cNvSpPr>
          <p:nvPr>
            <p:ph type="body" sz="half" idx="2"/>
          </p:nvPr>
        </p:nvSpPr>
        <p:spPr>
          <a:xfrm>
            <a:off x="570897" y="1951037"/>
            <a:ext cx="4011084" cy="4373563"/>
          </a:xfrm>
        </p:spPr>
        <p:txBody>
          <a:bodyPr>
            <a:noAutofit/>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756026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76801"/>
            <a:ext cx="7315200" cy="566738"/>
          </a:xfrm>
        </p:spPr>
        <p:txBody>
          <a:bodyPr anchor="b">
            <a:noAutofit/>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1143001"/>
            <a:ext cx="7315200" cy="3660775"/>
          </a:xfrm>
        </p:spPr>
        <p:txBody>
          <a:bodyPr>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443539"/>
            <a:ext cx="7315200" cy="804862"/>
          </a:xfrm>
        </p:spPr>
        <p:txBody>
          <a:bodyPr>
            <a:no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91152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without Date Format">
    <p:spTree>
      <p:nvGrpSpPr>
        <p:cNvPr id="1" name=""/>
        <p:cNvGrpSpPr/>
        <p:nvPr/>
      </p:nvGrpSpPr>
      <p:grpSpPr>
        <a:xfrm>
          <a:off x="0" y="0"/>
          <a:ext cx="0" cy="0"/>
          <a:chOff x="0" y="0"/>
          <a:chExt cx="0" cy="0"/>
        </a:xfrm>
      </p:grpSpPr>
      <p:sp>
        <p:nvSpPr>
          <p:cNvPr id="7" name="Rectangle 6"/>
          <p:cNvSpPr/>
          <p:nvPr/>
        </p:nvSpPr>
        <p:spPr>
          <a:xfrm>
            <a:off x="4" y="0"/>
            <a:ext cx="12192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yriad Pro"/>
              <a:ea typeface="+mn-ea"/>
              <a:cs typeface="+mn-cs"/>
            </a:endParaRPr>
          </a:p>
        </p:txBody>
      </p:sp>
      <p:sp>
        <p:nvSpPr>
          <p:cNvPr id="2" name="Title 1"/>
          <p:cNvSpPr>
            <a:spLocks noGrp="1"/>
          </p:cNvSpPr>
          <p:nvPr>
            <p:ph type="ctrTitle"/>
          </p:nvPr>
        </p:nvSpPr>
        <p:spPr>
          <a:xfrm>
            <a:off x="508004" y="2080611"/>
            <a:ext cx="8229600" cy="530352"/>
          </a:xfrm>
        </p:spPr>
        <p:txBody>
          <a:bodyPr vert="horz" wrap="square" lIns="91440" tIns="45720" rIns="91440" bIns="45720" rtlCol="0" anchor="ctr">
            <a:noAutofit/>
          </a:bodyPr>
          <a:lstStyle>
            <a:lvl1pPr>
              <a:defRPr lang="en-US" sz="3000" dirty="0">
                <a:solidFill>
                  <a:schemeClr val="bg1"/>
                </a:solidFill>
                <a:latin typeface="Calibri" panose="020F0502020204030204" pitchFamily="34" charset="0"/>
              </a:defRPr>
            </a:lvl1pPr>
          </a:lstStyle>
          <a:p>
            <a:pPr lvl="0"/>
            <a:r>
              <a:rPr lang="en-US"/>
              <a:t>Click to edit Master title style</a:t>
            </a:r>
            <a:endParaRPr lang="en-US" dirty="0"/>
          </a:p>
        </p:txBody>
      </p:sp>
      <p:sp>
        <p:nvSpPr>
          <p:cNvPr id="3" name="Subtitle 2"/>
          <p:cNvSpPr>
            <a:spLocks noGrp="1"/>
          </p:cNvSpPr>
          <p:nvPr>
            <p:ph type="subTitle" idx="1"/>
          </p:nvPr>
        </p:nvSpPr>
        <p:spPr>
          <a:xfrm>
            <a:off x="508004" y="2675800"/>
            <a:ext cx="8229600" cy="457200"/>
          </a:xfrm>
        </p:spPr>
        <p:txBody>
          <a:bodyPr vert="horz" lIns="91440" tIns="45720" rIns="91440" bIns="45720" rtlCol="0">
            <a:noAutofit/>
          </a:bodyPr>
          <a:lstStyle>
            <a:lvl1pPr marL="342900" indent="-342900">
              <a:buNone/>
              <a:defRPr lang="en-US" sz="2400" dirty="0">
                <a:solidFill>
                  <a:schemeClr val="bg1"/>
                </a:solidFill>
                <a:latin typeface="Calibri" panose="020F0502020204030204" pitchFamily="34" charset="0"/>
              </a:defRPr>
            </a:lvl1pPr>
          </a:lstStyle>
          <a:p>
            <a:pPr marL="0" lvl="0" indent="0"/>
            <a:r>
              <a:rPr lang="en-US"/>
              <a:t>Click to edit Master subtitle style</a:t>
            </a:r>
            <a:endParaRPr lang="en-US" dirty="0"/>
          </a:p>
        </p:txBody>
      </p:sp>
      <p:sp>
        <p:nvSpPr>
          <p:cNvPr id="8"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9" name="Group 15"/>
          <p:cNvGrpSpPr/>
          <p:nvPr/>
        </p:nvGrpSpPr>
        <p:grpSpPr>
          <a:xfrm>
            <a:off x="508005" y="333375"/>
            <a:ext cx="2969905" cy="112270"/>
            <a:chOff x="68096" y="6650480"/>
            <a:chExt cx="2503487" cy="127000"/>
          </a:xfrm>
          <a:solidFill>
            <a:schemeClr val="bg1"/>
          </a:solidFill>
        </p:grpSpPr>
        <p:sp>
          <p:nvSpPr>
            <p:cNvPr id="10" name="Freeform 9"/>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11" name="Freeform 10"/>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12" name="Freeform 11"/>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13" name="Freeform 12"/>
          <p:cNvSpPr>
            <a:spLocks noEditPoints="1"/>
          </p:cNvSpPr>
          <p:nvPr/>
        </p:nvSpPr>
        <p:spPr bwMode="auto">
          <a:xfrm>
            <a:off x="2109822" y="523807"/>
            <a:ext cx="1562437"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132628"/>
            <a:ext cx="3272669" cy="1125173"/>
          </a:xfrm>
          <a:prstGeom prst="rect">
            <a:avLst/>
          </a:prstGeom>
        </p:spPr>
      </p:pic>
      <p:sp>
        <p:nvSpPr>
          <p:cNvPr id="15" name="TextBox 14"/>
          <p:cNvSpPr txBox="1"/>
          <p:nvPr/>
        </p:nvSpPr>
        <p:spPr>
          <a:xfrm>
            <a:off x="8644467" y="6497852"/>
            <a:ext cx="3242733" cy="207749"/>
          </a:xfrm>
          <a:prstGeom prst="rect">
            <a:avLst/>
          </a:prstGeom>
          <a:noFill/>
        </p:spPr>
        <p:txBody>
          <a:bodyPr wrap="square" rtlCol="0">
            <a:spAutoFit/>
          </a:bodyPr>
          <a:lstStyle/>
          <a:p>
            <a:r>
              <a:rPr lang="en-US" sz="750" dirty="0">
                <a:solidFill>
                  <a:prstClr val="white"/>
                </a:solidFill>
                <a:latin typeface="Myriad Pro"/>
              </a:rPr>
              <a:t>Copyright © 2014 Tata Consultancy Services Limited</a:t>
            </a:r>
          </a:p>
        </p:txBody>
      </p:sp>
    </p:spTree>
    <p:extLst>
      <p:ext uri="{BB962C8B-B14F-4D97-AF65-F5344CB8AC3E}">
        <p14:creationId xmlns:p14="http://schemas.microsoft.com/office/powerpoint/2010/main" val="1606890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dirty="0"/>
              <a:t>Click to edit Master title style</a:t>
            </a:r>
          </a:p>
        </p:txBody>
      </p:sp>
      <p:sp>
        <p:nvSpPr>
          <p:cNvPr id="3" name="Table Placeholder 2"/>
          <p:cNvSpPr>
            <a:spLocks noGrp="1"/>
          </p:cNvSpPr>
          <p:nvPr>
            <p:ph type="tbl" idx="1"/>
          </p:nvPr>
        </p:nvSpPr>
        <p:spPr>
          <a:xfrm>
            <a:off x="684405" y="1190625"/>
            <a:ext cx="11161184" cy="1323975"/>
          </a:xfrm>
          <a:ln>
            <a:solidFill>
              <a:schemeClr val="bg1"/>
            </a:solidFill>
          </a:ln>
        </p:spPr>
        <p:txBody>
          <a:bodyPr/>
          <a:lstStyle>
            <a:lvl1pPr>
              <a:buNone/>
              <a:defRPr>
                <a:solidFill>
                  <a:schemeClr val="bg1"/>
                </a:solidFill>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1344143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Click to edit Master title style</a:t>
            </a:r>
          </a:p>
        </p:txBody>
      </p:sp>
      <p:sp>
        <p:nvSpPr>
          <p:cNvPr id="3" name="Vertical Text Placeholder 2"/>
          <p:cNvSpPr>
            <a:spLocks noGrp="1"/>
          </p:cNvSpPr>
          <p:nvPr>
            <p:ph type="body" orient="vert" idx="1"/>
          </p:nvPr>
        </p:nvSpPr>
        <p:spPr>
          <a:xfrm>
            <a:off x="548192" y="1168400"/>
            <a:ext cx="11237408" cy="5156200"/>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1760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71424" y="1189038"/>
            <a:ext cx="2743200" cy="5135563"/>
          </a:xfrm>
        </p:spPr>
        <p:txBody>
          <a:bodyPr vert="eaVert">
            <a:normAutofit/>
          </a:bodyPr>
          <a:lstStyle>
            <a:lvl1pPr>
              <a:defRPr>
                <a:solidFill>
                  <a:schemeClr val="tx1"/>
                </a:solidFill>
              </a:defRPr>
            </a:lvl1pPr>
          </a:lstStyle>
          <a:p>
            <a:r>
              <a:rPr lang="en-US"/>
              <a:t>Click to edit Master title style</a:t>
            </a:r>
          </a:p>
        </p:txBody>
      </p:sp>
      <p:sp>
        <p:nvSpPr>
          <p:cNvPr id="3" name="Vertical Text Placeholder 2"/>
          <p:cNvSpPr>
            <a:spLocks noGrp="1"/>
          </p:cNvSpPr>
          <p:nvPr>
            <p:ph type="body" orient="vert" idx="1"/>
          </p:nvPr>
        </p:nvSpPr>
        <p:spPr>
          <a:xfrm>
            <a:off x="551544" y="1189038"/>
            <a:ext cx="8253789" cy="5135563"/>
          </a:xfrm>
        </p:spPr>
        <p:txBody>
          <a:bodyPr vert="eaVert">
            <a:noAutofit/>
          </a:bodyPr>
          <a:lstStyle>
            <a:lvl3pPr>
              <a:defRPr/>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53475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grpSp>
        <p:nvGrpSpPr>
          <p:cNvPr id="34" name="Group 33"/>
          <p:cNvGrpSpPr/>
          <p:nvPr/>
        </p:nvGrpSpPr>
        <p:grpSpPr>
          <a:xfrm>
            <a:off x="4" y="0"/>
            <a:ext cx="12192000" cy="6858002"/>
            <a:chOff x="3" y="0"/>
            <a:chExt cx="9144000" cy="6858002"/>
          </a:xfrm>
        </p:grpSpPr>
        <p:sp>
          <p:nvSpPr>
            <p:cNvPr id="31" name="Rectangle 30"/>
            <p:cNvSpPr/>
            <p:nvPr/>
          </p:nvSpPr>
          <p:spPr>
            <a:xfrm>
              <a:off x="3" y="0"/>
              <a:ext cx="9144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yriad Pro"/>
                <a:ea typeface="+mn-ea"/>
                <a:cs typeface="+mn-cs"/>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1" y="6295414"/>
              <a:ext cx="2454502" cy="562588"/>
            </a:xfrm>
            <a:prstGeom prst="rect">
              <a:avLst/>
            </a:prstGeom>
          </p:spPr>
        </p:pic>
        <p:sp>
          <p:nvSpPr>
            <p:cNvPr id="23"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32" name="Group 31"/>
            <p:cNvGrpSpPr/>
            <p:nvPr/>
          </p:nvGrpSpPr>
          <p:grpSpPr>
            <a:xfrm>
              <a:off x="381003" y="333375"/>
              <a:ext cx="2373191"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8" name="Freeform 27"/>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 name="Title 1"/>
          <p:cNvSpPr>
            <a:spLocks noGrp="1"/>
          </p:cNvSpPr>
          <p:nvPr>
            <p:ph type="ctrTitle"/>
          </p:nvPr>
        </p:nvSpPr>
        <p:spPr>
          <a:xfrm>
            <a:off x="508004" y="2702817"/>
            <a:ext cx="8229600" cy="753608"/>
          </a:xfrm>
        </p:spPr>
        <p:txBody>
          <a:bodyPr anchor="t">
            <a:noAutofit/>
          </a:bodyPr>
          <a:lstStyle>
            <a:lvl1pPr algn="l">
              <a:defRPr sz="3000">
                <a:solidFill>
                  <a:schemeClr val="bg1"/>
                </a:solidFill>
                <a:latin typeface="Myriad Pro"/>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Tree>
    <p:extLst>
      <p:ext uri="{BB962C8B-B14F-4D97-AF65-F5344CB8AC3E}">
        <p14:creationId xmlns:p14="http://schemas.microsoft.com/office/powerpoint/2010/main" val="21408239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621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parator Slide 2">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8919335" y="6295414"/>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3"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32" name="Group 31"/>
          <p:cNvGrpSpPr/>
          <p:nvPr/>
        </p:nvGrpSpPr>
        <p:grpSpPr>
          <a:xfrm>
            <a:off x="508004" y="333375"/>
            <a:ext cx="3164255"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8" name="Freeform 27"/>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3000">
                <a:solidFill>
                  <a:schemeClr val="bg1"/>
                </a:solidFill>
                <a:latin typeface="Myriad Pro"/>
              </a:defRPr>
            </a:lvl1pPr>
          </a:lstStyle>
          <a:p>
            <a:r>
              <a:rPr lang="en-US"/>
              <a:t>Click to edit Master title style</a:t>
            </a:r>
            <a:endParaRPr lang="en-US" dirty="0"/>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Tree>
    <p:extLst>
      <p:ext uri="{BB962C8B-B14F-4D97-AF65-F5344CB8AC3E}">
        <p14:creationId xmlns:p14="http://schemas.microsoft.com/office/powerpoint/2010/main" val="1379001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parator Slide 3">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0">
                <a:srgbClr val="F1A434">
                  <a:shade val="30000"/>
                  <a:satMod val="115000"/>
                </a:srgbClr>
              </a:gs>
              <a:gs pos="50000">
                <a:srgbClr val="F1A434">
                  <a:shade val="67500"/>
                  <a:satMod val="115000"/>
                </a:srgbClr>
              </a:gs>
              <a:gs pos="100000">
                <a:srgbClr val="F1A434">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8919335" y="6295414"/>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3"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32" name="Group 31"/>
          <p:cNvGrpSpPr/>
          <p:nvPr/>
        </p:nvGrpSpPr>
        <p:grpSpPr>
          <a:xfrm>
            <a:off x="508004" y="333375"/>
            <a:ext cx="3164255"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8" name="Freeform 27"/>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3000">
                <a:solidFill>
                  <a:schemeClr val="bg1"/>
                </a:solidFill>
                <a:latin typeface="Myriad Pro"/>
              </a:defRPr>
            </a:lvl1pPr>
          </a:lstStyle>
          <a:p>
            <a:r>
              <a:rPr lang="en-US"/>
              <a:t>Click to edit Master title style</a:t>
            </a:r>
            <a:endParaRPr lang="en-US" dirty="0"/>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Tree>
    <p:extLst>
      <p:ext uri="{BB962C8B-B14F-4D97-AF65-F5344CB8AC3E}">
        <p14:creationId xmlns:p14="http://schemas.microsoft.com/office/powerpoint/2010/main" val="262139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parator Slide 4">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0">
                <a:srgbClr val="D6492A">
                  <a:shade val="30000"/>
                  <a:satMod val="115000"/>
                </a:srgbClr>
              </a:gs>
              <a:gs pos="50000">
                <a:srgbClr val="D6492A">
                  <a:shade val="67500"/>
                  <a:satMod val="115000"/>
                </a:srgbClr>
              </a:gs>
              <a:gs pos="100000">
                <a:srgbClr val="D6492A">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8919335" y="6295414"/>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3"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32" name="Group 31"/>
          <p:cNvGrpSpPr/>
          <p:nvPr/>
        </p:nvGrpSpPr>
        <p:grpSpPr>
          <a:xfrm>
            <a:off x="508004" y="333375"/>
            <a:ext cx="3164255"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8" name="Freeform 27"/>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3000">
                <a:solidFill>
                  <a:schemeClr val="bg1"/>
                </a:solidFill>
                <a:latin typeface="Myriad Pro"/>
              </a:defRPr>
            </a:lvl1pPr>
          </a:lstStyle>
          <a:p>
            <a:r>
              <a:rPr lang="en-US"/>
              <a:t>Click to edit Master title style</a:t>
            </a:r>
            <a:endParaRPr lang="en-US" dirty="0"/>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Tree>
    <p:extLst>
      <p:ext uri="{BB962C8B-B14F-4D97-AF65-F5344CB8AC3E}">
        <p14:creationId xmlns:p14="http://schemas.microsoft.com/office/powerpoint/2010/main" val="3621643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parator Slide 5">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0">
                <a:srgbClr val="55A51C">
                  <a:shade val="30000"/>
                  <a:satMod val="115000"/>
                </a:srgbClr>
              </a:gs>
              <a:gs pos="50000">
                <a:srgbClr val="55A51C">
                  <a:shade val="67500"/>
                  <a:satMod val="115000"/>
                </a:srgbClr>
              </a:gs>
              <a:gs pos="100000">
                <a:srgbClr val="55A51C">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8919335" y="6295414"/>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3"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32" name="Group 31"/>
          <p:cNvGrpSpPr/>
          <p:nvPr/>
        </p:nvGrpSpPr>
        <p:grpSpPr>
          <a:xfrm>
            <a:off x="508004" y="333375"/>
            <a:ext cx="3164255"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8" name="Freeform 27"/>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3000">
                <a:solidFill>
                  <a:schemeClr val="bg1"/>
                </a:solidFill>
                <a:latin typeface="Myriad Pro"/>
              </a:defRPr>
            </a:lvl1pPr>
          </a:lstStyle>
          <a:p>
            <a:r>
              <a:rPr lang="en-US"/>
              <a:t>Click to edit Master title style</a:t>
            </a:r>
            <a:endParaRPr lang="en-US" dirty="0"/>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Tree>
    <p:extLst>
      <p:ext uri="{BB962C8B-B14F-4D97-AF65-F5344CB8AC3E}">
        <p14:creationId xmlns:p14="http://schemas.microsoft.com/office/powerpoint/2010/main" val="9828277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parator Slide 6">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sp>
        <p:nvSpPr>
          <p:cNvPr id="31" name="Rectangle 30"/>
          <p:cNvSpPr/>
          <p:nvPr/>
        </p:nvSpPr>
        <p:spPr>
          <a:xfrm>
            <a:off x="4" y="0"/>
            <a:ext cx="12192000" cy="6858000"/>
          </a:xfrm>
          <a:prstGeom prst="rect">
            <a:avLst/>
          </a:prstGeom>
          <a:gradFill flip="none" rotWithShape="1">
            <a:gsLst>
              <a:gs pos="0">
                <a:srgbClr val="B9AFA4">
                  <a:shade val="30000"/>
                  <a:satMod val="115000"/>
                </a:srgbClr>
              </a:gs>
              <a:gs pos="50000">
                <a:srgbClr val="B9AFA4">
                  <a:shade val="67500"/>
                  <a:satMod val="115000"/>
                </a:srgbClr>
              </a:gs>
              <a:gs pos="100000">
                <a:srgbClr val="B9AFA4">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8919335" y="6295414"/>
            <a:ext cx="3272669" cy="562588"/>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pic>
      <p:sp>
        <p:nvSpPr>
          <p:cNvPr id="23" name="Freeform 9"/>
          <p:cNvSpPr>
            <a:spLocks noEditPoints="1"/>
          </p:cNvSpPr>
          <p:nvPr/>
        </p:nvSpPr>
        <p:spPr bwMode="auto">
          <a:xfrm>
            <a:off x="11154394" y="257176"/>
            <a:ext cx="647277"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32" name="Group 31"/>
          <p:cNvGrpSpPr/>
          <p:nvPr/>
        </p:nvGrpSpPr>
        <p:grpSpPr>
          <a:xfrm>
            <a:off x="508004" y="333375"/>
            <a:ext cx="3164255"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8" name="Freeform 27"/>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sp>
        <p:nvSpPr>
          <p:cNvPr id="2" name="Title 1"/>
          <p:cNvSpPr>
            <a:spLocks noGrp="1"/>
          </p:cNvSpPr>
          <p:nvPr>
            <p:ph type="ctrTitle"/>
          </p:nvPr>
        </p:nvSpPr>
        <p:spPr>
          <a:xfrm>
            <a:off x="508004" y="2702817"/>
            <a:ext cx="8229600" cy="753608"/>
          </a:xfrm>
          <a:prstGeom prst="rect">
            <a:avLst/>
          </a:prstGeom>
        </p:spPr>
        <p:txBody>
          <a:bodyPr anchor="t">
            <a:noAutofit/>
          </a:bodyPr>
          <a:lstStyle>
            <a:lvl1pPr algn="l">
              <a:defRPr sz="3000">
                <a:solidFill>
                  <a:schemeClr val="bg1"/>
                </a:solidFill>
                <a:latin typeface="Myriad Pro"/>
              </a:defRPr>
            </a:lvl1pPr>
          </a:lstStyle>
          <a:p>
            <a:r>
              <a:rPr lang="en-US"/>
              <a:t>Click to edit Master title style</a:t>
            </a:r>
            <a:endParaRPr lang="en-US" dirty="0"/>
          </a:p>
        </p:txBody>
      </p:sp>
      <p:sp>
        <p:nvSpPr>
          <p:cNvPr id="15" name="Rectangle 14"/>
          <p:cNvSpPr/>
          <p:nvPr/>
        </p:nvSpPr>
        <p:spPr>
          <a:xfrm flipH="1">
            <a:off x="-12971" y="5715001"/>
            <a:ext cx="12204971" cy="1188720"/>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latin typeface="Myriad Pro"/>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Tree>
    <p:extLst>
      <p:ext uri="{BB962C8B-B14F-4D97-AF65-F5344CB8AC3E}">
        <p14:creationId xmlns:p14="http://schemas.microsoft.com/office/powerpoint/2010/main" val="3379629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Visual Option 1">
    <p:spTree>
      <p:nvGrpSpPr>
        <p:cNvPr id="1" name=""/>
        <p:cNvGrpSpPr/>
        <p:nvPr/>
      </p:nvGrpSpPr>
      <p:grpSpPr>
        <a:xfrm>
          <a:off x="0" y="0"/>
          <a:ext cx="0" cy="0"/>
          <a:chOff x="0" y="0"/>
          <a:chExt cx="0" cy="0"/>
        </a:xfrm>
      </p:grpSpPr>
      <p:pic>
        <p:nvPicPr>
          <p:cNvPr id="20" name="Picture 2" descr="U:\Repro 1\Corporate PPT Template\Images 070414\Final Image 090413 - Low Res\781617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 y="739146"/>
            <a:ext cx="12191995" cy="611885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flipH="1">
            <a:off x="1422399" y="4648200"/>
            <a:ext cx="107695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latin typeface="Calibri" panose="020F0502020204030204" pitchFamily="34" charset="0"/>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schemeClr val="bg1"/>
                </a:solidFill>
                <a:latin typeface="Calibri" panose="020F0502020204030204" pitchFamily="34" charset="0"/>
              </a:rPr>
              <a:t>Copyright © 2014 Tata 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Calibri" panose="020F0502020204030204" pitchFamily="34" charset="0"/>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grpSp>
        <p:nvGrpSpPr>
          <p:cNvPr id="42" name="Group 41"/>
          <p:cNvGrpSpPr/>
          <p:nvPr/>
        </p:nvGrpSpPr>
        <p:grpSpPr>
          <a:xfrm>
            <a:off x="0" y="4"/>
            <a:ext cx="12192000" cy="759624"/>
            <a:chOff x="0" y="4"/>
            <a:chExt cx="9144000" cy="759624"/>
          </a:xfrm>
        </p:grpSpPr>
        <p:sp>
          <p:nvSpPr>
            <p:cNvPr id="43" name="Rectangle 4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4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Calibri" panose="020F0502020204030204" pitchFamily="34" charset="0"/>
              </a:endParaRPr>
            </a:p>
          </p:txBody>
        </p:sp>
        <p:grpSp>
          <p:nvGrpSpPr>
            <p:cNvPr id="45" name="Group 18"/>
            <p:cNvGrpSpPr/>
            <p:nvPr/>
          </p:nvGrpSpPr>
          <p:grpSpPr>
            <a:xfrm>
              <a:off x="381000" y="249151"/>
              <a:ext cx="2373191" cy="314216"/>
              <a:chOff x="381000" y="333375"/>
              <a:chExt cx="2373191" cy="314216"/>
            </a:xfrm>
          </p:grpSpPr>
          <p:grpSp>
            <p:nvGrpSpPr>
              <p:cNvPr id="46" name="Group 15"/>
              <p:cNvGrpSpPr/>
              <p:nvPr/>
            </p:nvGrpSpPr>
            <p:grpSpPr>
              <a:xfrm>
                <a:off x="381000" y="333375"/>
                <a:ext cx="2227429" cy="112270"/>
                <a:chOff x="68096" y="6650480"/>
                <a:chExt cx="2503487" cy="127000"/>
              </a:xfrm>
              <a:solidFill>
                <a:schemeClr val="bg1"/>
              </a:solidFill>
            </p:grpSpPr>
            <p:sp>
              <p:nvSpPr>
                <p:cNvPr id="48" name="Freeform 4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49" name="Freeform 4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50" name="Freeform 4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grpSp>
          <p:sp>
            <p:nvSpPr>
              <p:cNvPr id="47" name="Freeform 4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pitchFamily="34" charset="0"/>
                </a:endParaRPr>
              </a:p>
            </p:txBody>
          </p:sp>
        </p:grpSp>
      </p:grpSp>
      <p:sp>
        <p:nvSpPr>
          <p:cNvPr id="19"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latin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Tree>
    <p:extLst>
      <p:ext uri="{BB962C8B-B14F-4D97-AF65-F5344CB8AC3E}">
        <p14:creationId xmlns:p14="http://schemas.microsoft.com/office/powerpoint/2010/main" val="30373391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710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55109" y="1266952"/>
            <a:ext cx="10058400" cy="3566160"/>
          </a:xfrm>
          <a:prstGeom prst="rect">
            <a:avLst/>
          </a:prstGeom>
        </p:spPr>
        <p:txBody>
          <a:bodyPr anchor="b">
            <a:normAutofit/>
          </a:bodyPr>
          <a:lstStyle>
            <a:lvl1pPr algn="ctr">
              <a:lnSpc>
                <a:spcPct val="85000"/>
              </a:lnSpc>
              <a:defRPr sz="66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a:prstGeom prst="rect">
            <a:avLst/>
          </a:prstGeo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pic>
        <p:nvPicPr>
          <p:cNvPr id="10" name="Picture 9">
            <a:extLst>
              <a:ext uri="{FF2B5EF4-FFF2-40B4-BE49-F238E27FC236}">
                <a16:creationId xmlns:a16="http://schemas.microsoft.com/office/drawing/2014/main" id="{5DF585BC-DDCD-A642-9F11-8ABFE72F1B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3656" y="67798"/>
            <a:ext cx="2568193" cy="614374"/>
          </a:xfrm>
          <a:prstGeom prst="rect">
            <a:avLst/>
          </a:prstGeom>
        </p:spPr>
      </p:pic>
      <p:pic>
        <p:nvPicPr>
          <p:cNvPr id="11" name="Picture 10">
            <a:extLst>
              <a:ext uri="{FF2B5EF4-FFF2-40B4-BE49-F238E27FC236}">
                <a16:creationId xmlns:a16="http://schemas.microsoft.com/office/drawing/2014/main" id="{C3134F64-EC65-2F44-AAB9-20F50A1E36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849" y="102670"/>
            <a:ext cx="663552" cy="579502"/>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5791216"/>
            <a:ext cx="12192000" cy="1066784"/>
          </a:xfrm>
          <a:prstGeom prst="rect">
            <a:avLst/>
          </a:prstGeom>
        </p:spPr>
      </p:pic>
    </p:spTree>
    <p:extLst>
      <p:ext uri="{BB962C8B-B14F-4D97-AF65-F5344CB8AC3E}">
        <p14:creationId xmlns:p14="http://schemas.microsoft.com/office/powerpoint/2010/main" val="24206470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a:xfrm>
            <a:off x="1097280" y="1845734"/>
            <a:ext cx="1005840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A3E28D29-1ECB-41DF-951B-2A23F95AD026}" type="datetimeFigureOut">
              <a:rPr lang="en-US" smtClean="0"/>
              <a:t>8/11/2022</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028E3F4F-51B2-42EE-AFA2-40C4572185CC}" type="slidenum">
              <a:rPr lang="en-US" smtClean="0"/>
              <a:t>‹#›</a:t>
            </a:fld>
            <a:endParaRPr lang="en-US" dirty="0"/>
          </a:p>
        </p:txBody>
      </p:sp>
    </p:spTree>
    <p:extLst>
      <p:ext uri="{BB962C8B-B14F-4D97-AF65-F5344CB8AC3E}">
        <p14:creationId xmlns:p14="http://schemas.microsoft.com/office/powerpoint/2010/main" val="35436749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a:prstGeom prst="rect">
            <a:avLst/>
          </a:prstGeo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96DFF08F-DC6B-4601-B491-B0F83F6DD2DA}" type="datetimeFigureOut">
              <a:rPr lang="en-US" smtClean="0"/>
              <a:t>8/11/2022</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271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96DFF08F-DC6B-4601-B491-B0F83F6DD2DA}" type="datetimeFigureOut">
              <a:rPr lang="en-US" smtClean="0"/>
              <a:t>8/11/2022</a:t>
            </a:fld>
            <a:endParaRPr lang="en-US" dirty="0"/>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0129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47223" y="3479800"/>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a:prstGeom prst="rect">
            <a:avLst/>
          </a:prstGeo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97280" y="6459785"/>
            <a:ext cx="2472271" cy="365125"/>
          </a:xfrm>
          <a:prstGeom prst="rect">
            <a:avLst/>
          </a:prstGeom>
        </p:spPr>
        <p:txBody>
          <a:bodyPr/>
          <a:lstStyle/>
          <a:p>
            <a:fld id="{96DFF08F-DC6B-4601-B491-B0F83F6DD2DA}" type="datetimeFigureOut">
              <a:rPr lang="en-US" smtClean="0"/>
              <a:t>8/11/2022</a:t>
            </a:fld>
            <a:endParaRPr lang="en-US" dirty="0"/>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864049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97280" y="6459785"/>
            <a:ext cx="2472271" cy="365125"/>
          </a:xfrm>
          <a:prstGeom prst="rect">
            <a:avLst/>
          </a:prstGeom>
        </p:spPr>
        <p:txBody>
          <a:bodyPr/>
          <a:lstStyle/>
          <a:p>
            <a:fld id="{96DFF08F-DC6B-4601-B491-B0F83F6DD2DA}" type="datetimeFigureOut">
              <a:rPr lang="en-US" smtClean="0"/>
              <a:t>8/11/2022</a:t>
            </a:fld>
            <a:endParaRPr lang="en-US" dirty="0"/>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925946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a:xfrm>
            <a:off x="1097280" y="6459785"/>
            <a:ext cx="2472271" cy="365125"/>
          </a:xfrm>
          <a:prstGeom prst="rect">
            <a:avLst/>
          </a:prstGeom>
        </p:spPr>
        <p:txBody>
          <a:bodyPr/>
          <a:lstStyle/>
          <a:p>
            <a:fld id="{96DFF08F-DC6B-4601-B491-B0F83F6DD2DA}" type="datetimeFigureOut">
              <a:rPr lang="en-US" smtClean="0"/>
              <a:pPr/>
              <a:t>8/11/2022</a:t>
            </a:fld>
            <a:endParaRPr lang="en-US" dirty="0"/>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98298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a:prstGeom prst="rect">
            <a:avLst/>
          </a:prstGeo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a:prstGeom prst="rect">
            <a:avLst/>
          </a:prstGeom>
        </p:spPr>
        <p:txBody>
          <a:bodyPr/>
          <a:lstStyle>
            <a:lvl1pPr algn="l">
              <a:defRPr/>
            </a:lvl1pPr>
          </a:lstStyle>
          <a:p>
            <a:fld id="{96DFF08F-DC6B-4601-B491-B0F83F6DD2DA}" type="datetimeFigureOut">
              <a:rPr lang="en-US" smtClean="0"/>
              <a:pPr/>
              <a:t>8/11/2022</a:t>
            </a:fld>
            <a:endParaRPr lang="en-US" dirty="0"/>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643574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prstGeom prst="rect">
            <a:avLst/>
          </a:prstGeo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a:prstGeom prst="rect">
            <a:avLst/>
          </a:prstGeo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97280" y="6459785"/>
            <a:ext cx="2472271" cy="365125"/>
          </a:xfrm>
          <a:prstGeom prst="rect">
            <a:avLst/>
          </a:prstGeom>
        </p:spPr>
        <p:txBody>
          <a:bodyPr/>
          <a:lstStyle/>
          <a:p>
            <a:fld id="{96DFF08F-DC6B-4601-B491-B0F83F6DD2DA}" type="datetimeFigureOut">
              <a:rPr lang="en-US" smtClean="0"/>
              <a:t>8/11/2022</a:t>
            </a:fld>
            <a:endParaRPr lang="en-US" dirty="0"/>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1128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Visual Option 2">
    <p:spTree>
      <p:nvGrpSpPr>
        <p:cNvPr id="1" name=""/>
        <p:cNvGrpSpPr/>
        <p:nvPr/>
      </p:nvGrpSpPr>
      <p:grpSpPr>
        <a:xfrm>
          <a:off x="0" y="0"/>
          <a:ext cx="0" cy="0"/>
          <a:chOff x="0" y="0"/>
          <a:chExt cx="0" cy="0"/>
        </a:xfrm>
      </p:grpSpPr>
      <p:pic>
        <p:nvPicPr>
          <p:cNvPr id="19" name="Picture 2" descr="U:\Repro 1\Corporate PPT Template\Images 070414\Final Image 090413 - Low Res\200363998-001(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077" t="15702" b="5789"/>
          <a:stretch/>
        </p:blipFill>
        <p:spPr bwMode="auto">
          <a:xfrm>
            <a:off x="0" y="1"/>
            <a:ext cx="12191997" cy="685800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0" y="4"/>
            <a:ext cx="12192000" cy="759624"/>
            <a:chOff x="0" y="4"/>
            <a:chExt cx="9144000" cy="759624"/>
          </a:xfrm>
        </p:grpSpPr>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3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Calibri" panose="020F0502020204030204" pitchFamily="34" charset="0"/>
              </a:endParaRPr>
            </a:p>
          </p:txBody>
        </p:sp>
        <p:grpSp>
          <p:nvGrpSpPr>
            <p:cNvPr id="35" name="Group 18"/>
            <p:cNvGrpSpPr/>
            <p:nvPr/>
          </p:nvGrpSpPr>
          <p:grpSpPr>
            <a:xfrm>
              <a:off x="381000" y="249151"/>
              <a:ext cx="2373191" cy="314216"/>
              <a:chOff x="381000" y="333375"/>
              <a:chExt cx="2373191" cy="314216"/>
            </a:xfrm>
          </p:grpSpPr>
          <p:grpSp>
            <p:nvGrpSpPr>
              <p:cNvPr id="36" name="Group 15"/>
              <p:cNvGrpSpPr/>
              <p:nvPr/>
            </p:nvGrpSpPr>
            <p:grpSpPr>
              <a:xfrm>
                <a:off x="381000"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grpSp>
          <p:sp>
            <p:nvSpPr>
              <p:cNvPr id="37" name="Freeform 3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pitchFamily="34" charset="0"/>
                </a:endParaRPr>
              </a:p>
            </p:txBody>
          </p:sp>
        </p:grpSp>
      </p:grpSp>
      <p:sp>
        <p:nvSpPr>
          <p:cNvPr id="22" name="Rectangle 21"/>
          <p:cNvSpPr/>
          <p:nvPr/>
        </p:nvSpPr>
        <p:spPr>
          <a:xfrm flipH="1">
            <a:off x="1422399" y="4648200"/>
            <a:ext cx="107695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latin typeface="Calibri" panose="020F0502020204030204" pitchFamily="34" charset="0"/>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schemeClr val="bg1"/>
                </a:solidFill>
                <a:latin typeface="Calibri" panose="020F0502020204030204" pitchFamily="34" charset="0"/>
              </a:rPr>
              <a:t>Copyright © 2014 Tata 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Calibri" panose="020F0502020204030204" pitchFamily="34" charset="0"/>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20"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latin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Tree>
    <p:extLst>
      <p:ext uri="{BB962C8B-B14F-4D97-AF65-F5344CB8AC3E}">
        <p14:creationId xmlns:p14="http://schemas.microsoft.com/office/powerpoint/2010/main" val="8165640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97280" y="1845734"/>
            <a:ext cx="10058400" cy="4023360"/>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96DFF08F-DC6B-4601-B491-B0F83F6DD2DA}" type="datetimeFigureOut">
              <a:rPr lang="en-US" smtClean="0"/>
              <a:t>8/11/2022</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11672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a:prstGeom prst="rect">
            <a:avLst/>
          </a:prstGeo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0" y="6459785"/>
            <a:ext cx="2472271" cy="365125"/>
          </a:xfrm>
          <a:prstGeom prst="rect">
            <a:avLst/>
          </a:prstGeom>
        </p:spPr>
        <p:txBody>
          <a:bodyPr/>
          <a:lstStyle/>
          <a:p>
            <a:fld id="{96DFF08F-DC6B-4601-B491-B0F83F6DD2DA}" type="datetimeFigureOut">
              <a:rPr lang="en-US" smtClean="0"/>
              <a:t>8/11/2022</a:t>
            </a:fld>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9900458" y="6459785"/>
            <a:ext cx="1312025" cy="365125"/>
          </a:xfrm>
          <a:prstGeom prst="rect">
            <a:avLst/>
          </a:prstGeom>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163316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eparator Slide 1">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grpSp>
        <p:nvGrpSpPr>
          <p:cNvPr id="34" name="Group 33"/>
          <p:cNvGrpSpPr/>
          <p:nvPr/>
        </p:nvGrpSpPr>
        <p:grpSpPr>
          <a:xfrm>
            <a:off x="4" y="0"/>
            <a:ext cx="12192000" cy="6858002"/>
            <a:chOff x="3" y="0"/>
            <a:chExt cx="9144000" cy="6858002"/>
          </a:xfrm>
        </p:grpSpPr>
        <p:sp>
          <p:nvSpPr>
            <p:cNvPr id="31" name="Rectangle 30"/>
            <p:cNvSpPr/>
            <p:nvPr/>
          </p:nvSpPr>
          <p:spPr>
            <a:xfrm>
              <a:off x="3" y="0"/>
              <a:ext cx="9144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defRPr/>
              </a:pPr>
              <a:endParaRPr lang="en-US" sz="1800" kern="0" dirty="0">
                <a:solidFill>
                  <a:sysClr val="window" lastClr="FFFFFF"/>
                </a:solidFill>
              </a:endParaRPr>
            </a:p>
          </p:txBody>
        </p:sp>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b="49999"/>
            <a:stretch/>
          </p:blipFill>
          <p:spPr>
            <a:xfrm flipH="1">
              <a:off x="6689501" y="6295414"/>
              <a:ext cx="2454502" cy="562588"/>
            </a:xfrm>
            <a:prstGeom prst="rect">
              <a:avLst/>
            </a:prstGeom>
          </p:spPr>
        </p:pic>
        <p:sp>
          <p:nvSpPr>
            <p:cNvPr id="23"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rgbClr val="000000"/>
                </a:solidFill>
              </a:endParaRPr>
            </a:p>
          </p:txBody>
        </p:sp>
        <p:grpSp>
          <p:nvGrpSpPr>
            <p:cNvPr id="32" name="Group 31"/>
            <p:cNvGrpSpPr/>
            <p:nvPr/>
          </p:nvGrpSpPr>
          <p:grpSpPr>
            <a:xfrm>
              <a:off x="381003" y="333375"/>
              <a:ext cx="2373191"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25" name="Freeform 24"/>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26" name="Freeform 25"/>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27" name="Freeform 26"/>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grpSp>
          <p:sp>
            <p:nvSpPr>
              <p:cNvPr id="28" name="Freeform 27"/>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a:defRPr/>
                </a:pPr>
                <a:endParaRPr lang="en-US" sz="1800" kern="0" dirty="0">
                  <a:solidFill>
                    <a:prstClr val="white"/>
                  </a:solidFill>
                </a:endParaRPr>
              </a:p>
            </p:txBody>
          </p:sp>
        </p:grpSp>
      </p:grpSp>
      <p:sp>
        <p:nvSpPr>
          <p:cNvPr id="2" name="Title 1"/>
          <p:cNvSpPr>
            <a:spLocks noGrp="1"/>
          </p:cNvSpPr>
          <p:nvPr>
            <p:ph type="ctrTitle"/>
          </p:nvPr>
        </p:nvSpPr>
        <p:spPr>
          <a:xfrm>
            <a:off x="508004" y="2702817"/>
            <a:ext cx="8229600" cy="753608"/>
          </a:xfrm>
        </p:spPr>
        <p:txBody>
          <a:bodyPr anchor="t">
            <a:noAutofit/>
          </a:bodyPr>
          <a:lstStyle>
            <a:lvl1pPr algn="l">
              <a:defRPr sz="3000">
                <a:solidFill>
                  <a:schemeClr val="bg1"/>
                </a:solidFill>
                <a:latin typeface="Myriad Pro"/>
              </a:defRPr>
            </a:lvl1pPr>
          </a:lstStyle>
          <a:p>
            <a:r>
              <a:rPr lang="en-US" dirty="0"/>
              <a:t>Click to edit Master title style</a:t>
            </a:r>
          </a:p>
        </p:txBody>
      </p:sp>
      <p:sp>
        <p:nvSpPr>
          <p:cNvPr id="15" name="Rectangle 14"/>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Tree>
    <p:extLst>
      <p:ext uri="{BB962C8B-B14F-4D97-AF65-F5344CB8AC3E}">
        <p14:creationId xmlns:p14="http://schemas.microsoft.com/office/powerpoint/2010/main" val="9894726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a:lstStyle/>
          <a:p>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Tree>
    <p:extLst>
      <p:ext uri="{BB962C8B-B14F-4D97-AF65-F5344CB8AC3E}">
        <p14:creationId xmlns:p14="http://schemas.microsoft.com/office/powerpoint/2010/main" val="3379172169"/>
      </p:ext>
    </p:extLst>
  </p:cSld>
  <p:clrMapOvr>
    <a:masterClrMapping/>
  </p:clrMapOvr>
  <p:transition spd="slow">
    <p:push di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a:lstStyle/>
          <a:p>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solidFill>
                  <a:prstClr val="white"/>
                </a:solidFill>
              </a:rPr>
              <a:pPr/>
              <a:t>‹#›</a:t>
            </a:fld>
            <a:endParaRPr lang="en-US" dirty="0">
              <a:solidFill>
                <a:prstClr val="white"/>
              </a:solidFill>
            </a:endParaRPr>
          </a:p>
        </p:txBody>
      </p:sp>
      <p:sp>
        <p:nvSpPr>
          <p:cNvPr id="12" name="Title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843920377"/>
      </p:ext>
    </p:extLst>
  </p:cSld>
  <p:clrMapOvr>
    <a:masterClrMapping/>
  </p:clrMapOvr>
  <p:transition spd="slow">
    <p:push dir="u"/>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solidFill>
                <a:prstClr val="white"/>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 Placeholder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644090493"/>
      </p:ext>
    </p:extLst>
  </p:cSld>
  <p:clrMapOvr>
    <a:masterClrMapping/>
  </p:clrMapOvr>
  <p:transition spd="slow">
    <p:push dir="u"/>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 Placeholder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107082"/>
              </a:buClr>
            </a:pPr>
            <a:endParaRPr lang="en-US" dirty="0">
              <a:solidFill>
                <a:prstClr val="black"/>
              </a:solidFill>
            </a:endParaRPr>
          </a:p>
        </p:txBody>
      </p:sp>
      <p:sp>
        <p:nvSpPr>
          <p:cNvPr id="2" name="Title 1">
            <a:extLst>
              <a:ext uri="{FF2B5EF4-FFF2-40B4-BE49-F238E27FC236}">
                <a16:creationId xmlns:a16="http://schemas.microsoft.com/office/drawing/2014/main" id="{0BDF8FE7-66F4-4586-B49B-61E115ED291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AEB5B890-F885-418C-9812-59970CAC6BCD}"/>
              </a:ext>
            </a:extLst>
          </p:cNvPr>
          <p:cNvSpPr>
            <a:spLocks noGrp="1"/>
          </p:cNvSpPr>
          <p:nvPr>
            <p:ph type="ftr" sz="quarter" idx="10"/>
          </p:nvPr>
        </p:nvSpPr>
        <p:spPr/>
        <p:txBody>
          <a:bodyPr/>
          <a:lstStyle/>
          <a:p>
            <a:endParaRPr lang="en-US" dirty="0">
              <a:solidFill>
                <a:prstClr val="black">
                  <a:tint val="75000"/>
                </a:prstClr>
              </a:solidFill>
            </a:endParaRPr>
          </a:p>
        </p:txBody>
      </p:sp>
      <p:sp>
        <p:nvSpPr>
          <p:cNvPr id="7" name="Slide Number Placeholder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
        <p:nvSpPr>
          <p:cNvPr id="4" name="Text Placeholder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19" name="Freeform: Shape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Tree>
    <p:extLst>
      <p:ext uri="{BB962C8B-B14F-4D97-AF65-F5344CB8AC3E}">
        <p14:creationId xmlns:p14="http://schemas.microsoft.com/office/powerpoint/2010/main" val="2890027098"/>
      </p:ext>
    </p:extLst>
  </p:cSld>
  <p:clrMapOvr>
    <a:masterClrMapping/>
  </p:clrMapOvr>
  <p:transition spd="slow">
    <p:push dir="u"/>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1244833338"/>
      </p:ext>
    </p:extLst>
  </p:cSld>
  <p:clrMapOvr>
    <a:masterClrMapping/>
  </p:clrMapOvr>
  <p:transition spd="slow">
    <p:push dir="u"/>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107082"/>
              </a:buClr>
            </a:pPr>
            <a:endParaRPr lang="en-US" dirty="0">
              <a:solidFill>
                <a:prstClr val="black"/>
              </a:solidFill>
            </a:endParaRP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Tree>
    <p:extLst>
      <p:ext uri="{BB962C8B-B14F-4D97-AF65-F5344CB8AC3E}">
        <p14:creationId xmlns:p14="http://schemas.microsoft.com/office/powerpoint/2010/main" val="4093381681"/>
      </p:ext>
    </p:extLst>
  </p:cSld>
  <p:clrMapOvr>
    <a:masterClrMapping/>
  </p:clrMapOvr>
  <p:transition spd="slow">
    <p:push dir="u"/>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107082"/>
              </a:buClr>
            </a:pPr>
            <a:endParaRPr lang="en-US" dirty="0">
              <a:solidFill>
                <a:prstClr val="black"/>
              </a:solidFill>
            </a:endParaRP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
        <p:nvSpPr>
          <p:cNvPr id="26" name="Freeform: Shape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endParaRPr>
          </a:p>
        </p:txBody>
      </p:sp>
    </p:spTree>
    <p:extLst>
      <p:ext uri="{BB962C8B-B14F-4D97-AF65-F5344CB8AC3E}">
        <p14:creationId xmlns:p14="http://schemas.microsoft.com/office/powerpoint/2010/main" val="360354352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with Visual Option 3">
    <p:spTree>
      <p:nvGrpSpPr>
        <p:cNvPr id="1" name=""/>
        <p:cNvGrpSpPr/>
        <p:nvPr/>
      </p:nvGrpSpPr>
      <p:grpSpPr>
        <a:xfrm>
          <a:off x="0" y="0"/>
          <a:ext cx="0" cy="0"/>
          <a:chOff x="0" y="0"/>
          <a:chExt cx="0" cy="0"/>
        </a:xfrm>
      </p:grpSpPr>
      <p:pic>
        <p:nvPicPr>
          <p:cNvPr id="18" name="Picture 2" descr="U:\Repro 1\Corporate PPT Template\Images 070414\Final Image 090413 - Low Res\New Final GettyImages_medwt705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000" t="10749"/>
          <a:stretch/>
        </p:blipFill>
        <p:spPr bwMode="auto">
          <a:xfrm>
            <a:off x="0" y="0"/>
            <a:ext cx="12192000" cy="686393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0" y="4"/>
            <a:ext cx="12192000" cy="759624"/>
            <a:chOff x="0" y="4"/>
            <a:chExt cx="9144000" cy="759624"/>
          </a:xfrm>
        </p:grpSpPr>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3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Calibri" panose="020F0502020204030204" pitchFamily="34" charset="0"/>
              </a:endParaRPr>
            </a:p>
          </p:txBody>
        </p:sp>
        <p:grpSp>
          <p:nvGrpSpPr>
            <p:cNvPr id="35" name="Group 18"/>
            <p:cNvGrpSpPr/>
            <p:nvPr/>
          </p:nvGrpSpPr>
          <p:grpSpPr>
            <a:xfrm>
              <a:off x="381000" y="249151"/>
              <a:ext cx="2373191" cy="314216"/>
              <a:chOff x="381000" y="333375"/>
              <a:chExt cx="2373191" cy="314216"/>
            </a:xfrm>
          </p:grpSpPr>
          <p:grpSp>
            <p:nvGrpSpPr>
              <p:cNvPr id="36" name="Group 15"/>
              <p:cNvGrpSpPr/>
              <p:nvPr/>
            </p:nvGrpSpPr>
            <p:grpSpPr>
              <a:xfrm>
                <a:off x="381000"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grpSp>
          <p:sp>
            <p:nvSpPr>
              <p:cNvPr id="37" name="Freeform 3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pitchFamily="34" charset="0"/>
                </a:endParaRPr>
              </a:p>
            </p:txBody>
          </p:sp>
        </p:grpSp>
      </p:grpSp>
      <p:sp>
        <p:nvSpPr>
          <p:cNvPr id="22" name="Rectangle 21"/>
          <p:cNvSpPr/>
          <p:nvPr/>
        </p:nvSpPr>
        <p:spPr>
          <a:xfrm flipH="1">
            <a:off x="1422399" y="4648200"/>
            <a:ext cx="10769599" cy="2209800"/>
          </a:xfrm>
          <a:prstGeom prst="rect">
            <a:avLst/>
          </a:prstGeom>
          <a:solidFill>
            <a:srgbClr val="00B0F0">
              <a:alpha val="85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latin typeface="Calibri" panose="020F0502020204030204" pitchFamily="34" charset="0"/>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schemeClr val="bg1"/>
                </a:solidFill>
                <a:latin typeface="Calibri" panose="020F0502020204030204" pitchFamily="34" charset="0"/>
              </a:rPr>
              <a:t>Copyright © 2014 Tata 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Calibri" panose="020F0502020204030204" pitchFamily="34" charset="0"/>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latin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Tree>
    <p:extLst>
      <p:ext uri="{BB962C8B-B14F-4D97-AF65-F5344CB8AC3E}">
        <p14:creationId xmlns:p14="http://schemas.microsoft.com/office/powerpoint/2010/main" val="23003577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solidFill>
                <a:prstClr val="white"/>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3" name="Text Placeholder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4276489498"/>
      </p:ext>
    </p:extLst>
  </p:cSld>
  <p:clrMapOvr>
    <a:masterClrMapping/>
  </p:clrMapOvr>
  <p:transition spd="slow">
    <p:push dir="u"/>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
        <p:nvSpPr>
          <p:cNvPr id="3" name="Title 2">
            <a:extLst>
              <a:ext uri="{FF2B5EF4-FFF2-40B4-BE49-F238E27FC236}">
                <a16:creationId xmlns:a16="http://schemas.microsoft.com/office/drawing/2014/main" id="{72F32FC1-1FF6-4874-9835-EB1A90F7E9F5}"/>
              </a:ext>
            </a:extLst>
          </p:cNvPr>
          <p:cNvSpPr>
            <a:spLocks noGrp="1"/>
          </p:cNvSpPr>
          <p:nvPr>
            <p:ph type="title"/>
          </p:nvPr>
        </p:nvSpPr>
        <p:spPr/>
        <p:txBody>
          <a:bodyPr/>
          <a:lstStyle/>
          <a:p>
            <a:r>
              <a:rPr lang="en-US"/>
              <a:t>Click to edit Master title style</a:t>
            </a:r>
          </a:p>
        </p:txBody>
      </p:sp>
      <p:sp>
        <p:nvSpPr>
          <p:cNvPr id="10" name="Freeform: Shape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3913244483"/>
      </p:ext>
    </p:extLst>
  </p:cSld>
  <p:clrMapOvr>
    <a:masterClrMapping/>
  </p:clrMapOvr>
  <p:transition spd="slow">
    <p:push dir="u"/>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107082"/>
              </a:buClr>
            </a:pPr>
            <a:endParaRPr lang="en-US" dirty="0">
              <a:solidFill>
                <a:prstClr val="black"/>
              </a:solidFill>
            </a:endParaRPr>
          </a:p>
        </p:txBody>
      </p:sp>
      <p:sp>
        <p:nvSpPr>
          <p:cNvPr id="19" name="Freeform: Shape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a:extLst>
              <a:ext uri="{FF2B5EF4-FFF2-40B4-BE49-F238E27FC236}">
                <a16:creationId xmlns:a16="http://schemas.microsoft.com/office/drawing/2014/main" id="{7C0EBF36-B9CA-4962-B198-27B56B54E58C}"/>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766514147"/>
      </p:ext>
    </p:extLst>
  </p:cSld>
  <p:clrMapOvr>
    <a:masterClrMapping/>
  </p:clrMapOvr>
  <p:transition spd="slow">
    <p:push dir="u"/>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
        <p:nvSpPr>
          <p:cNvPr id="11" name="Picture Placeholder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3689154169"/>
      </p:ext>
    </p:extLst>
  </p:cSld>
  <p:clrMapOvr>
    <a:masterClrMapping/>
  </p:clrMapOvr>
  <p:transition spd="slow">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solidFill>
                <a:prstClr val="black">
                  <a:tint val="75000"/>
                </a:prstClr>
              </a:solidFill>
            </a:endParaRPr>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solidFill>
                  <a:srgbClr val="00292E"/>
                </a:solidFill>
              </a:rPr>
              <a:pPr/>
              <a:t>‹#›</a:t>
            </a:fld>
            <a:endParaRPr lang="en-US" dirty="0">
              <a:solidFill>
                <a:srgbClr val="00292E"/>
              </a:solidFill>
            </a:endParaRPr>
          </a:p>
        </p:txBody>
      </p:sp>
    </p:spTree>
    <p:extLst>
      <p:ext uri="{BB962C8B-B14F-4D97-AF65-F5344CB8AC3E}">
        <p14:creationId xmlns:p14="http://schemas.microsoft.com/office/powerpoint/2010/main" val="916619774"/>
      </p:ext>
    </p:extLst>
  </p:cSld>
  <p:clrMapOvr>
    <a:masterClrMapping/>
  </p:clrMapOvr>
  <p:transition spd="slow">
    <p:push dir="u"/>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3705940118"/>
      </p:ext>
    </p:extLst>
  </p:cSld>
  <p:clrMapOvr>
    <a:masterClrMapping/>
  </p:clrMapOvr>
  <p:transition spd="slow">
    <p:push dir="u"/>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ormAutofit/>
          </a:bodyPr>
          <a:lstStyle/>
          <a:p>
            <a:r>
              <a:rPr lang="en-US"/>
              <a:t>Click to edit Master title style</a:t>
            </a:r>
          </a:p>
        </p:txBody>
      </p:sp>
      <p:sp>
        <p:nvSpPr>
          <p:cNvPr id="3" name="Text Placeholder 5"/>
          <p:cNvSpPr>
            <a:spLocks noGrp="1"/>
          </p:cNvSpPr>
          <p:nvPr>
            <p:ph type="body" sz="quarter" idx="10" hasCustomPrompt="1"/>
          </p:nvPr>
        </p:nvSpPr>
        <p:spPr>
          <a:xfrm>
            <a:off x="6306952" y="6518755"/>
            <a:ext cx="3751448" cy="256109"/>
          </a:xfrm>
        </p:spPr>
        <p:txBody>
          <a:bodyPr wrap="none" anchor="ctr">
            <a:noAutofit/>
          </a:bodyPr>
          <a:lstStyle>
            <a:lvl1pPr marL="0" indent="0" algn="ctr">
              <a:buNone/>
              <a:defRPr sz="1000">
                <a:solidFill>
                  <a:schemeClr val="tx1">
                    <a:lumMod val="65000"/>
                    <a:lumOff val="35000"/>
                  </a:schemeClr>
                </a:solidFill>
              </a:defRPr>
            </a:lvl1pPr>
          </a:lstStyle>
          <a:p>
            <a:pPr lvl="0"/>
            <a:r>
              <a:rPr lang="en-US" dirty="0"/>
              <a:t>Click to add Information Classification</a:t>
            </a:r>
          </a:p>
        </p:txBody>
      </p:sp>
    </p:spTree>
    <p:extLst>
      <p:ext uri="{BB962C8B-B14F-4D97-AF65-F5344CB8AC3E}">
        <p14:creationId xmlns:p14="http://schemas.microsoft.com/office/powerpoint/2010/main" val="101667584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with Visual Option 4">
    <p:spTree>
      <p:nvGrpSpPr>
        <p:cNvPr id="1" name=""/>
        <p:cNvGrpSpPr/>
        <p:nvPr/>
      </p:nvGrpSpPr>
      <p:grpSpPr>
        <a:xfrm>
          <a:off x="0" y="0"/>
          <a:ext cx="0" cy="0"/>
          <a:chOff x="0" y="0"/>
          <a:chExt cx="0" cy="0"/>
        </a:xfrm>
      </p:grpSpPr>
      <p:pic>
        <p:nvPicPr>
          <p:cNvPr id="18" name="Picture 2" descr="U:\Repro 1\Corporate PPT Template\Images 070414\Final Image 090413 - Low Res\Rowing-Close-up.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9817"/>
          <a:stretch/>
        </p:blipFill>
        <p:spPr bwMode="auto">
          <a:xfrm>
            <a:off x="0" y="124823"/>
            <a:ext cx="12192000" cy="673317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0" y="4"/>
            <a:ext cx="12192000" cy="759624"/>
            <a:chOff x="0" y="4"/>
            <a:chExt cx="9144000" cy="759624"/>
          </a:xfrm>
        </p:grpSpPr>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3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Calibri" panose="020F0502020204030204" pitchFamily="34" charset="0"/>
              </a:endParaRPr>
            </a:p>
          </p:txBody>
        </p:sp>
        <p:grpSp>
          <p:nvGrpSpPr>
            <p:cNvPr id="35" name="Group 18"/>
            <p:cNvGrpSpPr/>
            <p:nvPr/>
          </p:nvGrpSpPr>
          <p:grpSpPr>
            <a:xfrm>
              <a:off x="381000" y="249151"/>
              <a:ext cx="2373191" cy="314216"/>
              <a:chOff x="381000" y="333375"/>
              <a:chExt cx="2373191" cy="314216"/>
            </a:xfrm>
          </p:grpSpPr>
          <p:grpSp>
            <p:nvGrpSpPr>
              <p:cNvPr id="36" name="Group 15"/>
              <p:cNvGrpSpPr/>
              <p:nvPr/>
            </p:nvGrpSpPr>
            <p:grpSpPr>
              <a:xfrm>
                <a:off x="381000"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grpSp>
          <p:sp>
            <p:nvSpPr>
              <p:cNvPr id="37" name="Freeform 3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pitchFamily="34" charset="0"/>
                </a:endParaRPr>
              </a:p>
            </p:txBody>
          </p:sp>
        </p:grpSp>
      </p:grpSp>
      <p:sp>
        <p:nvSpPr>
          <p:cNvPr id="22" name="Rectangle 21"/>
          <p:cNvSpPr/>
          <p:nvPr/>
        </p:nvSpPr>
        <p:spPr>
          <a:xfrm flipH="1">
            <a:off x="1422399" y="4648200"/>
            <a:ext cx="10769599" cy="2209800"/>
          </a:xfrm>
          <a:prstGeom prst="rect">
            <a:avLst/>
          </a:prstGeom>
          <a:solidFill>
            <a:srgbClr val="55A51C">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latin typeface="Calibri" panose="020F0502020204030204" pitchFamily="34" charset="0"/>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schemeClr val="bg1"/>
                </a:solidFill>
                <a:latin typeface="Calibri" panose="020F0502020204030204" pitchFamily="34" charset="0"/>
              </a:rPr>
              <a:t>Copyright © 2014 Tata 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Calibri" panose="020F0502020204030204" pitchFamily="34" charset="0"/>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21"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latin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Tree>
    <p:extLst>
      <p:ext uri="{BB962C8B-B14F-4D97-AF65-F5344CB8AC3E}">
        <p14:creationId xmlns:p14="http://schemas.microsoft.com/office/powerpoint/2010/main" val="1894101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with Visual Option 5">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r="11049"/>
          <a:stretch/>
        </p:blipFill>
        <p:spPr>
          <a:xfrm>
            <a:off x="1" y="4"/>
            <a:ext cx="12192000" cy="6857998"/>
          </a:xfrm>
          <a:prstGeom prst="rect">
            <a:avLst/>
          </a:prstGeom>
        </p:spPr>
      </p:pic>
      <p:sp>
        <p:nvSpPr>
          <p:cNvPr id="22" name="Rectangle 21"/>
          <p:cNvSpPr/>
          <p:nvPr/>
        </p:nvSpPr>
        <p:spPr>
          <a:xfrm flipH="1">
            <a:off x="1422399" y="4648200"/>
            <a:ext cx="10769599" cy="22098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latin typeface="Calibri" panose="020F0502020204030204" pitchFamily="34" charset="0"/>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schemeClr val="bg1"/>
                </a:solidFill>
                <a:latin typeface="Calibri" panose="020F0502020204030204" pitchFamily="34" charset="0"/>
              </a:rPr>
              <a:t>Copyright © 2014 Tata 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Calibri" panose="020F0502020204030204" pitchFamily="34" charset="0"/>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grpSp>
        <p:nvGrpSpPr>
          <p:cNvPr id="25" name="Group 24"/>
          <p:cNvGrpSpPr/>
          <p:nvPr/>
        </p:nvGrpSpPr>
        <p:grpSpPr>
          <a:xfrm>
            <a:off x="0" y="4"/>
            <a:ext cx="12192000" cy="759624"/>
            <a:chOff x="0" y="4"/>
            <a:chExt cx="9144000" cy="759624"/>
          </a:xfrm>
        </p:grpSpPr>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3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Calibri" panose="020F0502020204030204" pitchFamily="34" charset="0"/>
              </a:endParaRPr>
            </a:p>
          </p:txBody>
        </p:sp>
        <p:grpSp>
          <p:nvGrpSpPr>
            <p:cNvPr id="35" name="Group 18"/>
            <p:cNvGrpSpPr/>
            <p:nvPr/>
          </p:nvGrpSpPr>
          <p:grpSpPr>
            <a:xfrm>
              <a:off x="381000" y="249151"/>
              <a:ext cx="2373191" cy="314216"/>
              <a:chOff x="381000" y="333375"/>
              <a:chExt cx="2373191" cy="314216"/>
            </a:xfrm>
          </p:grpSpPr>
          <p:grpSp>
            <p:nvGrpSpPr>
              <p:cNvPr id="36" name="Group 15"/>
              <p:cNvGrpSpPr/>
              <p:nvPr/>
            </p:nvGrpSpPr>
            <p:grpSpPr>
              <a:xfrm>
                <a:off x="381000"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grpSp>
          <p:sp>
            <p:nvSpPr>
              <p:cNvPr id="37" name="Freeform 3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pitchFamily="34" charset="0"/>
                </a:endParaRPr>
              </a:p>
            </p:txBody>
          </p:sp>
        </p:grpSp>
      </p:grpSp>
      <p:sp>
        <p:nvSpPr>
          <p:cNvPr id="20"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latin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Tree>
    <p:extLst>
      <p:ext uri="{BB962C8B-B14F-4D97-AF65-F5344CB8AC3E}">
        <p14:creationId xmlns:p14="http://schemas.microsoft.com/office/powerpoint/2010/main" val="263989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with Visual Option 6">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2" cstate="print">
            <a:extLst>
              <a:ext uri="{28A0092B-C50C-407E-A947-70E740481C1C}">
                <a14:useLocalDpi xmlns:a14="http://schemas.microsoft.com/office/drawing/2010/main" val="0"/>
              </a:ext>
            </a:extLst>
          </a:blip>
          <a:srcRect l="596"/>
          <a:stretch/>
        </p:blipFill>
        <p:spPr>
          <a:xfrm>
            <a:off x="1" y="717829"/>
            <a:ext cx="12206503" cy="6141311"/>
          </a:xfrm>
          <a:prstGeom prst="rect">
            <a:avLst/>
          </a:prstGeom>
        </p:spPr>
      </p:pic>
      <p:sp>
        <p:nvSpPr>
          <p:cNvPr id="22" name="Rectangle 21"/>
          <p:cNvSpPr/>
          <p:nvPr/>
        </p:nvSpPr>
        <p:spPr>
          <a:xfrm flipH="1">
            <a:off x="1422399" y="4648200"/>
            <a:ext cx="10769599" cy="2209800"/>
          </a:xfrm>
          <a:prstGeom prst="rect">
            <a:avLst/>
          </a:prstGeom>
          <a:solidFill>
            <a:srgbClr val="D6492A">
              <a:alpha val="8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latin typeface="Calibri" panose="020F0502020204030204" pitchFamily="34" charset="0"/>
            </a:endParaRP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schemeClr val="bg1"/>
                </a:solidFill>
                <a:latin typeface="Calibri" panose="020F0502020204030204" pitchFamily="34" charset="0"/>
              </a:rPr>
              <a:t>Copyright © 2014 Tata 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Calibri" panose="020F0502020204030204" pitchFamily="34" charset="0"/>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Calibri" panose="020F050202020403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grpSp>
        <p:nvGrpSpPr>
          <p:cNvPr id="25" name="Group 24"/>
          <p:cNvGrpSpPr/>
          <p:nvPr/>
        </p:nvGrpSpPr>
        <p:grpSpPr>
          <a:xfrm>
            <a:off x="0" y="4"/>
            <a:ext cx="12192000" cy="759624"/>
            <a:chOff x="0" y="4"/>
            <a:chExt cx="9144000" cy="759624"/>
          </a:xfrm>
        </p:grpSpPr>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panose="020F0502020204030204" pitchFamily="34" charset="0"/>
                <a:ea typeface="+mn-ea"/>
                <a:cs typeface="+mn-cs"/>
              </a:endParaRPr>
            </a:p>
          </p:txBody>
        </p:sp>
        <p:sp>
          <p:nvSpPr>
            <p:cNvPr id="3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Calibri" panose="020F0502020204030204" pitchFamily="34" charset="0"/>
              </a:endParaRPr>
            </a:p>
          </p:txBody>
        </p:sp>
        <p:grpSp>
          <p:nvGrpSpPr>
            <p:cNvPr id="35" name="Group 18"/>
            <p:cNvGrpSpPr/>
            <p:nvPr/>
          </p:nvGrpSpPr>
          <p:grpSpPr>
            <a:xfrm>
              <a:off x="381000" y="249151"/>
              <a:ext cx="2373191" cy="314216"/>
              <a:chOff x="381000" y="333375"/>
              <a:chExt cx="2373191" cy="314216"/>
            </a:xfrm>
          </p:grpSpPr>
          <p:grpSp>
            <p:nvGrpSpPr>
              <p:cNvPr id="36" name="Group 15"/>
              <p:cNvGrpSpPr/>
              <p:nvPr/>
            </p:nvGrpSpPr>
            <p:grpSpPr>
              <a:xfrm>
                <a:off x="381000"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Calibri" panose="020F0502020204030204" pitchFamily="34" charset="0"/>
                  </a:endParaRPr>
                </a:p>
              </p:txBody>
            </p:sp>
          </p:grpSp>
          <p:sp>
            <p:nvSpPr>
              <p:cNvPr id="37" name="Freeform 3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Calibri" panose="020F0502020204030204" pitchFamily="34" charset="0"/>
                </a:endParaRPr>
              </a:p>
            </p:txBody>
          </p:sp>
        </p:grpSp>
      </p:grpSp>
      <p:sp>
        <p:nvSpPr>
          <p:cNvPr id="20"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latin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Tree>
    <p:extLst>
      <p:ext uri="{BB962C8B-B14F-4D97-AF65-F5344CB8AC3E}">
        <p14:creationId xmlns:p14="http://schemas.microsoft.com/office/powerpoint/2010/main" val="1829757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with Visual Option 7">
    <p:spTree>
      <p:nvGrpSpPr>
        <p:cNvPr id="1" name=""/>
        <p:cNvGrpSpPr/>
        <p:nvPr/>
      </p:nvGrpSpPr>
      <p:grpSpPr>
        <a:xfrm>
          <a:off x="0" y="0"/>
          <a:ext cx="0" cy="0"/>
          <a:chOff x="0" y="0"/>
          <a:chExt cx="0" cy="0"/>
        </a:xfrm>
      </p:grpSpPr>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4"/>
            <a:ext cx="12192000" cy="6858628"/>
          </a:xfrm>
          <a:prstGeom prst="rect">
            <a:avLst/>
          </a:prstGeom>
        </p:spPr>
      </p:pic>
      <p:grpSp>
        <p:nvGrpSpPr>
          <p:cNvPr id="25" name="Group 24"/>
          <p:cNvGrpSpPr/>
          <p:nvPr/>
        </p:nvGrpSpPr>
        <p:grpSpPr>
          <a:xfrm>
            <a:off x="0" y="4"/>
            <a:ext cx="12192000" cy="759624"/>
            <a:chOff x="0" y="4"/>
            <a:chExt cx="9144000" cy="759624"/>
          </a:xfrm>
        </p:grpSpPr>
        <p:sp>
          <p:nvSpPr>
            <p:cNvPr id="33" name="Rectangle 32"/>
            <p:cNvSpPr/>
            <p:nvPr/>
          </p:nvSpPr>
          <p:spPr>
            <a:xfrm>
              <a:off x="0" y="4"/>
              <a:ext cx="9144000" cy="759624"/>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yriad Pro"/>
                <a:ea typeface="+mn-ea"/>
                <a:cs typeface="+mn-cs"/>
              </a:endParaRPr>
            </a:p>
          </p:txBody>
        </p:sp>
        <p:sp>
          <p:nvSpPr>
            <p:cNvPr id="34" name="Freeform 9"/>
            <p:cNvSpPr>
              <a:spLocks noEditPoints="1"/>
            </p:cNvSpPr>
            <p:nvPr/>
          </p:nvSpPr>
          <p:spPr bwMode="auto">
            <a:xfrm>
              <a:off x="8365792" y="124823"/>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35" name="Group 18"/>
            <p:cNvGrpSpPr/>
            <p:nvPr/>
          </p:nvGrpSpPr>
          <p:grpSpPr>
            <a:xfrm>
              <a:off x="381000" y="249151"/>
              <a:ext cx="2373191" cy="314216"/>
              <a:chOff x="381000" y="333375"/>
              <a:chExt cx="2373191" cy="314216"/>
            </a:xfrm>
          </p:grpSpPr>
          <p:grpSp>
            <p:nvGrpSpPr>
              <p:cNvPr id="36" name="Group 15"/>
              <p:cNvGrpSpPr/>
              <p:nvPr/>
            </p:nvGrpSpPr>
            <p:grpSpPr>
              <a:xfrm>
                <a:off x="381000"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37" name="Freeform 36"/>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2" name="Rectangle 21"/>
          <p:cNvSpPr/>
          <p:nvPr/>
        </p:nvSpPr>
        <p:spPr>
          <a:xfrm flipH="1">
            <a:off x="1422399" y="4648200"/>
            <a:ext cx="10769599" cy="2209800"/>
          </a:xfrm>
          <a:prstGeom prst="rect">
            <a:avLst/>
          </a:prstGeom>
          <a:solidFill>
            <a:schemeClr val="tx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b="49999"/>
          <a:stretch/>
        </p:blipFill>
        <p:spPr>
          <a:xfrm flipH="1">
            <a:off x="8919331" y="6295414"/>
            <a:ext cx="3272669" cy="562588"/>
          </a:xfrm>
          <a:prstGeom prst="rect">
            <a:avLst/>
          </a:prstGeom>
        </p:spPr>
      </p:pic>
      <p:sp>
        <p:nvSpPr>
          <p:cNvPr id="24" name="TextBox 23"/>
          <p:cNvSpPr txBox="1"/>
          <p:nvPr/>
        </p:nvSpPr>
        <p:spPr>
          <a:xfrm>
            <a:off x="5384800" y="6539546"/>
            <a:ext cx="3251200" cy="207749"/>
          </a:xfrm>
          <a:prstGeom prst="rect">
            <a:avLst/>
          </a:prstGeom>
          <a:noFill/>
        </p:spPr>
        <p:txBody>
          <a:bodyPr wrap="square" rtlCol="0">
            <a:spAutoFit/>
          </a:bodyPr>
          <a:lstStyle/>
          <a:p>
            <a:r>
              <a:rPr lang="en-US" sz="750" dirty="0">
                <a:solidFill>
                  <a:schemeClr val="bg1"/>
                </a:solidFill>
                <a:latin typeface="Myriad Pro"/>
              </a:rPr>
              <a:t>Copyright © 2014 Tata Consultancy Services Limited</a:t>
            </a:r>
          </a:p>
        </p:txBody>
      </p:sp>
      <p:sp>
        <p:nvSpPr>
          <p:cNvPr id="2" name="Title 1"/>
          <p:cNvSpPr>
            <a:spLocks noGrp="1"/>
          </p:cNvSpPr>
          <p:nvPr>
            <p:ph type="title" hasCustomPrompt="1"/>
          </p:nvPr>
        </p:nvSpPr>
        <p:spPr>
          <a:xfrm>
            <a:off x="1828800" y="5454335"/>
            <a:ext cx="7936992" cy="457200"/>
          </a:xfrm>
        </p:spPr>
        <p:txBody>
          <a:bodyPr anchor="t">
            <a:noAutofit/>
          </a:bodyPr>
          <a:lstStyle>
            <a:lvl1pPr algn="l">
              <a:defRPr sz="2400" b="0" cap="none">
                <a:solidFill>
                  <a:schemeClr val="bg1"/>
                </a:solidFill>
                <a:latin typeface="Myriad Pro"/>
              </a:defRPr>
            </a:lvl1pPr>
          </a:lstStyle>
          <a:p>
            <a:r>
              <a:rPr lang="en-US" dirty="0"/>
              <a:t>Click to add subtitle </a:t>
            </a:r>
          </a:p>
        </p:txBody>
      </p:sp>
      <p:sp>
        <p:nvSpPr>
          <p:cNvPr id="3" name="Text Placeholder 2"/>
          <p:cNvSpPr>
            <a:spLocks noGrp="1"/>
          </p:cNvSpPr>
          <p:nvPr>
            <p:ph type="body" idx="1" hasCustomPrompt="1"/>
          </p:nvPr>
        </p:nvSpPr>
        <p:spPr>
          <a:xfrm>
            <a:off x="1828800" y="4873752"/>
            <a:ext cx="8229600" cy="530352"/>
          </a:xfrm>
        </p:spPr>
        <p:txBody>
          <a:bodyPr anchor="b">
            <a:noAutofit/>
          </a:bodyPr>
          <a:lstStyle>
            <a:lvl1pPr marL="0" indent="0" algn="l">
              <a:buNone/>
              <a:defRPr sz="3000" b="0">
                <a:solidFill>
                  <a:schemeClr val="bg1"/>
                </a:solidFill>
                <a:latin typeface="Myriad Pro"/>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title</a:t>
            </a:r>
          </a:p>
        </p:txBody>
      </p:sp>
      <p:sp>
        <p:nvSpPr>
          <p:cNvPr id="19" name="Text Placeholder 6"/>
          <p:cNvSpPr>
            <a:spLocks noGrp="1"/>
          </p:cNvSpPr>
          <p:nvPr>
            <p:ph type="body" sz="quarter" idx="10" hasCustomPrompt="1"/>
          </p:nvPr>
        </p:nvSpPr>
        <p:spPr>
          <a:xfrm>
            <a:off x="1844191" y="6387399"/>
            <a:ext cx="2370667" cy="378619"/>
          </a:xfrm>
        </p:spPr>
        <p:txBody>
          <a:bodyPr>
            <a:noAutofit/>
          </a:bodyPr>
          <a:lstStyle>
            <a:lvl1pPr marL="0" indent="0">
              <a:buNone/>
              <a:defRPr sz="18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Insert Date</a:t>
            </a:r>
          </a:p>
        </p:txBody>
      </p:sp>
    </p:spTree>
    <p:extLst>
      <p:ext uri="{BB962C8B-B14F-4D97-AF65-F5344CB8AC3E}">
        <p14:creationId xmlns:p14="http://schemas.microsoft.com/office/powerpoint/2010/main" val="3165194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10.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2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3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9.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image" Target="../media/image13.pn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12.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Rectangle 17"/>
          <p:cNvSpPr/>
          <p:nvPr/>
        </p:nvSpPr>
        <p:spPr>
          <a:xfrm>
            <a:off x="0" y="50"/>
            <a:ext cx="12192000" cy="787741"/>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algn="ctr"/>
            <a:endParaRPr lang="en-US" sz="2800" kern="0" dirty="0">
              <a:solidFill>
                <a:sysClr val="window" lastClr="FFFFFF"/>
              </a:solidFill>
              <a:latin typeface="Calibri" panose="020F0502020204030204" pitchFamily="34" charset="0"/>
            </a:endParaRPr>
          </a:p>
        </p:txBody>
      </p:sp>
      <p:sp>
        <p:nvSpPr>
          <p:cNvPr id="19" name="Freeform 18"/>
          <p:cNvSpPr>
            <a:spLocks noEditPoints="1"/>
          </p:cNvSpPr>
          <p:nvPr/>
        </p:nvSpPr>
        <p:spPr bwMode="auto">
          <a:xfrm>
            <a:off x="11123875" y="6593330"/>
            <a:ext cx="870068" cy="11227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20" name="Freeform 19"/>
          <p:cNvSpPr>
            <a:spLocks noEditPoints="1"/>
          </p:cNvSpPr>
          <p:nvPr/>
        </p:nvSpPr>
        <p:spPr bwMode="auto">
          <a:xfrm>
            <a:off x="9683181" y="6593330"/>
            <a:ext cx="1387964" cy="11227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21" name="Freeform 20"/>
          <p:cNvSpPr>
            <a:spLocks noEditPoints="1"/>
          </p:cNvSpPr>
          <p:nvPr/>
        </p:nvSpPr>
        <p:spPr bwMode="auto">
          <a:xfrm>
            <a:off x="9024038" y="6594735"/>
            <a:ext cx="585695" cy="109463"/>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prstClr val="white"/>
              </a:solidFill>
            </a:endParaRPr>
          </a:p>
        </p:txBody>
      </p:sp>
      <p:sp>
        <p:nvSpPr>
          <p:cNvPr id="22" name="Freeform 13"/>
          <p:cNvSpPr>
            <a:spLocks noEditPoints="1"/>
          </p:cNvSpPr>
          <p:nvPr/>
        </p:nvSpPr>
        <p:spPr bwMode="auto">
          <a:xfrm flipH="1">
            <a:off x="0" y="6317014"/>
            <a:ext cx="2929467" cy="546100"/>
          </a:xfrm>
          <a:custGeom>
            <a:avLst/>
            <a:gdLst>
              <a:gd name="T0" fmla="*/ 0 w 16608"/>
              <a:gd name="T1" fmla="*/ 4128 h 4128"/>
              <a:gd name="T2" fmla="*/ 1565 w 16608"/>
              <a:gd name="T3" fmla="*/ 2168 h 4128"/>
              <a:gd name="T4" fmla="*/ 1158 w 16608"/>
              <a:gd name="T5" fmla="*/ 2979 h 4128"/>
              <a:gd name="T6" fmla="*/ 773 w 16608"/>
              <a:gd name="T7" fmla="*/ 564 h 4128"/>
              <a:gd name="T8" fmla="*/ 1158 w 16608"/>
              <a:gd name="T9" fmla="*/ 0 h 4128"/>
              <a:gd name="T10" fmla="*/ 1544 w 16608"/>
              <a:gd name="T11" fmla="*/ 564 h 4128"/>
              <a:gd name="T12" fmla="*/ 3468 w 16608"/>
              <a:gd name="T13" fmla="*/ 4128 h 4128"/>
              <a:gd name="T14" fmla="*/ 4024 w 16608"/>
              <a:gd name="T15" fmla="*/ 2732 h 4128"/>
              <a:gd name="T16" fmla="*/ 3434 w 16608"/>
              <a:gd name="T17" fmla="*/ 2168 h 4128"/>
              <a:gd name="T18" fmla="*/ 2684 w 16608"/>
              <a:gd name="T19" fmla="*/ 2732 h 4128"/>
              <a:gd name="T20" fmla="*/ 3468 w 16608"/>
              <a:gd name="T21" fmla="*/ 4128 h 4128"/>
              <a:gd name="T22" fmla="*/ 3077 w 16608"/>
              <a:gd name="T23" fmla="*/ 788 h 4128"/>
              <a:gd name="T24" fmla="*/ 3475 w 16608"/>
              <a:gd name="T25" fmla="*/ 1960 h 4128"/>
              <a:gd name="T26" fmla="*/ 3491 w 16608"/>
              <a:gd name="T27" fmla="*/ 0 h 4128"/>
              <a:gd name="T28" fmla="*/ 1911 w 16608"/>
              <a:gd name="T29" fmla="*/ 1960 h 4128"/>
              <a:gd name="T30" fmla="*/ 4587 w 16608"/>
              <a:gd name="T31" fmla="*/ 2168 h 4128"/>
              <a:gd name="T32" fmla="*/ 5001 w 16608"/>
              <a:gd name="T33" fmla="*/ 2956 h 4128"/>
              <a:gd name="T34" fmla="*/ 5416 w 16608"/>
              <a:gd name="T35" fmla="*/ 2168 h 4128"/>
              <a:gd name="T36" fmla="*/ 5393 w 16608"/>
              <a:gd name="T37" fmla="*/ 564 h 4128"/>
              <a:gd name="T38" fmla="*/ 4053 w 16608"/>
              <a:gd name="T39" fmla="*/ 0 h 4128"/>
              <a:gd name="T40" fmla="*/ 4610 w 16608"/>
              <a:gd name="T41" fmla="*/ 1960 h 4128"/>
              <a:gd name="T42" fmla="*/ 7325 w 16608"/>
              <a:gd name="T43" fmla="*/ 1960 h 4128"/>
              <a:gd name="T44" fmla="*/ 6511 w 16608"/>
              <a:gd name="T45" fmla="*/ 0 h 4128"/>
              <a:gd name="T46" fmla="*/ 5978 w 16608"/>
              <a:gd name="T47" fmla="*/ 2732 h 4128"/>
              <a:gd name="T48" fmla="*/ 7318 w 16608"/>
              <a:gd name="T49" fmla="*/ 4128 h 4128"/>
              <a:gd name="T50" fmla="*/ 7874 w 16608"/>
              <a:gd name="T51" fmla="*/ 2168 h 4128"/>
              <a:gd name="T52" fmla="*/ 8932 w 16608"/>
              <a:gd name="T53" fmla="*/ 2979 h 4128"/>
              <a:gd name="T54" fmla="*/ 8525 w 16608"/>
              <a:gd name="T55" fmla="*/ 2168 h 4128"/>
              <a:gd name="T56" fmla="*/ 10090 w 16608"/>
              <a:gd name="T57" fmla="*/ 4128 h 4128"/>
              <a:gd name="T58" fmla="*/ 8932 w 16608"/>
              <a:gd name="T59" fmla="*/ 1960 h 4128"/>
              <a:gd name="T60" fmla="*/ 7992 w 16608"/>
              <a:gd name="T61" fmla="*/ 564 h 4128"/>
              <a:gd name="T62" fmla="*/ 9873 w 16608"/>
              <a:gd name="T63" fmla="*/ 0 h 4128"/>
              <a:gd name="T64" fmla="*/ 9317 w 16608"/>
              <a:gd name="T65" fmla="*/ 1960 h 4128"/>
              <a:gd name="T66" fmla="*/ 11243 w 16608"/>
              <a:gd name="T67" fmla="*/ 2732 h 4128"/>
              <a:gd name="T68" fmla="*/ 11799 w 16608"/>
              <a:gd name="T69" fmla="*/ 2168 h 4128"/>
              <a:gd name="T70" fmla="*/ 9903 w 16608"/>
              <a:gd name="T71" fmla="*/ 2168 h 4128"/>
              <a:gd name="T72" fmla="*/ 10459 w 16608"/>
              <a:gd name="T73" fmla="*/ 4128 h 4128"/>
              <a:gd name="T74" fmla="*/ 11243 w 16608"/>
              <a:gd name="T75" fmla="*/ 4128 h 4128"/>
              <a:gd name="T76" fmla="*/ 11207 w 16608"/>
              <a:gd name="T77" fmla="*/ 1835 h 4128"/>
              <a:gd name="T78" fmla="*/ 11250 w 16608"/>
              <a:gd name="T79" fmla="*/ 1960 h 4128"/>
              <a:gd name="T80" fmla="*/ 11207 w 16608"/>
              <a:gd name="T81" fmla="*/ 0 h 4128"/>
              <a:gd name="T82" fmla="*/ 10452 w 16608"/>
              <a:gd name="T83" fmla="*/ 1960 h 4128"/>
              <a:gd name="T84" fmla="*/ 11610 w 16608"/>
              <a:gd name="T85" fmla="*/ 4128 h 4128"/>
              <a:gd name="T86" fmla="*/ 13175 w 16608"/>
              <a:gd name="T87" fmla="*/ 4128 h 4128"/>
              <a:gd name="T88" fmla="*/ 12384 w 16608"/>
              <a:gd name="T89" fmla="*/ 1960 h 4128"/>
              <a:gd name="T90" fmla="*/ 13723 w 16608"/>
              <a:gd name="T91" fmla="*/ 564 h 4128"/>
              <a:gd name="T92" fmla="*/ 11828 w 16608"/>
              <a:gd name="T93" fmla="*/ 564 h 4128"/>
              <a:gd name="T94" fmla="*/ 14302 w 16608"/>
              <a:gd name="T95" fmla="*/ 1960 h 4128"/>
              <a:gd name="T96" fmla="*/ 15866 w 16608"/>
              <a:gd name="T97" fmla="*/ 1960 h 4128"/>
              <a:gd name="T98" fmla="*/ 13534 w 16608"/>
              <a:gd name="T99" fmla="*/ 1960 h 4128"/>
              <a:gd name="T100" fmla="*/ 14309 w 16608"/>
              <a:gd name="T101" fmla="*/ 2732 h 4128"/>
              <a:gd name="T102" fmla="*/ 15093 w 16608"/>
              <a:gd name="T103" fmla="*/ 2732 h 4128"/>
              <a:gd name="T104" fmla="*/ 13752 w 16608"/>
              <a:gd name="T105" fmla="*/ 2168 h 4128"/>
              <a:gd name="T106" fmla="*/ 15460 w 16608"/>
              <a:gd name="T107" fmla="*/ 4128 h 4128"/>
              <a:gd name="T108" fmla="*/ 16608 w 16608"/>
              <a:gd name="T109" fmla="*/ 2168 h 4128"/>
              <a:gd name="T110" fmla="*/ 16608 w 16608"/>
              <a:gd name="T111" fmla="*/ 1960 h 4128"/>
              <a:gd name="T112" fmla="*/ 15678 w 16608"/>
              <a:gd name="T113" fmla="*/ 564 h 4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608" h="4128">
                <a:moveTo>
                  <a:pt x="1158" y="2979"/>
                </a:moveTo>
                <a:lnTo>
                  <a:pt x="766" y="4128"/>
                </a:lnTo>
                <a:lnTo>
                  <a:pt x="0" y="4128"/>
                </a:lnTo>
                <a:lnTo>
                  <a:pt x="752" y="2168"/>
                </a:lnTo>
                <a:lnTo>
                  <a:pt x="1158" y="2168"/>
                </a:lnTo>
                <a:lnTo>
                  <a:pt x="1565" y="2168"/>
                </a:lnTo>
                <a:lnTo>
                  <a:pt x="2316" y="4128"/>
                </a:lnTo>
                <a:lnTo>
                  <a:pt x="1550" y="4128"/>
                </a:lnTo>
                <a:lnTo>
                  <a:pt x="1158" y="2979"/>
                </a:lnTo>
                <a:close/>
                <a:moveTo>
                  <a:pt x="1158" y="1960"/>
                </a:moveTo>
                <a:lnTo>
                  <a:pt x="773" y="1960"/>
                </a:lnTo>
                <a:lnTo>
                  <a:pt x="773" y="564"/>
                </a:lnTo>
                <a:lnTo>
                  <a:pt x="217" y="564"/>
                </a:lnTo>
                <a:lnTo>
                  <a:pt x="217" y="0"/>
                </a:lnTo>
                <a:lnTo>
                  <a:pt x="1158" y="0"/>
                </a:lnTo>
                <a:lnTo>
                  <a:pt x="2099" y="0"/>
                </a:lnTo>
                <a:lnTo>
                  <a:pt x="2099" y="564"/>
                </a:lnTo>
                <a:lnTo>
                  <a:pt x="1544" y="564"/>
                </a:lnTo>
                <a:lnTo>
                  <a:pt x="1544" y="1960"/>
                </a:lnTo>
                <a:lnTo>
                  <a:pt x="1158" y="1960"/>
                </a:lnTo>
                <a:close/>
                <a:moveTo>
                  <a:pt x="3468" y="4128"/>
                </a:moveTo>
                <a:lnTo>
                  <a:pt x="3468" y="2732"/>
                </a:lnTo>
                <a:lnTo>
                  <a:pt x="4024" y="2732"/>
                </a:lnTo>
                <a:lnTo>
                  <a:pt x="4024" y="2732"/>
                </a:lnTo>
                <a:lnTo>
                  <a:pt x="4024" y="2168"/>
                </a:lnTo>
                <a:lnTo>
                  <a:pt x="4024" y="2168"/>
                </a:lnTo>
                <a:lnTo>
                  <a:pt x="3434" y="2168"/>
                </a:lnTo>
                <a:lnTo>
                  <a:pt x="2128" y="2168"/>
                </a:lnTo>
                <a:lnTo>
                  <a:pt x="2128" y="2732"/>
                </a:lnTo>
                <a:lnTo>
                  <a:pt x="2684" y="2732"/>
                </a:lnTo>
                <a:lnTo>
                  <a:pt x="2684" y="4128"/>
                </a:lnTo>
                <a:lnTo>
                  <a:pt x="3434" y="4128"/>
                </a:lnTo>
                <a:lnTo>
                  <a:pt x="3468" y="4128"/>
                </a:lnTo>
                <a:lnTo>
                  <a:pt x="3468" y="4128"/>
                </a:lnTo>
                <a:close/>
                <a:moveTo>
                  <a:pt x="2677" y="1960"/>
                </a:moveTo>
                <a:lnTo>
                  <a:pt x="3077" y="788"/>
                </a:lnTo>
                <a:lnTo>
                  <a:pt x="3434" y="1835"/>
                </a:lnTo>
                <a:lnTo>
                  <a:pt x="3434" y="1835"/>
                </a:lnTo>
                <a:lnTo>
                  <a:pt x="3475" y="1960"/>
                </a:lnTo>
                <a:lnTo>
                  <a:pt x="3475" y="1960"/>
                </a:lnTo>
                <a:lnTo>
                  <a:pt x="4241" y="1960"/>
                </a:lnTo>
                <a:lnTo>
                  <a:pt x="3491" y="0"/>
                </a:lnTo>
                <a:lnTo>
                  <a:pt x="3434" y="0"/>
                </a:lnTo>
                <a:lnTo>
                  <a:pt x="2661" y="0"/>
                </a:lnTo>
                <a:lnTo>
                  <a:pt x="1911" y="1960"/>
                </a:lnTo>
                <a:lnTo>
                  <a:pt x="2677" y="1960"/>
                </a:lnTo>
                <a:close/>
                <a:moveTo>
                  <a:pt x="5416" y="2168"/>
                </a:moveTo>
                <a:lnTo>
                  <a:pt x="4587" y="2168"/>
                </a:lnTo>
                <a:lnTo>
                  <a:pt x="3835" y="4128"/>
                </a:lnTo>
                <a:lnTo>
                  <a:pt x="4602" y="4128"/>
                </a:lnTo>
                <a:lnTo>
                  <a:pt x="5001" y="2956"/>
                </a:lnTo>
                <a:lnTo>
                  <a:pt x="5401" y="4128"/>
                </a:lnTo>
                <a:lnTo>
                  <a:pt x="6168" y="4128"/>
                </a:lnTo>
                <a:lnTo>
                  <a:pt x="5416" y="2168"/>
                </a:lnTo>
                <a:close/>
                <a:moveTo>
                  <a:pt x="4610" y="1960"/>
                </a:moveTo>
                <a:lnTo>
                  <a:pt x="5393" y="1960"/>
                </a:lnTo>
                <a:lnTo>
                  <a:pt x="5393" y="564"/>
                </a:lnTo>
                <a:lnTo>
                  <a:pt x="5949" y="564"/>
                </a:lnTo>
                <a:lnTo>
                  <a:pt x="5949" y="0"/>
                </a:lnTo>
                <a:lnTo>
                  <a:pt x="4053" y="0"/>
                </a:lnTo>
                <a:lnTo>
                  <a:pt x="4053" y="564"/>
                </a:lnTo>
                <a:lnTo>
                  <a:pt x="4610" y="564"/>
                </a:lnTo>
                <a:lnTo>
                  <a:pt x="4610" y="1960"/>
                </a:lnTo>
                <a:close/>
                <a:moveTo>
                  <a:pt x="6527" y="1960"/>
                </a:moveTo>
                <a:lnTo>
                  <a:pt x="6927" y="788"/>
                </a:lnTo>
                <a:lnTo>
                  <a:pt x="7325" y="1960"/>
                </a:lnTo>
                <a:lnTo>
                  <a:pt x="8092" y="1960"/>
                </a:lnTo>
                <a:lnTo>
                  <a:pt x="7341" y="0"/>
                </a:lnTo>
                <a:lnTo>
                  <a:pt x="6511" y="0"/>
                </a:lnTo>
                <a:lnTo>
                  <a:pt x="5760" y="1960"/>
                </a:lnTo>
                <a:lnTo>
                  <a:pt x="6527" y="1960"/>
                </a:lnTo>
                <a:close/>
                <a:moveTo>
                  <a:pt x="5978" y="2732"/>
                </a:moveTo>
                <a:lnTo>
                  <a:pt x="6534" y="2732"/>
                </a:lnTo>
                <a:lnTo>
                  <a:pt x="6534" y="4128"/>
                </a:lnTo>
                <a:lnTo>
                  <a:pt x="7318" y="4128"/>
                </a:lnTo>
                <a:lnTo>
                  <a:pt x="7318" y="2732"/>
                </a:lnTo>
                <a:lnTo>
                  <a:pt x="7874" y="2732"/>
                </a:lnTo>
                <a:lnTo>
                  <a:pt x="7874" y="2168"/>
                </a:lnTo>
                <a:lnTo>
                  <a:pt x="5978" y="2168"/>
                </a:lnTo>
                <a:lnTo>
                  <a:pt x="5978" y="2732"/>
                </a:lnTo>
                <a:close/>
                <a:moveTo>
                  <a:pt x="8932" y="2979"/>
                </a:moveTo>
                <a:lnTo>
                  <a:pt x="8541" y="4128"/>
                </a:lnTo>
                <a:lnTo>
                  <a:pt x="7775" y="4128"/>
                </a:lnTo>
                <a:lnTo>
                  <a:pt x="8525" y="2168"/>
                </a:lnTo>
                <a:lnTo>
                  <a:pt x="8932" y="2168"/>
                </a:lnTo>
                <a:lnTo>
                  <a:pt x="9339" y="2168"/>
                </a:lnTo>
                <a:lnTo>
                  <a:pt x="10090" y="4128"/>
                </a:lnTo>
                <a:lnTo>
                  <a:pt x="9324" y="4128"/>
                </a:lnTo>
                <a:lnTo>
                  <a:pt x="8932" y="2979"/>
                </a:lnTo>
                <a:close/>
                <a:moveTo>
                  <a:pt x="8932" y="1960"/>
                </a:moveTo>
                <a:lnTo>
                  <a:pt x="8547" y="1960"/>
                </a:lnTo>
                <a:lnTo>
                  <a:pt x="8547" y="564"/>
                </a:lnTo>
                <a:lnTo>
                  <a:pt x="7992" y="564"/>
                </a:lnTo>
                <a:lnTo>
                  <a:pt x="7992" y="0"/>
                </a:lnTo>
                <a:lnTo>
                  <a:pt x="8932" y="0"/>
                </a:lnTo>
                <a:lnTo>
                  <a:pt x="9873" y="0"/>
                </a:lnTo>
                <a:lnTo>
                  <a:pt x="9873" y="564"/>
                </a:lnTo>
                <a:lnTo>
                  <a:pt x="9317" y="564"/>
                </a:lnTo>
                <a:lnTo>
                  <a:pt x="9317" y="1960"/>
                </a:lnTo>
                <a:lnTo>
                  <a:pt x="8932" y="1960"/>
                </a:lnTo>
                <a:close/>
                <a:moveTo>
                  <a:pt x="11243" y="4128"/>
                </a:moveTo>
                <a:lnTo>
                  <a:pt x="11243" y="2732"/>
                </a:lnTo>
                <a:lnTo>
                  <a:pt x="11799" y="2732"/>
                </a:lnTo>
                <a:lnTo>
                  <a:pt x="11799" y="2732"/>
                </a:lnTo>
                <a:lnTo>
                  <a:pt x="11799" y="2168"/>
                </a:lnTo>
                <a:lnTo>
                  <a:pt x="11799" y="2168"/>
                </a:lnTo>
                <a:lnTo>
                  <a:pt x="11207" y="2168"/>
                </a:lnTo>
                <a:lnTo>
                  <a:pt x="9903" y="2168"/>
                </a:lnTo>
                <a:lnTo>
                  <a:pt x="9903" y="2732"/>
                </a:lnTo>
                <a:lnTo>
                  <a:pt x="10459" y="2732"/>
                </a:lnTo>
                <a:lnTo>
                  <a:pt x="10459" y="4128"/>
                </a:lnTo>
                <a:lnTo>
                  <a:pt x="11207" y="4128"/>
                </a:lnTo>
                <a:lnTo>
                  <a:pt x="11243" y="4128"/>
                </a:lnTo>
                <a:lnTo>
                  <a:pt x="11243" y="4128"/>
                </a:lnTo>
                <a:close/>
                <a:moveTo>
                  <a:pt x="10452" y="1960"/>
                </a:moveTo>
                <a:lnTo>
                  <a:pt x="10850" y="788"/>
                </a:lnTo>
                <a:lnTo>
                  <a:pt x="11207" y="1835"/>
                </a:lnTo>
                <a:lnTo>
                  <a:pt x="11207" y="1835"/>
                </a:lnTo>
                <a:lnTo>
                  <a:pt x="11250" y="1960"/>
                </a:lnTo>
                <a:lnTo>
                  <a:pt x="11250" y="1960"/>
                </a:lnTo>
                <a:lnTo>
                  <a:pt x="12016" y="1960"/>
                </a:lnTo>
                <a:lnTo>
                  <a:pt x="11265" y="0"/>
                </a:lnTo>
                <a:lnTo>
                  <a:pt x="11207" y="0"/>
                </a:lnTo>
                <a:lnTo>
                  <a:pt x="10436" y="0"/>
                </a:lnTo>
                <a:lnTo>
                  <a:pt x="9685" y="1960"/>
                </a:lnTo>
                <a:lnTo>
                  <a:pt x="10452" y="1960"/>
                </a:lnTo>
                <a:close/>
                <a:moveTo>
                  <a:pt x="13191" y="2168"/>
                </a:moveTo>
                <a:lnTo>
                  <a:pt x="12362" y="2168"/>
                </a:lnTo>
                <a:lnTo>
                  <a:pt x="11610" y="4128"/>
                </a:lnTo>
                <a:lnTo>
                  <a:pt x="12376" y="4128"/>
                </a:lnTo>
                <a:lnTo>
                  <a:pt x="12776" y="2956"/>
                </a:lnTo>
                <a:lnTo>
                  <a:pt x="13175" y="4128"/>
                </a:lnTo>
                <a:lnTo>
                  <a:pt x="13942" y="4128"/>
                </a:lnTo>
                <a:lnTo>
                  <a:pt x="13191" y="2168"/>
                </a:lnTo>
                <a:close/>
                <a:moveTo>
                  <a:pt x="12384" y="1960"/>
                </a:moveTo>
                <a:lnTo>
                  <a:pt x="13168" y="1960"/>
                </a:lnTo>
                <a:lnTo>
                  <a:pt x="13168" y="564"/>
                </a:lnTo>
                <a:lnTo>
                  <a:pt x="13723" y="564"/>
                </a:lnTo>
                <a:lnTo>
                  <a:pt x="13723" y="0"/>
                </a:lnTo>
                <a:lnTo>
                  <a:pt x="11828" y="0"/>
                </a:lnTo>
                <a:lnTo>
                  <a:pt x="11828" y="564"/>
                </a:lnTo>
                <a:lnTo>
                  <a:pt x="12384" y="564"/>
                </a:lnTo>
                <a:lnTo>
                  <a:pt x="12384" y="1960"/>
                </a:lnTo>
                <a:close/>
                <a:moveTo>
                  <a:pt x="14302" y="1960"/>
                </a:moveTo>
                <a:lnTo>
                  <a:pt x="14700" y="788"/>
                </a:lnTo>
                <a:lnTo>
                  <a:pt x="15100" y="1960"/>
                </a:lnTo>
                <a:lnTo>
                  <a:pt x="15866" y="1960"/>
                </a:lnTo>
                <a:lnTo>
                  <a:pt x="15115" y="0"/>
                </a:lnTo>
                <a:lnTo>
                  <a:pt x="14286" y="0"/>
                </a:lnTo>
                <a:lnTo>
                  <a:pt x="13534" y="1960"/>
                </a:lnTo>
                <a:lnTo>
                  <a:pt x="14302" y="1960"/>
                </a:lnTo>
                <a:close/>
                <a:moveTo>
                  <a:pt x="13752" y="2732"/>
                </a:moveTo>
                <a:lnTo>
                  <a:pt x="14309" y="2732"/>
                </a:lnTo>
                <a:lnTo>
                  <a:pt x="14309" y="4128"/>
                </a:lnTo>
                <a:lnTo>
                  <a:pt x="15093" y="4128"/>
                </a:lnTo>
                <a:lnTo>
                  <a:pt x="15093" y="2732"/>
                </a:lnTo>
                <a:lnTo>
                  <a:pt x="15649" y="2732"/>
                </a:lnTo>
                <a:lnTo>
                  <a:pt x="15649" y="2168"/>
                </a:lnTo>
                <a:lnTo>
                  <a:pt x="13752" y="2168"/>
                </a:lnTo>
                <a:lnTo>
                  <a:pt x="13752" y="2732"/>
                </a:lnTo>
                <a:close/>
                <a:moveTo>
                  <a:pt x="16211" y="2168"/>
                </a:moveTo>
                <a:lnTo>
                  <a:pt x="15460" y="4128"/>
                </a:lnTo>
                <a:lnTo>
                  <a:pt x="16226" y="4128"/>
                </a:lnTo>
                <a:lnTo>
                  <a:pt x="16608" y="3009"/>
                </a:lnTo>
                <a:lnTo>
                  <a:pt x="16608" y="2168"/>
                </a:lnTo>
                <a:lnTo>
                  <a:pt x="16211" y="2168"/>
                </a:lnTo>
                <a:close/>
                <a:moveTo>
                  <a:pt x="16233" y="1960"/>
                </a:moveTo>
                <a:lnTo>
                  <a:pt x="16608" y="1960"/>
                </a:lnTo>
                <a:lnTo>
                  <a:pt x="16608" y="0"/>
                </a:lnTo>
                <a:lnTo>
                  <a:pt x="15678" y="0"/>
                </a:lnTo>
                <a:lnTo>
                  <a:pt x="15678" y="564"/>
                </a:lnTo>
                <a:lnTo>
                  <a:pt x="16233" y="564"/>
                </a:lnTo>
                <a:lnTo>
                  <a:pt x="16233" y="1960"/>
                </a:lnTo>
                <a:close/>
              </a:path>
            </a:pathLst>
          </a:custGeom>
          <a:gradFill flip="none" rotWithShape="1">
            <a:gsLst>
              <a:gs pos="6000">
                <a:schemeClr val="accent1">
                  <a:lumMod val="5000"/>
                  <a:lumOff val="95000"/>
                  <a:alpha val="56000"/>
                </a:schemeClr>
              </a:gs>
              <a:gs pos="68000">
                <a:srgbClr val="D7D4CF"/>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sz="1800"/>
          </a:p>
        </p:txBody>
      </p:sp>
      <p:sp>
        <p:nvSpPr>
          <p:cNvPr id="2" name="Title Placeholder 1"/>
          <p:cNvSpPr>
            <a:spLocks noGrp="1"/>
          </p:cNvSpPr>
          <p:nvPr>
            <p:ph type="title"/>
          </p:nvPr>
        </p:nvSpPr>
        <p:spPr>
          <a:xfrm>
            <a:off x="538347" y="60740"/>
            <a:ext cx="11348852" cy="642646"/>
          </a:xfrm>
          <a:prstGeom prst="rect">
            <a:avLst/>
          </a:prstGeom>
        </p:spPr>
        <p:txBody>
          <a:bodyPr vert="horz" wrap="square"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538347" y="924945"/>
            <a:ext cx="11348852"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3"/>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latin typeface="Myriad Pro"/>
            </a:endParaRPr>
          </a:p>
        </p:txBody>
      </p:sp>
      <p:sp>
        <p:nvSpPr>
          <p:cNvPr id="35" name="Rectangle 71"/>
          <p:cNvSpPr txBox="1">
            <a:spLocks noChangeArrowheads="1"/>
          </p:cNvSpPr>
          <p:nvPr/>
        </p:nvSpPr>
        <p:spPr bwMode="auto">
          <a:xfrm>
            <a:off x="5791200" y="6473952"/>
            <a:ext cx="884767"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lumMod val="50000"/>
                  </a:schemeClr>
                </a:solidFill>
                <a:latin typeface="Myriad Pro"/>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lumMod val="50000"/>
                  </a:schemeClr>
                </a:solidFill>
                <a:latin typeface="Myriad Pro"/>
                <a:ea typeface="+mn-ea"/>
                <a:cs typeface="Arial" pitchFamily="34" charset="0"/>
              </a:rPr>
              <a:t> </a:t>
            </a:r>
          </a:p>
        </p:txBody>
      </p:sp>
    </p:spTree>
    <p:extLst>
      <p:ext uri="{BB962C8B-B14F-4D97-AF65-F5344CB8AC3E}">
        <p14:creationId xmlns:p14="http://schemas.microsoft.com/office/powerpoint/2010/main" val="4191420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80" r:id="rId4"/>
    <p:sldLayoutId id="2147483708" r:id="rId5"/>
    <p:sldLayoutId id="2147483679" r:id="rId6"/>
    <p:sldLayoutId id="2147483678" r:id="rId7"/>
    <p:sldLayoutId id="2147483707" r:id="rId8"/>
    <p:sldLayoutId id="2147483681" r:id="rId9"/>
    <p:sldLayoutId id="2147483709" r:id="rId10"/>
    <p:sldLayoutId id="2147483712" r:id="rId11"/>
    <p:sldLayoutId id="2147483682" r:id="rId12"/>
    <p:sldLayoutId id="2147483686" r:id="rId13"/>
    <p:sldLayoutId id="2147483687" r:id="rId14"/>
    <p:sldLayoutId id="2147483684" r:id="rId15"/>
    <p:sldLayoutId id="2147483683" r:id="rId16"/>
    <p:sldLayoutId id="2147483685" r:id="rId17"/>
    <p:sldLayoutId id="2147483688" r:id="rId18"/>
    <p:sldLayoutId id="2147483689" r:id="rId19"/>
    <p:sldLayoutId id="2147483690" r:id="rId20"/>
    <p:sldLayoutId id="2147483691" r:id="rId21"/>
    <p:sldLayoutId id="2147483692" r:id="rId22"/>
  </p:sldLayoutIdLst>
  <p:txStyles>
    <p:titleStyle>
      <a:lvl1pPr algn="l" defTabSz="914400" rtl="0" eaLnBrk="1" latinLnBrk="0" hangingPunct="1">
        <a:spcBef>
          <a:spcPct val="0"/>
        </a:spcBef>
        <a:buNone/>
        <a:defRPr sz="2800" kern="1200">
          <a:solidFill>
            <a:schemeClr val="bg1"/>
          </a:solidFill>
          <a:latin typeface="Myriad Pro"/>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1800" kern="1200">
          <a:solidFill>
            <a:schemeClr val="bg2">
              <a:lumMod val="75000"/>
              <a:lumOff val="25000"/>
            </a:schemeClr>
          </a:solidFill>
          <a:latin typeface="Calibri" panose="020F0502020204030204"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1800" kern="1200">
          <a:solidFill>
            <a:schemeClr val="bg2">
              <a:lumMod val="75000"/>
              <a:lumOff val="25000"/>
            </a:schemeClr>
          </a:solidFill>
          <a:latin typeface="Calibri" panose="020F0502020204030204"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bg2">
              <a:lumMod val="75000"/>
              <a:lumOff val="25000"/>
            </a:schemeClr>
          </a:solidFill>
          <a:latin typeface="Calibri" panose="020F0502020204030204"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800" kern="1200" baseline="0">
          <a:solidFill>
            <a:schemeClr val="bg2">
              <a:lumMod val="75000"/>
              <a:lumOff val="25000"/>
            </a:schemeClr>
          </a:solidFill>
          <a:latin typeface="Calibri" panose="020F0502020204030204"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smtClean="0">
                <a:solidFill>
                  <a:srgbClr val="00292E"/>
                </a:solidFill>
              </a:rPr>
              <a:pPr/>
              <a:t>‹#›</a:t>
            </a:fld>
            <a:endParaRPr lang="en-US" dirty="0">
              <a:solidFill>
                <a:srgbClr val="00292E"/>
              </a:solidFill>
            </a:endParaRPr>
          </a:p>
        </p:txBody>
      </p:sp>
    </p:spTree>
    <p:extLst>
      <p:ext uri="{BB962C8B-B14F-4D97-AF65-F5344CB8AC3E}">
        <p14:creationId xmlns:p14="http://schemas.microsoft.com/office/powerpoint/2010/main" val="279760374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Lst>
  <p:transition spd="slow">
    <p:push dir="u"/>
  </p:transition>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02336" y="82296"/>
            <a:ext cx="11387328" cy="83210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latin typeface="Myriad Pro"/>
            </a:endParaRPr>
          </a:p>
        </p:txBody>
      </p:sp>
      <p:sp>
        <p:nvSpPr>
          <p:cNvPr id="35" name="Rectangle 71"/>
          <p:cNvSpPr txBox="1">
            <a:spLocks noChangeArrowheads="1"/>
          </p:cNvSpPr>
          <p:nvPr/>
        </p:nvSpPr>
        <p:spPr bwMode="auto">
          <a:xfrm>
            <a:off x="5791200" y="6473952"/>
            <a:ext cx="884767"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Myriad Pro"/>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Myriad Pro"/>
                <a:ea typeface="+mn-ea"/>
                <a:cs typeface="Arial" pitchFamily="34" charset="0"/>
              </a:rPr>
              <a:t> </a:t>
            </a:r>
          </a:p>
        </p:txBody>
      </p:sp>
      <p:grpSp>
        <p:nvGrpSpPr>
          <p:cNvPr id="17" name="Group 16"/>
          <p:cNvGrpSpPr/>
          <p:nvPr/>
        </p:nvGrpSpPr>
        <p:grpSpPr>
          <a:xfrm>
            <a:off x="4" y="0"/>
            <a:ext cx="12192000" cy="6858000"/>
            <a:chOff x="3" y="0"/>
            <a:chExt cx="9144000" cy="6858000"/>
          </a:xfrm>
        </p:grpSpPr>
        <p:sp>
          <p:nvSpPr>
            <p:cNvPr id="18" name="Rectangle 17"/>
            <p:cNvSpPr/>
            <p:nvPr/>
          </p:nvSpPr>
          <p:spPr>
            <a:xfrm>
              <a:off x="3" y="0"/>
              <a:ext cx="9144000" cy="6858000"/>
            </a:xfrm>
            <a:prstGeom prst="rect">
              <a:avLst/>
            </a:pr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yriad Pro"/>
                <a:ea typeface="+mn-ea"/>
                <a:cs typeface="+mn-cs"/>
              </a:endParaRPr>
            </a:p>
          </p:txBody>
        </p:sp>
        <p:sp>
          <p:nvSpPr>
            <p:cNvPr id="21"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22" name="Group 21"/>
            <p:cNvGrpSpPr/>
            <p:nvPr/>
          </p:nvGrpSpPr>
          <p:grpSpPr>
            <a:xfrm>
              <a:off x="381003" y="333375"/>
              <a:ext cx="2373191"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37" name="Freeform 36"/>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7" name="Rectangle 26"/>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
        <p:nvSpPr>
          <p:cNvPr id="29" name="Title 1"/>
          <p:cNvSpPr txBox="1">
            <a:spLocks/>
          </p:cNvSpPr>
          <p:nvPr/>
        </p:nvSpPr>
        <p:spPr>
          <a:xfrm>
            <a:off x="508004" y="2702817"/>
            <a:ext cx="82296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3000">
                <a:latin typeface="Myriad Pro"/>
              </a:rPr>
              <a:t>Click to edit Master title style</a:t>
            </a:r>
            <a:endParaRPr lang="en-US" sz="3000" dirty="0">
              <a:latin typeface="Myriad Pro"/>
            </a:endParaRPr>
          </a:p>
        </p:txBody>
      </p:sp>
    </p:spTree>
    <p:extLst>
      <p:ext uri="{BB962C8B-B14F-4D97-AF65-F5344CB8AC3E}">
        <p14:creationId xmlns:p14="http://schemas.microsoft.com/office/powerpoint/2010/main" val="2406366950"/>
      </p:ext>
    </p:extLst>
  </p:cSld>
  <p:clrMap bg1="lt1" tx1="dk1" bg2="lt2" tx2="dk2" accent1="accent1" accent2="accent2" accent3="accent3" accent4="accent4" accent5="accent5" accent6="accent6" hlink="hlink" folHlink="folHlink"/>
  <p:sldLayoutIdLst>
    <p:sldLayoutId id="2147483694" r:id="rId1"/>
    <p:sldLayoutId id="2147483715" r:id="rId2"/>
  </p:sldLayoutIdLst>
  <p:txStyles>
    <p:titleStyle>
      <a:lvl1pPr algn="l" defTabSz="914400" rtl="0" eaLnBrk="1" latinLnBrk="0" hangingPunct="1">
        <a:spcBef>
          <a:spcPct val="0"/>
        </a:spcBef>
        <a:buNone/>
        <a:defRPr sz="2400" kern="1200">
          <a:solidFill>
            <a:schemeClr val="bg1"/>
          </a:solidFill>
          <a:latin typeface="Myriad Pro"/>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12975" y="-23686"/>
            <a:ext cx="12192000" cy="6858000"/>
          </a:xfrm>
          <a:prstGeom prst="rect">
            <a:avLst/>
          </a:prstGeom>
          <a:gradFill flip="none" rotWithShape="1">
            <a:gsLst>
              <a:gs pos="2000">
                <a:srgbClr val="D6492A"/>
              </a:gs>
              <a:gs pos="100000">
                <a:srgbClr val="F1A434"/>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latin typeface="Myriad Pro"/>
            </a:endParaRPr>
          </a:p>
        </p:txBody>
      </p:sp>
      <p:sp>
        <p:nvSpPr>
          <p:cNvPr id="35" name="Rectangle 71"/>
          <p:cNvSpPr txBox="1">
            <a:spLocks noChangeArrowheads="1"/>
          </p:cNvSpPr>
          <p:nvPr/>
        </p:nvSpPr>
        <p:spPr bwMode="auto">
          <a:xfrm>
            <a:off x="5791200" y="6473952"/>
            <a:ext cx="884767"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Myriad Pro"/>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Myriad Pro"/>
                <a:ea typeface="+mn-ea"/>
                <a:cs typeface="Arial" pitchFamily="34" charset="0"/>
              </a:rPr>
              <a:t> </a:t>
            </a:r>
          </a:p>
        </p:txBody>
      </p:sp>
      <p:grpSp>
        <p:nvGrpSpPr>
          <p:cNvPr id="17" name="Group 16"/>
          <p:cNvGrpSpPr/>
          <p:nvPr/>
        </p:nvGrpSpPr>
        <p:grpSpPr>
          <a:xfrm>
            <a:off x="508004" y="257176"/>
            <a:ext cx="11293667" cy="424339"/>
            <a:chOff x="381003" y="257175"/>
            <a:chExt cx="8470250" cy="424339"/>
          </a:xfrm>
        </p:grpSpPr>
        <p:sp>
          <p:nvSpPr>
            <p:cNvPr id="21"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22" name="Group 21"/>
            <p:cNvGrpSpPr/>
            <p:nvPr/>
          </p:nvGrpSpPr>
          <p:grpSpPr>
            <a:xfrm>
              <a:off x="381003" y="333375"/>
              <a:ext cx="2373191"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37" name="Freeform 36"/>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7" name="Rectangle 26"/>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
        <p:nvSpPr>
          <p:cNvPr id="29" name="Title 1"/>
          <p:cNvSpPr txBox="1">
            <a:spLocks/>
          </p:cNvSpPr>
          <p:nvPr/>
        </p:nvSpPr>
        <p:spPr>
          <a:xfrm>
            <a:off x="508004" y="2702817"/>
            <a:ext cx="82296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3000" dirty="0">
                <a:latin typeface="Myriad Pro"/>
              </a:rPr>
              <a:t>Click to edit Master title style</a:t>
            </a:r>
          </a:p>
        </p:txBody>
      </p:sp>
    </p:spTree>
    <p:extLst>
      <p:ext uri="{BB962C8B-B14F-4D97-AF65-F5344CB8AC3E}">
        <p14:creationId xmlns:p14="http://schemas.microsoft.com/office/powerpoint/2010/main" val="1691110911"/>
      </p:ext>
    </p:extLst>
  </p:cSld>
  <p:clrMap bg1="lt1" tx1="dk1" bg2="lt2" tx2="dk2" accent1="accent1" accent2="accent2" accent3="accent3" accent4="accent4" accent5="accent5" accent6="accent6" hlink="hlink" folHlink="folHlink"/>
  <p:sldLayoutIdLst>
    <p:sldLayoutId id="2147483696"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12975" y="-23686"/>
            <a:ext cx="12192000" cy="6858000"/>
          </a:xfrm>
          <a:prstGeom prst="rect">
            <a:avLst/>
          </a:prstGeom>
          <a:gradFill flip="none" rotWithShape="1">
            <a:gsLst>
              <a:gs pos="0">
                <a:srgbClr val="F1A434">
                  <a:shade val="30000"/>
                  <a:satMod val="115000"/>
                </a:srgbClr>
              </a:gs>
              <a:gs pos="50000">
                <a:srgbClr val="F1A434">
                  <a:shade val="67500"/>
                  <a:satMod val="115000"/>
                </a:srgbClr>
              </a:gs>
              <a:gs pos="100000">
                <a:srgbClr val="F1A434">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latin typeface="Myriad Pro"/>
            </a:endParaRPr>
          </a:p>
        </p:txBody>
      </p:sp>
      <p:sp>
        <p:nvSpPr>
          <p:cNvPr id="35" name="Rectangle 71"/>
          <p:cNvSpPr txBox="1">
            <a:spLocks noChangeArrowheads="1"/>
          </p:cNvSpPr>
          <p:nvPr/>
        </p:nvSpPr>
        <p:spPr bwMode="auto">
          <a:xfrm>
            <a:off x="5791200" y="6473952"/>
            <a:ext cx="884767"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Myriad Pro"/>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Myriad Pro"/>
                <a:ea typeface="+mn-ea"/>
                <a:cs typeface="Arial" pitchFamily="34" charset="0"/>
              </a:rPr>
              <a:t> </a:t>
            </a:r>
          </a:p>
        </p:txBody>
      </p:sp>
      <p:grpSp>
        <p:nvGrpSpPr>
          <p:cNvPr id="17" name="Group 16"/>
          <p:cNvGrpSpPr/>
          <p:nvPr/>
        </p:nvGrpSpPr>
        <p:grpSpPr>
          <a:xfrm>
            <a:off x="508004" y="257176"/>
            <a:ext cx="11293667" cy="424339"/>
            <a:chOff x="381003" y="257175"/>
            <a:chExt cx="8470250" cy="424339"/>
          </a:xfrm>
        </p:grpSpPr>
        <p:sp>
          <p:nvSpPr>
            <p:cNvPr id="21"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22" name="Group 21"/>
            <p:cNvGrpSpPr/>
            <p:nvPr/>
          </p:nvGrpSpPr>
          <p:grpSpPr>
            <a:xfrm>
              <a:off x="381003" y="333375"/>
              <a:ext cx="2373191"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37" name="Freeform 36"/>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7" name="Rectangle 26"/>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
        <p:nvSpPr>
          <p:cNvPr id="29" name="Title 1"/>
          <p:cNvSpPr txBox="1">
            <a:spLocks/>
          </p:cNvSpPr>
          <p:nvPr/>
        </p:nvSpPr>
        <p:spPr>
          <a:xfrm>
            <a:off x="508004" y="2702817"/>
            <a:ext cx="82296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3000" dirty="0">
                <a:latin typeface="Myriad Pro"/>
              </a:rPr>
              <a:t>Click to edit Master title style</a:t>
            </a:r>
          </a:p>
        </p:txBody>
      </p:sp>
    </p:spTree>
    <p:extLst>
      <p:ext uri="{BB962C8B-B14F-4D97-AF65-F5344CB8AC3E}">
        <p14:creationId xmlns:p14="http://schemas.microsoft.com/office/powerpoint/2010/main" val="3806777927"/>
      </p:ext>
    </p:extLst>
  </p:cSld>
  <p:clrMap bg1="lt1" tx1="dk1" bg2="lt2" tx2="dk2" accent1="accent1" accent2="accent2" accent3="accent3" accent4="accent4" accent5="accent5" accent6="accent6" hlink="hlink" folHlink="folHlink"/>
  <p:sldLayoutIdLst>
    <p:sldLayoutId id="2147483698"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12975" y="-23686"/>
            <a:ext cx="12192000" cy="6858000"/>
          </a:xfrm>
          <a:prstGeom prst="rect">
            <a:avLst/>
          </a:prstGeom>
          <a:gradFill flip="none" rotWithShape="1">
            <a:gsLst>
              <a:gs pos="0">
                <a:srgbClr val="D6492A">
                  <a:shade val="30000"/>
                  <a:satMod val="115000"/>
                </a:srgbClr>
              </a:gs>
              <a:gs pos="50000">
                <a:srgbClr val="D6492A">
                  <a:shade val="67500"/>
                  <a:satMod val="115000"/>
                </a:srgbClr>
              </a:gs>
              <a:gs pos="100000">
                <a:srgbClr val="D6492A">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latin typeface="Myriad Pro"/>
            </a:endParaRPr>
          </a:p>
        </p:txBody>
      </p:sp>
      <p:sp>
        <p:nvSpPr>
          <p:cNvPr id="35" name="Rectangle 71"/>
          <p:cNvSpPr txBox="1">
            <a:spLocks noChangeArrowheads="1"/>
          </p:cNvSpPr>
          <p:nvPr/>
        </p:nvSpPr>
        <p:spPr bwMode="auto">
          <a:xfrm>
            <a:off x="5791200" y="6473952"/>
            <a:ext cx="884767"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Myriad Pro"/>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Myriad Pro"/>
                <a:ea typeface="+mn-ea"/>
                <a:cs typeface="Arial" pitchFamily="34" charset="0"/>
              </a:rPr>
              <a:t> </a:t>
            </a:r>
          </a:p>
        </p:txBody>
      </p:sp>
      <p:grpSp>
        <p:nvGrpSpPr>
          <p:cNvPr id="17" name="Group 16"/>
          <p:cNvGrpSpPr/>
          <p:nvPr/>
        </p:nvGrpSpPr>
        <p:grpSpPr>
          <a:xfrm>
            <a:off x="508004" y="257176"/>
            <a:ext cx="11293667" cy="424339"/>
            <a:chOff x="381003" y="257175"/>
            <a:chExt cx="8470250" cy="424339"/>
          </a:xfrm>
        </p:grpSpPr>
        <p:sp>
          <p:nvSpPr>
            <p:cNvPr id="21"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22" name="Group 21"/>
            <p:cNvGrpSpPr/>
            <p:nvPr/>
          </p:nvGrpSpPr>
          <p:grpSpPr>
            <a:xfrm>
              <a:off x="381003" y="333375"/>
              <a:ext cx="2373191"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37" name="Freeform 36"/>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7" name="Rectangle 26"/>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
        <p:nvSpPr>
          <p:cNvPr id="29" name="Title 1"/>
          <p:cNvSpPr txBox="1">
            <a:spLocks/>
          </p:cNvSpPr>
          <p:nvPr/>
        </p:nvSpPr>
        <p:spPr>
          <a:xfrm>
            <a:off x="508004" y="2702817"/>
            <a:ext cx="82296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3000" dirty="0">
                <a:latin typeface="Myriad Pro"/>
              </a:rPr>
              <a:t>Click to edit Master title style</a:t>
            </a:r>
          </a:p>
        </p:txBody>
      </p:sp>
    </p:spTree>
    <p:extLst>
      <p:ext uri="{BB962C8B-B14F-4D97-AF65-F5344CB8AC3E}">
        <p14:creationId xmlns:p14="http://schemas.microsoft.com/office/powerpoint/2010/main" val="2492894606"/>
      </p:ext>
    </p:extLst>
  </p:cSld>
  <p:clrMap bg1="lt1" tx1="dk1" bg2="lt2" tx2="dk2" accent1="accent1" accent2="accent2" accent3="accent3" accent4="accent4" accent5="accent5" accent6="accent6" hlink="hlink" folHlink="folHlink"/>
  <p:sldLayoutIdLst>
    <p:sldLayoutId id="2147483700"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12975" y="-23686"/>
            <a:ext cx="12192000" cy="6858000"/>
          </a:xfrm>
          <a:prstGeom prst="rect">
            <a:avLst/>
          </a:prstGeom>
          <a:gradFill flip="none" rotWithShape="1">
            <a:gsLst>
              <a:gs pos="0">
                <a:srgbClr val="55A51C">
                  <a:shade val="30000"/>
                  <a:satMod val="115000"/>
                </a:srgbClr>
              </a:gs>
              <a:gs pos="50000">
                <a:srgbClr val="55A51C">
                  <a:shade val="67500"/>
                  <a:satMod val="115000"/>
                </a:srgbClr>
              </a:gs>
              <a:gs pos="100000">
                <a:srgbClr val="55A51C">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latin typeface="Myriad Pro"/>
            </a:endParaRPr>
          </a:p>
        </p:txBody>
      </p:sp>
      <p:sp>
        <p:nvSpPr>
          <p:cNvPr id="35" name="Rectangle 71"/>
          <p:cNvSpPr txBox="1">
            <a:spLocks noChangeArrowheads="1"/>
          </p:cNvSpPr>
          <p:nvPr/>
        </p:nvSpPr>
        <p:spPr bwMode="auto">
          <a:xfrm>
            <a:off x="5791200" y="6473952"/>
            <a:ext cx="884767"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Myriad Pro"/>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Myriad Pro"/>
                <a:ea typeface="+mn-ea"/>
                <a:cs typeface="Arial" pitchFamily="34" charset="0"/>
              </a:rPr>
              <a:t> </a:t>
            </a:r>
          </a:p>
        </p:txBody>
      </p:sp>
      <p:grpSp>
        <p:nvGrpSpPr>
          <p:cNvPr id="17" name="Group 16"/>
          <p:cNvGrpSpPr/>
          <p:nvPr/>
        </p:nvGrpSpPr>
        <p:grpSpPr>
          <a:xfrm>
            <a:off x="508004" y="257176"/>
            <a:ext cx="11293667" cy="424339"/>
            <a:chOff x="381003" y="257175"/>
            <a:chExt cx="8470250" cy="424339"/>
          </a:xfrm>
        </p:grpSpPr>
        <p:sp>
          <p:nvSpPr>
            <p:cNvPr id="21"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22" name="Group 21"/>
            <p:cNvGrpSpPr/>
            <p:nvPr/>
          </p:nvGrpSpPr>
          <p:grpSpPr>
            <a:xfrm>
              <a:off x="381003" y="333375"/>
              <a:ext cx="2373191"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37" name="Freeform 36"/>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7" name="Rectangle 26"/>
          <p:cNvSpPr/>
          <p:nvPr/>
        </p:nvSpPr>
        <p:spPr>
          <a:xfrm flipH="1">
            <a:off x="-12971" y="5715001"/>
            <a:ext cx="12204971" cy="1188720"/>
          </a:xfrm>
          <a:prstGeom prst="rect">
            <a:avLst/>
          </a:prstGeom>
          <a:solidFill>
            <a:srgbClr val="B9AFA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Myriad Pro"/>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
        <p:nvSpPr>
          <p:cNvPr id="29" name="Title 1"/>
          <p:cNvSpPr txBox="1">
            <a:spLocks/>
          </p:cNvSpPr>
          <p:nvPr/>
        </p:nvSpPr>
        <p:spPr>
          <a:xfrm>
            <a:off x="508004" y="2702817"/>
            <a:ext cx="82296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3000" dirty="0">
                <a:latin typeface="Myriad Pro"/>
              </a:rPr>
              <a:t>Click to edit Master title style</a:t>
            </a:r>
          </a:p>
        </p:txBody>
      </p:sp>
    </p:spTree>
    <p:extLst>
      <p:ext uri="{BB962C8B-B14F-4D97-AF65-F5344CB8AC3E}">
        <p14:creationId xmlns:p14="http://schemas.microsoft.com/office/powerpoint/2010/main" val="2709721341"/>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12975" y="-23686"/>
            <a:ext cx="12192000" cy="6858000"/>
          </a:xfrm>
          <a:prstGeom prst="rect">
            <a:avLst/>
          </a:prstGeom>
          <a:gradFill flip="none" rotWithShape="1">
            <a:gsLst>
              <a:gs pos="0">
                <a:srgbClr val="B9AFA4">
                  <a:shade val="30000"/>
                  <a:satMod val="115000"/>
                </a:srgbClr>
              </a:gs>
              <a:gs pos="50000">
                <a:srgbClr val="B9AFA4">
                  <a:shade val="67500"/>
                  <a:satMod val="115000"/>
                </a:srgbClr>
              </a:gs>
              <a:gs pos="100000">
                <a:srgbClr val="B9AFA4">
                  <a:shade val="100000"/>
                  <a:satMod val="115000"/>
                </a:srgbClr>
              </a:gs>
            </a:gsLst>
            <a:lin ang="10800000" scaled="1"/>
            <a:tileRect/>
          </a:gradFill>
          <a:ln w="9525"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Myriad Pro"/>
            </a:endParaRPr>
          </a:p>
        </p:txBody>
      </p:sp>
      <p:sp>
        <p:nvSpPr>
          <p:cNvPr id="1027" name="AutoShape 3"/>
          <p:cNvSpPr>
            <a:spLocks noChangeAspect="1" noChangeArrowheads="1" noTextEdit="1"/>
          </p:cNvSpPr>
          <p:nvPr/>
        </p:nvSpPr>
        <p:spPr bwMode="auto">
          <a:xfrm>
            <a:off x="0" y="3810001"/>
            <a:ext cx="12192000" cy="1057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a:latin typeface="Myriad Pro"/>
            </a:endParaRPr>
          </a:p>
        </p:txBody>
      </p:sp>
      <p:sp>
        <p:nvSpPr>
          <p:cNvPr id="35" name="Rectangle 71"/>
          <p:cNvSpPr txBox="1">
            <a:spLocks noChangeArrowheads="1"/>
          </p:cNvSpPr>
          <p:nvPr/>
        </p:nvSpPr>
        <p:spPr bwMode="auto">
          <a:xfrm>
            <a:off x="5791200" y="6473952"/>
            <a:ext cx="884767" cy="36036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000">
                <a:solidFill>
                  <a:srgbClr val="4E84C4"/>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3B55AB4-0D57-4FBE-946B-A81E4A9D2A4C}" type="slidenum">
              <a:rPr lang="en-US" sz="1000" b="1" kern="1200" noProof="0" smtClean="0">
                <a:solidFill>
                  <a:schemeClr val="bg1"/>
                </a:solidFill>
                <a:latin typeface="Myriad Pro"/>
                <a:ea typeface="+mn-ea"/>
                <a:cs typeface="Arial"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r>
              <a:rPr lang="en-US" sz="1000" b="1" kern="1200" noProof="0" dirty="0">
                <a:solidFill>
                  <a:schemeClr val="bg1"/>
                </a:solidFill>
                <a:latin typeface="Myriad Pro"/>
                <a:ea typeface="+mn-ea"/>
                <a:cs typeface="Arial" pitchFamily="34" charset="0"/>
              </a:rPr>
              <a:t> </a:t>
            </a:r>
          </a:p>
        </p:txBody>
      </p:sp>
      <p:grpSp>
        <p:nvGrpSpPr>
          <p:cNvPr id="17" name="Group 16"/>
          <p:cNvGrpSpPr/>
          <p:nvPr/>
        </p:nvGrpSpPr>
        <p:grpSpPr>
          <a:xfrm>
            <a:off x="508004" y="257176"/>
            <a:ext cx="11293667" cy="424339"/>
            <a:chOff x="381003" y="257175"/>
            <a:chExt cx="8470250" cy="424339"/>
          </a:xfrm>
        </p:grpSpPr>
        <p:sp>
          <p:nvSpPr>
            <p:cNvPr id="21" name="Freeform 9"/>
            <p:cNvSpPr>
              <a:spLocks noEditPoints="1"/>
            </p:cNvSpPr>
            <p:nvPr/>
          </p:nvSpPr>
          <p:spPr bwMode="auto">
            <a:xfrm>
              <a:off x="8365795"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22" name="Group 21"/>
            <p:cNvGrpSpPr/>
            <p:nvPr/>
          </p:nvGrpSpPr>
          <p:grpSpPr>
            <a:xfrm>
              <a:off x="381003" y="333375"/>
              <a:ext cx="2373191" cy="314216"/>
              <a:chOff x="381003" y="333375"/>
              <a:chExt cx="2373191" cy="314216"/>
            </a:xfrm>
          </p:grpSpPr>
          <p:grpSp>
            <p:nvGrpSpPr>
              <p:cNvPr id="24" name="Group 15"/>
              <p:cNvGrpSpPr/>
              <p:nvPr/>
            </p:nvGrpSpPr>
            <p:grpSpPr>
              <a:xfrm>
                <a:off x="381003" y="333375"/>
                <a:ext cx="2227429" cy="112270"/>
                <a:chOff x="68096" y="6650480"/>
                <a:chExt cx="2503487" cy="127000"/>
              </a:xfrm>
              <a:solidFill>
                <a:schemeClr val="bg1"/>
              </a:solidFill>
            </p:grpSpPr>
            <p:sp>
              <p:nvSpPr>
                <p:cNvPr id="38" name="Freeform 37"/>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9" name="Freeform 38"/>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40" name="Freeform 39"/>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37" name="Freeform 36"/>
              <p:cNvSpPr>
                <a:spLocks noEditPoints="1"/>
              </p:cNvSpPr>
              <p:nvPr/>
            </p:nvSpPr>
            <p:spPr bwMode="auto">
              <a:xfrm>
                <a:off x="1582366"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27" name="Rectangle 26"/>
          <p:cNvSpPr/>
          <p:nvPr/>
        </p:nvSpPr>
        <p:spPr>
          <a:xfrm flipH="1">
            <a:off x="-12971" y="5715001"/>
            <a:ext cx="12204971" cy="1188720"/>
          </a:xfrm>
          <a:prstGeom prst="rect">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dirty="0">
              <a:latin typeface="Myriad Pro"/>
            </a:endParaRP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
        <p:nvSpPr>
          <p:cNvPr id="29" name="Title 1"/>
          <p:cNvSpPr txBox="1">
            <a:spLocks/>
          </p:cNvSpPr>
          <p:nvPr/>
        </p:nvSpPr>
        <p:spPr>
          <a:xfrm>
            <a:off x="508004" y="2702817"/>
            <a:ext cx="8229600" cy="753608"/>
          </a:xfrm>
          <a:prstGeom prst="rect">
            <a:avLst/>
          </a:prstGeom>
        </p:spPr>
        <p:txBody>
          <a:bodyPr anchor="t">
            <a:noAutofit/>
          </a:bodyPr>
          <a:lstStyle>
            <a:lvl1pPr algn="l" defTabSz="914400" rtl="0" eaLnBrk="1" latinLnBrk="0" hangingPunct="1">
              <a:spcBef>
                <a:spcPct val="0"/>
              </a:spcBef>
              <a:buNone/>
              <a:defRPr sz="3000" kern="1200">
                <a:solidFill>
                  <a:schemeClr val="bg1"/>
                </a:solidFill>
                <a:latin typeface="Arial" pitchFamily="34" charset="0"/>
                <a:ea typeface="+mj-ea"/>
                <a:cs typeface="Arial" pitchFamily="34" charset="0"/>
              </a:defRPr>
            </a:lvl1pPr>
          </a:lstStyle>
          <a:p>
            <a:r>
              <a:rPr lang="en-US" sz="3000" dirty="0">
                <a:latin typeface="Myriad Pro"/>
              </a:rPr>
              <a:t>Click to edit Master title style</a:t>
            </a:r>
          </a:p>
        </p:txBody>
      </p:sp>
    </p:spTree>
    <p:extLst>
      <p:ext uri="{BB962C8B-B14F-4D97-AF65-F5344CB8AC3E}">
        <p14:creationId xmlns:p14="http://schemas.microsoft.com/office/powerpoint/2010/main" val="989715618"/>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rgbClr val="4E84C4"/>
        </a:buClr>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rgbClr val="4E84C4"/>
        </a:buClr>
        <a:buFont typeface="Myriad Pro"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rgbClr val="4E84C4"/>
        </a:buClr>
        <a:buFont typeface="Courier New" pitchFamily="49" charset="0"/>
        <a:buChar char="o"/>
        <a:defRPr sz="18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Clr>
          <a:srgbClr val="4E84C4"/>
        </a:buClr>
        <a:buFont typeface="Arial" pitchFamily="34" charset="0"/>
        <a:buChar char="•"/>
        <a:defRPr sz="1600" kern="1200" baseline="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yriad Pro"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10000">
              <a:srgbClr val="0067AC"/>
            </a:gs>
            <a:gs pos="100000">
              <a:srgbClr val="56BBED"/>
            </a:gs>
          </a:gsLst>
          <a:lin ang="9120000" scaled="0"/>
        </a:gradFill>
        <a:effectLst/>
      </p:bgPr>
    </p:bg>
    <p:spTree>
      <p:nvGrpSpPr>
        <p:cNvPr id="1" name=""/>
        <p:cNvGrpSpPr/>
        <p:nvPr/>
      </p:nvGrpSpPr>
      <p:grpSpPr>
        <a:xfrm>
          <a:off x="0" y="0"/>
          <a:ext cx="0" cy="0"/>
          <a:chOff x="0" y="0"/>
          <a:chExt cx="0" cy="0"/>
        </a:xfrm>
      </p:grpSpPr>
      <p:grpSp>
        <p:nvGrpSpPr>
          <p:cNvPr id="34" name="Group 33"/>
          <p:cNvGrpSpPr/>
          <p:nvPr/>
        </p:nvGrpSpPr>
        <p:grpSpPr>
          <a:xfrm>
            <a:off x="-25401" y="2"/>
            <a:ext cx="12217400" cy="6324600"/>
            <a:chOff x="-19051" y="2"/>
            <a:chExt cx="9163050" cy="6324600"/>
          </a:xfrm>
        </p:grpSpPr>
        <p:sp>
          <p:nvSpPr>
            <p:cNvPr id="22" name="Rectangle 17"/>
            <p:cNvSpPr/>
            <p:nvPr/>
          </p:nvSpPr>
          <p:spPr>
            <a:xfrm>
              <a:off x="-19051" y="2"/>
              <a:ext cx="9163050" cy="6324600"/>
            </a:xfrm>
            <a:custGeom>
              <a:avLst/>
              <a:gdLst>
                <a:gd name="connsiteX0" fmla="*/ 0 w 9144000"/>
                <a:gd name="connsiteY0" fmla="*/ 0 h 4648200"/>
                <a:gd name="connsiteX1" fmla="*/ 9144000 w 9144000"/>
                <a:gd name="connsiteY1" fmla="*/ 0 h 4648200"/>
                <a:gd name="connsiteX2" fmla="*/ 9144000 w 9144000"/>
                <a:gd name="connsiteY2" fmla="*/ 4648200 h 4648200"/>
                <a:gd name="connsiteX3" fmla="*/ 0 w 9144000"/>
                <a:gd name="connsiteY3" fmla="*/ 4648200 h 4648200"/>
                <a:gd name="connsiteX4" fmla="*/ 0 w 9144000"/>
                <a:gd name="connsiteY4" fmla="*/ 0 h 4648200"/>
                <a:gd name="connsiteX0" fmla="*/ 0 w 9144000"/>
                <a:gd name="connsiteY0" fmla="*/ 0 h 4648200"/>
                <a:gd name="connsiteX1" fmla="*/ 9144000 w 9144000"/>
                <a:gd name="connsiteY1" fmla="*/ 0 h 4648200"/>
                <a:gd name="connsiteX2" fmla="*/ 9144000 w 9144000"/>
                <a:gd name="connsiteY2" fmla="*/ 4648200 h 4648200"/>
                <a:gd name="connsiteX3" fmla="*/ 952500 w 9144000"/>
                <a:gd name="connsiteY3" fmla="*/ 4648200 h 4648200"/>
                <a:gd name="connsiteX4" fmla="*/ 0 w 9144000"/>
                <a:gd name="connsiteY4" fmla="*/ 4648200 h 4648200"/>
                <a:gd name="connsiteX5" fmla="*/ 0 w 9144000"/>
                <a:gd name="connsiteY5" fmla="*/ 0 h 4648200"/>
                <a:gd name="connsiteX0" fmla="*/ 0 w 9144000"/>
                <a:gd name="connsiteY0" fmla="*/ 0 h 4648200"/>
                <a:gd name="connsiteX1" fmla="*/ 9144000 w 9144000"/>
                <a:gd name="connsiteY1" fmla="*/ 0 h 4648200"/>
                <a:gd name="connsiteX2" fmla="*/ 9144000 w 9144000"/>
                <a:gd name="connsiteY2" fmla="*/ 4648200 h 4648200"/>
                <a:gd name="connsiteX3" fmla="*/ 952500 w 9144000"/>
                <a:gd name="connsiteY3" fmla="*/ 4648200 h 4648200"/>
                <a:gd name="connsiteX4" fmla="*/ 819150 w 9144000"/>
                <a:gd name="connsiteY4" fmla="*/ 4648200 h 4648200"/>
                <a:gd name="connsiteX5" fmla="*/ 0 w 9144000"/>
                <a:gd name="connsiteY5" fmla="*/ 4648200 h 4648200"/>
                <a:gd name="connsiteX6" fmla="*/ 0 w 9144000"/>
                <a:gd name="connsiteY6" fmla="*/ 0 h 4648200"/>
                <a:gd name="connsiteX0" fmla="*/ 0 w 9144000"/>
                <a:gd name="connsiteY0" fmla="*/ 0 h 6181725"/>
                <a:gd name="connsiteX1" fmla="*/ 9144000 w 9144000"/>
                <a:gd name="connsiteY1" fmla="*/ 0 h 6181725"/>
                <a:gd name="connsiteX2" fmla="*/ 9144000 w 9144000"/>
                <a:gd name="connsiteY2" fmla="*/ 4648200 h 6181725"/>
                <a:gd name="connsiteX3" fmla="*/ 952500 w 9144000"/>
                <a:gd name="connsiteY3" fmla="*/ 4648200 h 6181725"/>
                <a:gd name="connsiteX4" fmla="*/ 942975 w 9144000"/>
                <a:gd name="connsiteY4" fmla="*/ 6181725 h 6181725"/>
                <a:gd name="connsiteX5" fmla="*/ 0 w 9144000"/>
                <a:gd name="connsiteY5" fmla="*/ 4648200 h 6181725"/>
                <a:gd name="connsiteX6" fmla="*/ 0 w 9144000"/>
                <a:gd name="connsiteY6" fmla="*/ 0 h 6181725"/>
                <a:gd name="connsiteX0" fmla="*/ 0 w 9144000"/>
                <a:gd name="connsiteY0" fmla="*/ 0 h 6181725"/>
                <a:gd name="connsiteX1" fmla="*/ 9144000 w 9144000"/>
                <a:gd name="connsiteY1" fmla="*/ 0 h 6181725"/>
                <a:gd name="connsiteX2" fmla="*/ 9144000 w 9144000"/>
                <a:gd name="connsiteY2" fmla="*/ 4648200 h 6181725"/>
                <a:gd name="connsiteX3" fmla="*/ 952500 w 9144000"/>
                <a:gd name="connsiteY3" fmla="*/ 4648200 h 6181725"/>
                <a:gd name="connsiteX4" fmla="*/ 942975 w 9144000"/>
                <a:gd name="connsiteY4" fmla="*/ 6181725 h 6181725"/>
                <a:gd name="connsiteX5" fmla="*/ 552450 w 9144000"/>
                <a:gd name="connsiteY5" fmla="*/ 5534025 h 6181725"/>
                <a:gd name="connsiteX6" fmla="*/ 0 w 9144000"/>
                <a:gd name="connsiteY6" fmla="*/ 4648200 h 6181725"/>
                <a:gd name="connsiteX7" fmla="*/ 0 w 9144000"/>
                <a:gd name="connsiteY7" fmla="*/ 0 h 6181725"/>
                <a:gd name="connsiteX0" fmla="*/ 9525 w 9153525"/>
                <a:gd name="connsiteY0" fmla="*/ 0 h 6267450"/>
                <a:gd name="connsiteX1" fmla="*/ 9153525 w 9153525"/>
                <a:gd name="connsiteY1" fmla="*/ 0 h 6267450"/>
                <a:gd name="connsiteX2" fmla="*/ 9153525 w 9153525"/>
                <a:gd name="connsiteY2" fmla="*/ 4648200 h 6267450"/>
                <a:gd name="connsiteX3" fmla="*/ 962025 w 9153525"/>
                <a:gd name="connsiteY3" fmla="*/ 4648200 h 6267450"/>
                <a:gd name="connsiteX4" fmla="*/ 952500 w 9153525"/>
                <a:gd name="connsiteY4" fmla="*/ 6181725 h 6267450"/>
                <a:gd name="connsiteX5" fmla="*/ 0 w 9153525"/>
                <a:gd name="connsiteY5" fmla="*/ 6267450 h 6267450"/>
                <a:gd name="connsiteX6" fmla="*/ 9525 w 9153525"/>
                <a:gd name="connsiteY6" fmla="*/ 4648200 h 6267450"/>
                <a:gd name="connsiteX7" fmla="*/ 9525 w 9153525"/>
                <a:gd name="connsiteY7" fmla="*/ 0 h 6267450"/>
                <a:gd name="connsiteX0" fmla="*/ 9525 w 9153525"/>
                <a:gd name="connsiteY0" fmla="*/ 0 h 6315075"/>
                <a:gd name="connsiteX1" fmla="*/ 9153525 w 9153525"/>
                <a:gd name="connsiteY1" fmla="*/ 0 h 6315075"/>
                <a:gd name="connsiteX2" fmla="*/ 9153525 w 9153525"/>
                <a:gd name="connsiteY2" fmla="*/ 4648200 h 6315075"/>
                <a:gd name="connsiteX3" fmla="*/ 962025 w 9153525"/>
                <a:gd name="connsiteY3" fmla="*/ 4648200 h 6315075"/>
                <a:gd name="connsiteX4" fmla="*/ 1076325 w 9153525"/>
                <a:gd name="connsiteY4" fmla="*/ 6315075 h 6315075"/>
                <a:gd name="connsiteX5" fmla="*/ 0 w 9153525"/>
                <a:gd name="connsiteY5" fmla="*/ 6267450 h 6315075"/>
                <a:gd name="connsiteX6" fmla="*/ 9525 w 9153525"/>
                <a:gd name="connsiteY6" fmla="*/ 4648200 h 6315075"/>
                <a:gd name="connsiteX7" fmla="*/ 9525 w 9153525"/>
                <a:gd name="connsiteY7" fmla="*/ 0 h 6315075"/>
                <a:gd name="connsiteX0" fmla="*/ 9525 w 9153525"/>
                <a:gd name="connsiteY0" fmla="*/ 0 h 6315075"/>
                <a:gd name="connsiteX1" fmla="*/ 9153525 w 9153525"/>
                <a:gd name="connsiteY1" fmla="*/ 0 h 6315075"/>
                <a:gd name="connsiteX2" fmla="*/ 9153525 w 9153525"/>
                <a:gd name="connsiteY2" fmla="*/ 4648200 h 6315075"/>
                <a:gd name="connsiteX3" fmla="*/ 1076325 w 9153525"/>
                <a:gd name="connsiteY3" fmla="*/ 4648200 h 6315075"/>
                <a:gd name="connsiteX4" fmla="*/ 1076325 w 9153525"/>
                <a:gd name="connsiteY4" fmla="*/ 6315075 h 6315075"/>
                <a:gd name="connsiteX5" fmla="*/ 0 w 9153525"/>
                <a:gd name="connsiteY5" fmla="*/ 6267450 h 6315075"/>
                <a:gd name="connsiteX6" fmla="*/ 9525 w 9153525"/>
                <a:gd name="connsiteY6" fmla="*/ 4648200 h 6315075"/>
                <a:gd name="connsiteX7" fmla="*/ 9525 w 9153525"/>
                <a:gd name="connsiteY7" fmla="*/ 0 h 6315075"/>
                <a:gd name="connsiteX0" fmla="*/ 19050 w 9163050"/>
                <a:gd name="connsiteY0" fmla="*/ 0 h 6324600"/>
                <a:gd name="connsiteX1" fmla="*/ 9163050 w 9163050"/>
                <a:gd name="connsiteY1" fmla="*/ 0 h 6324600"/>
                <a:gd name="connsiteX2" fmla="*/ 9163050 w 9163050"/>
                <a:gd name="connsiteY2" fmla="*/ 4648200 h 6324600"/>
                <a:gd name="connsiteX3" fmla="*/ 1085850 w 9163050"/>
                <a:gd name="connsiteY3" fmla="*/ 4648200 h 6324600"/>
                <a:gd name="connsiteX4" fmla="*/ 1085850 w 9163050"/>
                <a:gd name="connsiteY4" fmla="*/ 6315075 h 6324600"/>
                <a:gd name="connsiteX5" fmla="*/ 0 w 9163050"/>
                <a:gd name="connsiteY5" fmla="*/ 6324600 h 6324600"/>
                <a:gd name="connsiteX6" fmla="*/ 19050 w 9163050"/>
                <a:gd name="connsiteY6" fmla="*/ 4648200 h 6324600"/>
                <a:gd name="connsiteX7" fmla="*/ 19050 w 916305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3050" h="6324600">
                  <a:moveTo>
                    <a:pt x="19050" y="0"/>
                  </a:moveTo>
                  <a:lnTo>
                    <a:pt x="9163050" y="0"/>
                  </a:lnTo>
                  <a:lnTo>
                    <a:pt x="9163050" y="4648200"/>
                  </a:lnTo>
                  <a:lnTo>
                    <a:pt x="1085850" y="4648200"/>
                  </a:lnTo>
                  <a:lnTo>
                    <a:pt x="1085850" y="6315075"/>
                  </a:lnTo>
                  <a:lnTo>
                    <a:pt x="0" y="6324600"/>
                  </a:lnTo>
                  <a:lnTo>
                    <a:pt x="19050" y="4648200"/>
                  </a:lnTo>
                  <a:lnTo>
                    <a:pt x="19050" y="0"/>
                  </a:lnTo>
                  <a:close/>
                </a:path>
              </a:pathLst>
            </a:custGeom>
            <a:gradFill flip="none" rotWithShape="1">
              <a:gsLst>
                <a:gs pos="10000">
                  <a:srgbClr val="0067AC"/>
                </a:gs>
                <a:gs pos="100000">
                  <a:srgbClr val="56BBED"/>
                </a:gs>
              </a:gsLst>
              <a:lin ang="9120000" scaled="0"/>
              <a:tileRect/>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yriad Pro"/>
                <a:ea typeface="+mn-ea"/>
                <a:cs typeface="+mn-cs"/>
              </a:endParaRPr>
            </a:p>
          </p:txBody>
        </p:sp>
        <p:sp>
          <p:nvSpPr>
            <p:cNvPr id="23" name="Freeform 9"/>
            <p:cNvSpPr>
              <a:spLocks noEditPoints="1"/>
            </p:cNvSpPr>
            <p:nvPr/>
          </p:nvSpPr>
          <p:spPr bwMode="auto">
            <a:xfrm>
              <a:off x="8365792" y="257175"/>
              <a:ext cx="485458" cy="424339"/>
            </a:xfrm>
            <a:custGeom>
              <a:avLst/>
              <a:gdLst/>
              <a:ahLst/>
              <a:cxnLst>
                <a:cxn ang="0">
                  <a:pos x="491" y="5"/>
                </a:cxn>
                <a:cxn ang="0">
                  <a:pos x="581" y="30"/>
                </a:cxn>
                <a:cxn ang="0">
                  <a:pos x="653" y="71"/>
                </a:cxn>
                <a:cxn ang="0">
                  <a:pos x="705" y="124"/>
                </a:cxn>
                <a:cxn ang="0">
                  <a:pos x="602" y="117"/>
                </a:cxn>
                <a:cxn ang="0">
                  <a:pos x="478" y="104"/>
                </a:cxn>
                <a:cxn ang="0">
                  <a:pos x="444" y="106"/>
                </a:cxn>
                <a:cxn ang="0">
                  <a:pos x="432" y="119"/>
                </a:cxn>
                <a:cxn ang="0">
                  <a:pos x="403" y="415"/>
                </a:cxn>
                <a:cxn ang="0">
                  <a:pos x="402" y="115"/>
                </a:cxn>
                <a:cxn ang="0">
                  <a:pos x="388" y="105"/>
                </a:cxn>
                <a:cxn ang="0">
                  <a:pos x="331" y="106"/>
                </a:cxn>
                <a:cxn ang="0">
                  <a:pos x="195" y="124"/>
                </a:cxn>
                <a:cxn ang="0">
                  <a:pos x="140" y="110"/>
                </a:cxn>
                <a:cxn ang="0">
                  <a:pos x="197" y="59"/>
                </a:cxn>
                <a:cxn ang="0">
                  <a:pos x="274" y="22"/>
                </a:cxn>
                <a:cxn ang="0">
                  <a:pos x="367" y="2"/>
                </a:cxn>
                <a:cxn ang="0">
                  <a:pos x="201" y="519"/>
                </a:cxn>
                <a:cxn ang="0">
                  <a:pos x="100" y="519"/>
                </a:cxn>
                <a:cxn ang="0">
                  <a:pos x="0" y="519"/>
                </a:cxn>
                <a:cxn ang="0">
                  <a:pos x="141" y="727"/>
                </a:cxn>
                <a:cxn ang="0">
                  <a:pos x="261" y="727"/>
                </a:cxn>
                <a:cxn ang="0">
                  <a:pos x="303" y="519"/>
                </a:cxn>
                <a:cxn ang="0">
                  <a:pos x="346" y="727"/>
                </a:cxn>
                <a:cxn ang="0">
                  <a:pos x="583" y="519"/>
                </a:cxn>
                <a:cxn ang="0">
                  <a:pos x="483" y="519"/>
                </a:cxn>
                <a:cxn ang="0">
                  <a:pos x="407" y="579"/>
                </a:cxn>
                <a:cxn ang="0">
                  <a:pos x="548" y="579"/>
                </a:cxn>
                <a:cxn ang="0">
                  <a:pos x="587" y="727"/>
                </a:cxn>
                <a:cxn ang="0">
                  <a:pos x="733" y="519"/>
                </a:cxn>
                <a:cxn ang="0">
                  <a:pos x="712" y="602"/>
                </a:cxn>
                <a:cxn ang="0">
                  <a:pos x="731" y="198"/>
                </a:cxn>
                <a:cxn ang="0">
                  <a:pos x="722" y="257"/>
                </a:cxn>
                <a:cxn ang="0">
                  <a:pos x="685" y="316"/>
                </a:cxn>
                <a:cxn ang="0">
                  <a:pos x="622" y="365"/>
                </a:cxn>
                <a:cxn ang="0">
                  <a:pos x="541" y="398"/>
                </a:cxn>
                <a:cxn ang="0">
                  <a:pos x="474" y="183"/>
                </a:cxn>
                <a:cxn ang="0">
                  <a:pos x="477" y="158"/>
                </a:cxn>
                <a:cxn ang="0">
                  <a:pos x="489" y="146"/>
                </a:cxn>
                <a:cxn ang="0">
                  <a:pos x="556" y="148"/>
                </a:cxn>
                <a:cxn ang="0">
                  <a:pos x="669" y="163"/>
                </a:cxn>
                <a:cxn ang="0">
                  <a:pos x="295" y="399"/>
                </a:cxn>
                <a:cxn ang="0">
                  <a:pos x="213" y="365"/>
                </a:cxn>
                <a:cxn ang="0">
                  <a:pos x="150" y="316"/>
                </a:cxn>
                <a:cxn ang="0">
                  <a:pos x="112" y="257"/>
                </a:cxn>
                <a:cxn ang="0">
                  <a:pos x="103" y="198"/>
                </a:cxn>
                <a:cxn ang="0">
                  <a:pos x="136" y="168"/>
                </a:cxn>
                <a:cxn ang="0">
                  <a:pos x="250" y="151"/>
                </a:cxn>
                <a:cxn ang="0">
                  <a:pos x="342" y="144"/>
                </a:cxn>
                <a:cxn ang="0">
                  <a:pos x="357" y="153"/>
                </a:cxn>
                <a:cxn ang="0">
                  <a:pos x="362" y="175"/>
                </a:cxn>
                <a:cxn ang="0">
                  <a:pos x="317" y="405"/>
                </a:cxn>
              </a:cxnLst>
              <a:rect l="0" t="0" r="r" b="b"/>
              <a:pathLst>
                <a:path w="835" h="727">
                  <a:moveTo>
                    <a:pt x="417" y="0"/>
                  </a:moveTo>
                  <a:lnTo>
                    <a:pt x="443" y="0"/>
                  </a:lnTo>
                  <a:lnTo>
                    <a:pt x="467" y="2"/>
                  </a:lnTo>
                  <a:lnTo>
                    <a:pt x="491" y="5"/>
                  </a:lnTo>
                  <a:lnTo>
                    <a:pt x="515" y="9"/>
                  </a:lnTo>
                  <a:lnTo>
                    <a:pt x="538" y="16"/>
                  </a:lnTo>
                  <a:lnTo>
                    <a:pt x="559" y="22"/>
                  </a:lnTo>
                  <a:lnTo>
                    <a:pt x="581" y="30"/>
                  </a:lnTo>
                  <a:lnTo>
                    <a:pt x="600" y="38"/>
                  </a:lnTo>
                  <a:lnTo>
                    <a:pt x="620" y="48"/>
                  </a:lnTo>
                  <a:lnTo>
                    <a:pt x="637" y="59"/>
                  </a:lnTo>
                  <a:lnTo>
                    <a:pt x="653" y="71"/>
                  </a:lnTo>
                  <a:lnTo>
                    <a:pt x="668" y="83"/>
                  </a:lnTo>
                  <a:lnTo>
                    <a:pt x="682" y="96"/>
                  </a:lnTo>
                  <a:lnTo>
                    <a:pt x="694" y="110"/>
                  </a:lnTo>
                  <a:lnTo>
                    <a:pt x="705" y="124"/>
                  </a:lnTo>
                  <a:lnTo>
                    <a:pt x="714" y="139"/>
                  </a:lnTo>
                  <a:lnTo>
                    <a:pt x="676" y="131"/>
                  </a:lnTo>
                  <a:lnTo>
                    <a:pt x="639" y="124"/>
                  </a:lnTo>
                  <a:lnTo>
                    <a:pt x="602" y="117"/>
                  </a:lnTo>
                  <a:lnTo>
                    <a:pt x="567" y="113"/>
                  </a:lnTo>
                  <a:lnTo>
                    <a:pt x="534" y="109"/>
                  </a:lnTo>
                  <a:lnTo>
                    <a:pt x="504" y="106"/>
                  </a:lnTo>
                  <a:lnTo>
                    <a:pt x="478" y="104"/>
                  </a:lnTo>
                  <a:lnTo>
                    <a:pt x="458" y="104"/>
                  </a:lnTo>
                  <a:lnTo>
                    <a:pt x="453" y="104"/>
                  </a:lnTo>
                  <a:lnTo>
                    <a:pt x="448" y="105"/>
                  </a:lnTo>
                  <a:lnTo>
                    <a:pt x="444" y="106"/>
                  </a:lnTo>
                  <a:lnTo>
                    <a:pt x="440" y="109"/>
                  </a:lnTo>
                  <a:lnTo>
                    <a:pt x="436" y="112"/>
                  </a:lnTo>
                  <a:lnTo>
                    <a:pt x="434" y="115"/>
                  </a:lnTo>
                  <a:lnTo>
                    <a:pt x="432" y="119"/>
                  </a:lnTo>
                  <a:lnTo>
                    <a:pt x="432" y="124"/>
                  </a:lnTo>
                  <a:lnTo>
                    <a:pt x="432" y="133"/>
                  </a:lnTo>
                  <a:lnTo>
                    <a:pt x="432" y="415"/>
                  </a:lnTo>
                  <a:lnTo>
                    <a:pt x="403" y="415"/>
                  </a:lnTo>
                  <a:lnTo>
                    <a:pt x="404" y="133"/>
                  </a:lnTo>
                  <a:lnTo>
                    <a:pt x="404" y="124"/>
                  </a:lnTo>
                  <a:lnTo>
                    <a:pt x="403" y="119"/>
                  </a:lnTo>
                  <a:lnTo>
                    <a:pt x="402" y="115"/>
                  </a:lnTo>
                  <a:lnTo>
                    <a:pt x="398" y="112"/>
                  </a:lnTo>
                  <a:lnTo>
                    <a:pt x="395" y="109"/>
                  </a:lnTo>
                  <a:lnTo>
                    <a:pt x="392" y="106"/>
                  </a:lnTo>
                  <a:lnTo>
                    <a:pt x="388" y="105"/>
                  </a:lnTo>
                  <a:lnTo>
                    <a:pt x="382" y="104"/>
                  </a:lnTo>
                  <a:lnTo>
                    <a:pt x="378" y="104"/>
                  </a:lnTo>
                  <a:lnTo>
                    <a:pt x="356" y="104"/>
                  </a:lnTo>
                  <a:lnTo>
                    <a:pt x="331" y="106"/>
                  </a:lnTo>
                  <a:lnTo>
                    <a:pt x="301" y="109"/>
                  </a:lnTo>
                  <a:lnTo>
                    <a:pt x="268" y="113"/>
                  </a:lnTo>
                  <a:lnTo>
                    <a:pt x="232" y="118"/>
                  </a:lnTo>
                  <a:lnTo>
                    <a:pt x="195" y="124"/>
                  </a:lnTo>
                  <a:lnTo>
                    <a:pt x="157" y="131"/>
                  </a:lnTo>
                  <a:lnTo>
                    <a:pt x="121" y="139"/>
                  </a:lnTo>
                  <a:lnTo>
                    <a:pt x="129" y="125"/>
                  </a:lnTo>
                  <a:lnTo>
                    <a:pt x="140" y="110"/>
                  </a:lnTo>
                  <a:lnTo>
                    <a:pt x="152" y="96"/>
                  </a:lnTo>
                  <a:lnTo>
                    <a:pt x="166" y="83"/>
                  </a:lnTo>
                  <a:lnTo>
                    <a:pt x="180" y="71"/>
                  </a:lnTo>
                  <a:lnTo>
                    <a:pt x="197" y="59"/>
                  </a:lnTo>
                  <a:lnTo>
                    <a:pt x="215" y="48"/>
                  </a:lnTo>
                  <a:lnTo>
                    <a:pt x="233" y="38"/>
                  </a:lnTo>
                  <a:lnTo>
                    <a:pt x="254" y="30"/>
                  </a:lnTo>
                  <a:lnTo>
                    <a:pt x="274" y="22"/>
                  </a:lnTo>
                  <a:lnTo>
                    <a:pt x="296" y="16"/>
                  </a:lnTo>
                  <a:lnTo>
                    <a:pt x="319" y="9"/>
                  </a:lnTo>
                  <a:lnTo>
                    <a:pt x="342" y="5"/>
                  </a:lnTo>
                  <a:lnTo>
                    <a:pt x="367" y="2"/>
                  </a:lnTo>
                  <a:lnTo>
                    <a:pt x="392" y="0"/>
                  </a:lnTo>
                  <a:lnTo>
                    <a:pt x="417" y="0"/>
                  </a:lnTo>
                  <a:close/>
                  <a:moveTo>
                    <a:pt x="201" y="579"/>
                  </a:moveTo>
                  <a:lnTo>
                    <a:pt x="201" y="519"/>
                  </a:lnTo>
                  <a:lnTo>
                    <a:pt x="175" y="519"/>
                  </a:lnTo>
                  <a:lnTo>
                    <a:pt x="150" y="519"/>
                  </a:lnTo>
                  <a:lnTo>
                    <a:pt x="125" y="519"/>
                  </a:lnTo>
                  <a:lnTo>
                    <a:pt x="100" y="519"/>
                  </a:lnTo>
                  <a:lnTo>
                    <a:pt x="75" y="519"/>
                  </a:lnTo>
                  <a:lnTo>
                    <a:pt x="49" y="519"/>
                  </a:lnTo>
                  <a:lnTo>
                    <a:pt x="25" y="519"/>
                  </a:lnTo>
                  <a:lnTo>
                    <a:pt x="0" y="519"/>
                  </a:lnTo>
                  <a:lnTo>
                    <a:pt x="0" y="579"/>
                  </a:lnTo>
                  <a:lnTo>
                    <a:pt x="58" y="579"/>
                  </a:lnTo>
                  <a:lnTo>
                    <a:pt x="58" y="727"/>
                  </a:lnTo>
                  <a:lnTo>
                    <a:pt x="141" y="727"/>
                  </a:lnTo>
                  <a:lnTo>
                    <a:pt x="141" y="579"/>
                  </a:lnTo>
                  <a:lnTo>
                    <a:pt x="201" y="579"/>
                  </a:lnTo>
                  <a:close/>
                  <a:moveTo>
                    <a:pt x="303" y="602"/>
                  </a:moveTo>
                  <a:lnTo>
                    <a:pt x="261" y="727"/>
                  </a:lnTo>
                  <a:lnTo>
                    <a:pt x="180" y="727"/>
                  </a:lnTo>
                  <a:lnTo>
                    <a:pt x="260" y="519"/>
                  </a:lnTo>
                  <a:lnTo>
                    <a:pt x="282" y="519"/>
                  </a:lnTo>
                  <a:lnTo>
                    <a:pt x="303" y="519"/>
                  </a:lnTo>
                  <a:lnTo>
                    <a:pt x="326" y="519"/>
                  </a:lnTo>
                  <a:lnTo>
                    <a:pt x="348" y="519"/>
                  </a:lnTo>
                  <a:lnTo>
                    <a:pt x="427" y="727"/>
                  </a:lnTo>
                  <a:lnTo>
                    <a:pt x="346" y="727"/>
                  </a:lnTo>
                  <a:lnTo>
                    <a:pt x="303" y="602"/>
                  </a:lnTo>
                  <a:close/>
                  <a:moveTo>
                    <a:pt x="608" y="579"/>
                  </a:moveTo>
                  <a:lnTo>
                    <a:pt x="608" y="519"/>
                  </a:lnTo>
                  <a:lnTo>
                    <a:pt x="583" y="519"/>
                  </a:lnTo>
                  <a:lnTo>
                    <a:pt x="557" y="519"/>
                  </a:lnTo>
                  <a:lnTo>
                    <a:pt x="532" y="519"/>
                  </a:lnTo>
                  <a:lnTo>
                    <a:pt x="507" y="519"/>
                  </a:lnTo>
                  <a:lnTo>
                    <a:pt x="483" y="519"/>
                  </a:lnTo>
                  <a:lnTo>
                    <a:pt x="458" y="519"/>
                  </a:lnTo>
                  <a:lnTo>
                    <a:pt x="432" y="519"/>
                  </a:lnTo>
                  <a:lnTo>
                    <a:pt x="407" y="519"/>
                  </a:lnTo>
                  <a:lnTo>
                    <a:pt x="407" y="579"/>
                  </a:lnTo>
                  <a:lnTo>
                    <a:pt x="466" y="579"/>
                  </a:lnTo>
                  <a:lnTo>
                    <a:pt x="466" y="727"/>
                  </a:lnTo>
                  <a:lnTo>
                    <a:pt x="548" y="727"/>
                  </a:lnTo>
                  <a:lnTo>
                    <a:pt x="548" y="579"/>
                  </a:lnTo>
                  <a:lnTo>
                    <a:pt x="608" y="579"/>
                  </a:lnTo>
                  <a:close/>
                  <a:moveTo>
                    <a:pt x="712" y="602"/>
                  </a:moveTo>
                  <a:lnTo>
                    <a:pt x="669" y="727"/>
                  </a:lnTo>
                  <a:lnTo>
                    <a:pt x="587" y="727"/>
                  </a:lnTo>
                  <a:lnTo>
                    <a:pt x="667" y="519"/>
                  </a:lnTo>
                  <a:lnTo>
                    <a:pt x="689" y="519"/>
                  </a:lnTo>
                  <a:lnTo>
                    <a:pt x="712" y="519"/>
                  </a:lnTo>
                  <a:lnTo>
                    <a:pt x="733" y="519"/>
                  </a:lnTo>
                  <a:lnTo>
                    <a:pt x="755" y="519"/>
                  </a:lnTo>
                  <a:lnTo>
                    <a:pt x="835" y="727"/>
                  </a:lnTo>
                  <a:lnTo>
                    <a:pt x="754" y="727"/>
                  </a:lnTo>
                  <a:lnTo>
                    <a:pt x="712" y="602"/>
                  </a:lnTo>
                  <a:close/>
                  <a:moveTo>
                    <a:pt x="727" y="172"/>
                  </a:moveTo>
                  <a:lnTo>
                    <a:pt x="729" y="181"/>
                  </a:lnTo>
                  <a:lnTo>
                    <a:pt x="730" y="190"/>
                  </a:lnTo>
                  <a:lnTo>
                    <a:pt x="731" y="198"/>
                  </a:lnTo>
                  <a:lnTo>
                    <a:pt x="731" y="207"/>
                  </a:lnTo>
                  <a:lnTo>
                    <a:pt x="730" y="224"/>
                  </a:lnTo>
                  <a:lnTo>
                    <a:pt x="727" y="240"/>
                  </a:lnTo>
                  <a:lnTo>
                    <a:pt x="722" y="257"/>
                  </a:lnTo>
                  <a:lnTo>
                    <a:pt x="715" y="273"/>
                  </a:lnTo>
                  <a:lnTo>
                    <a:pt x="706" y="288"/>
                  </a:lnTo>
                  <a:lnTo>
                    <a:pt x="696" y="302"/>
                  </a:lnTo>
                  <a:lnTo>
                    <a:pt x="685" y="316"/>
                  </a:lnTo>
                  <a:lnTo>
                    <a:pt x="670" y="329"/>
                  </a:lnTo>
                  <a:lnTo>
                    <a:pt x="656" y="342"/>
                  </a:lnTo>
                  <a:lnTo>
                    <a:pt x="640" y="354"/>
                  </a:lnTo>
                  <a:lnTo>
                    <a:pt x="622" y="365"/>
                  </a:lnTo>
                  <a:lnTo>
                    <a:pt x="604" y="374"/>
                  </a:lnTo>
                  <a:lnTo>
                    <a:pt x="584" y="383"/>
                  </a:lnTo>
                  <a:lnTo>
                    <a:pt x="562" y="392"/>
                  </a:lnTo>
                  <a:lnTo>
                    <a:pt x="541" y="398"/>
                  </a:lnTo>
                  <a:lnTo>
                    <a:pt x="518" y="405"/>
                  </a:lnTo>
                  <a:lnTo>
                    <a:pt x="476" y="202"/>
                  </a:lnTo>
                  <a:lnTo>
                    <a:pt x="475" y="193"/>
                  </a:lnTo>
                  <a:lnTo>
                    <a:pt x="474" y="183"/>
                  </a:lnTo>
                  <a:lnTo>
                    <a:pt x="474" y="175"/>
                  </a:lnTo>
                  <a:lnTo>
                    <a:pt x="474" y="166"/>
                  </a:lnTo>
                  <a:lnTo>
                    <a:pt x="475" y="162"/>
                  </a:lnTo>
                  <a:lnTo>
                    <a:pt x="477" y="158"/>
                  </a:lnTo>
                  <a:lnTo>
                    <a:pt x="479" y="155"/>
                  </a:lnTo>
                  <a:lnTo>
                    <a:pt x="481" y="152"/>
                  </a:lnTo>
                  <a:lnTo>
                    <a:pt x="485" y="149"/>
                  </a:lnTo>
                  <a:lnTo>
                    <a:pt x="489" y="146"/>
                  </a:lnTo>
                  <a:lnTo>
                    <a:pt x="493" y="145"/>
                  </a:lnTo>
                  <a:lnTo>
                    <a:pt x="499" y="144"/>
                  </a:lnTo>
                  <a:lnTo>
                    <a:pt x="528" y="145"/>
                  </a:lnTo>
                  <a:lnTo>
                    <a:pt x="556" y="148"/>
                  </a:lnTo>
                  <a:lnTo>
                    <a:pt x="584" y="151"/>
                  </a:lnTo>
                  <a:lnTo>
                    <a:pt x="613" y="154"/>
                  </a:lnTo>
                  <a:lnTo>
                    <a:pt x="641" y="158"/>
                  </a:lnTo>
                  <a:lnTo>
                    <a:pt x="669" y="163"/>
                  </a:lnTo>
                  <a:lnTo>
                    <a:pt x="699" y="167"/>
                  </a:lnTo>
                  <a:lnTo>
                    <a:pt x="727" y="172"/>
                  </a:lnTo>
                  <a:close/>
                  <a:moveTo>
                    <a:pt x="317" y="405"/>
                  </a:moveTo>
                  <a:lnTo>
                    <a:pt x="295" y="399"/>
                  </a:lnTo>
                  <a:lnTo>
                    <a:pt x="272" y="392"/>
                  </a:lnTo>
                  <a:lnTo>
                    <a:pt x="251" y="384"/>
                  </a:lnTo>
                  <a:lnTo>
                    <a:pt x="231" y="374"/>
                  </a:lnTo>
                  <a:lnTo>
                    <a:pt x="213" y="365"/>
                  </a:lnTo>
                  <a:lnTo>
                    <a:pt x="195" y="354"/>
                  </a:lnTo>
                  <a:lnTo>
                    <a:pt x="179" y="342"/>
                  </a:lnTo>
                  <a:lnTo>
                    <a:pt x="164" y="330"/>
                  </a:lnTo>
                  <a:lnTo>
                    <a:pt x="150" y="316"/>
                  </a:lnTo>
                  <a:lnTo>
                    <a:pt x="138" y="303"/>
                  </a:lnTo>
                  <a:lnTo>
                    <a:pt x="128" y="288"/>
                  </a:lnTo>
                  <a:lnTo>
                    <a:pt x="120" y="273"/>
                  </a:lnTo>
                  <a:lnTo>
                    <a:pt x="112" y="257"/>
                  </a:lnTo>
                  <a:lnTo>
                    <a:pt x="108" y="240"/>
                  </a:lnTo>
                  <a:lnTo>
                    <a:pt x="105" y="224"/>
                  </a:lnTo>
                  <a:lnTo>
                    <a:pt x="103" y="207"/>
                  </a:lnTo>
                  <a:lnTo>
                    <a:pt x="103" y="198"/>
                  </a:lnTo>
                  <a:lnTo>
                    <a:pt x="105" y="190"/>
                  </a:lnTo>
                  <a:lnTo>
                    <a:pt x="106" y="181"/>
                  </a:lnTo>
                  <a:lnTo>
                    <a:pt x="108" y="172"/>
                  </a:lnTo>
                  <a:lnTo>
                    <a:pt x="136" y="168"/>
                  </a:lnTo>
                  <a:lnTo>
                    <a:pt x="165" y="163"/>
                  </a:lnTo>
                  <a:lnTo>
                    <a:pt x="193" y="158"/>
                  </a:lnTo>
                  <a:lnTo>
                    <a:pt x="222" y="154"/>
                  </a:lnTo>
                  <a:lnTo>
                    <a:pt x="250" y="151"/>
                  </a:lnTo>
                  <a:lnTo>
                    <a:pt x="280" y="148"/>
                  </a:lnTo>
                  <a:lnTo>
                    <a:pt x="308" y="145"/>
                  </a:lnTo>
                  <a:lnTo>
                    <a:pt x="337" y="144"/>
                  </a:lnTo>
                  <a:lnTo>
                    <a:pt x="342" y="144"/>
                  </a:lnTo>
                  <a:lnTo>
                    <a:pt x="348" y="145"/>
                  </a:lnTo>
                  <a:lnTo>
                    <a:pt x="351" y="146"/>
                  </a:lnTo>
                  <a:lnTo>
                    <a:pt x="354" y="150"/>
                  </a:lnTo>
                  <a:lnTo>
                    <a:pt x="357" y="153"/>
                  </a:lnTo>
                  <a:lnTo>
                    <a:pt x="358" y="156"/>
                  </a:lnTo>
                  <a:lnTo>
                    <a:pt x="361" y="161"/>
                  </a:lnTo>
                  <a:lnTo>
                    <a:pt x="362" y="165"/>
                  </a:lnTo>
                  <a:lnTo>
                    <a:pt x="362" y="175"/>
                  </a:lnTo>
                  <a:lnTo>
                    <a:pt x="362" y="184"/>
                  </a:lnTo>
                  <a:lnTo>
                    <a:pt x="361" y="194"/>
                  </a:lnTo>
                  <a:lnTo>
                    <a:pt x="359" y="202"/>
                  </a:lnTo>
                  <a:lnTo>
                    <a:pt x="317" y="405"/>
                  </a:lnTo>
                  <a:close/>
                </a:path>
              </a:pathLst>
            </a:custGeom>
            <a:solidFill>
              <a:srgbClr val="FEFEFE"/>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Myriad Pro"/>
              </a:endParaRPr>
            </a:p>
          </p:txBody>
        </p:sp>
        <p:grpSp>
          <p:nvGrpSpPr>
            <p:cNvPr id="24" name="Group 18"/>
            <p:cNvGrpSpPr/>
            <p:nvPr/>
          </p:nvGrpSpPr>
          <p:grpSpPr>
            <a:xfrm>
              <a:off x="381000" y="333375"/>
              <a:ext cx="2373191" cy="314216"/>
              <a:chOff x="381000" y="333375"/>
              <a:chExt cx="2373191" cy="314216"/>
            </a:xfrm>
          </p:grpSpPr>
          <p:grpSp>
            <p:nvGrpSpPr>
              <p:cNvPr id="28" name="Group 15"/>
              <p:cNvGrpSpPr/>
              <p:nvPr/>
            </p:nvGrpSpPr>
            <p:grpSpPr>
              <a:xfrm>
                <a:off x="381000" y="333375"/>
                <a:ext cx="2227429" cy="112270"/>
                <a:chOff x="68096" y="6650480"/>
                <a:chExt cx="2503487" cy="127000"/>
              </a:xfrm>
              <a:solidFill>
                <a:schemeClr val="bg1"/>
              </a:solidFill>
            </p:grpSpPr>
            <p:sp>
              <p:nvSpPr>
                <p:cNvPr id="30" name="Freeform 29"/>
                <p:cNvSpPr>
                  <a:spLocks noEditPoints="1"/>
                </p:cNvSpPr>
                <p:nvPr/>
              </p:nvSpPr>
              <p:spPr bwMode="auto">
                <a:xfrm>
                  <a:off x="1838158" y="6650480"/>
                  <a:ext cx="733425" cy="127000"/>
                </a:xfrm>
                <a:custGeom>
                  <a:avLst/>
                  <a:gdLst/>
                  <a:ahLst/>
                  <a:cxnLst>
                    <a:cxn ang="0">
                      <a:pos x="3511" y="637"/>
                    </a:cxn>
                    <a:cxn ang="0">
                      <a:pos x="3625" y="591"/>
                    </a:cxn>
                    <a:cxn ang="0">
                      <a:pos x="3691" y="454"/>
                    </a:cxn>
                    <a:cxn ang="0">
                      <a:pos x="3616" y="313"/>
                    </a:cxn>
                    <a:cxn ang="0">
                      <a:pos x="3441" y="224"/>
                    </a:cxn>
                    <a:cxn ang="0">
                      <a:pos x="3415" y="147"/>
                    </a:cxn>
                    <a:cxn ang="0">
                      <a:pos x="3489" y="95"/>
                    </a:cxn>
                    <a:cxn ang="0">
                      <a:pos x="3666" y="31"/>
                    </a:cxn>
                    <a:cxn ang="0">
                      <a:pos x="3447" y="8"/>
                    </a:cxn>
                    <a:cxn ang="0">
                      <a:pos x="3301" y="142"/>
                    </a:cxn>
                    <a:cxn ang="0">
                      <a:pos x="3355" y="299"/>
                    </a:cxn>
                    <a:cxn ang="0">
                      <a:pos x="3534" y="392"/>
                    </a:cxn>
                    <a:cxn ang="0">
                      <a:pos x="3575" y="471"/>
                    </a:cxn>
                    <a:cxn ang="0">
                      <a:pos x="3511" y="540"/>
                    </a:cxn>
                    <a:cxn ang="0">
                      <a:pos x="3327" y="514"/>
                    </a:cxn>
                    <a:cxn ang="0">
                      <a:pos x="3216" y="537"/>
                    </a:cxn>
                    <a:cxn ang="0">
                      <a:pos x="2637" y="544"/>
                    </a:cxn>
                    <a:cxn ang="0">
                      <a:pos x="2502" y="526"/>
                    </a:cxn>
                    <a:cxn ang="0">
                      <a:pos x="2420" y="453"/>
                    </a:cxn>
                    <a:cxn ang="0">
                      <a:pos x="2390" y="282"/>
                    </a:cxn>
                    <a:cxn ang="0">
                      <a:pos x="2435" y="168"/>
                    </a:cxn>
                    <a:cxn ang="0">
                      <a:pos x="2538" y="102"/>
                    </a:cxn>
                    <a:cxn ang="0">
                      <a:pos x="2726" y="118"/>
                    </a:cxn>
                    <a:cxn ang="0">
                      <a:pos x="2566" y="2"/>
                    </a:cxn>
                    <a:cxn ang="0">
                      <a:pos x="2399" y="59"/>
                    </a:cxn>
                    <a:cxn ang="0">
                      <a:pos x="2293" y="190"/>
                    </a:cxn>
                    <a:cxn ang="0">
                      <a:pos x="2272" y="380"/>
                    </a:cxn>
                    <a:cxn ang="0">
                      <a:pos x="2333" y="534"/>
                    </a:cxn>
                    <a:cxn ang="0">
                      <a:pos x="2467" y="623"/>
                    </a:cxn>
                    <a:cxn ang="0">
                      <a:pos x="2684" y="632"/>
                    </a:cxn>
                    <a:cxn ang="0">
                      <a:pos x="1776" y="631"/>
                    </a:cxn>
                    <a:cxn ang="0">
                      <a:pos x="1717" y="518"/>
                    </a:cxn>
                    <a:cxn ang="0">
                      <a:pos x="1447" y="10"/>
                    </a:cxn>
                    <a:cxn ang="0">
                      <a:pos x="1210" y="97"/>
                    </a:cxn>
                    <a:cxn ang="0">
                      <a:pos x="1281" y="178"/>
                    </a:cxn>
                    <a:cxn ang="0">
                      <a:pos x="1231" y="277"/>
                    </a:cxn>
                    <a:cxn ang="0">
                      <a:pos x="1090" y="375"/>
                    </a:cxn>
                    <a:cxn ang="0">
                      <a:pos x="1233" y="415"/>
                    </a:cxn>
                    <a:cxn ang="0">
                      <a:pos x="1297" y="622"/>
                    </a:cxn>
                    <a:cxn ang="0">
                      <a:pos x="1362" y="436"/>
                    </a:cxn>
                    <a:cxn ang="0">
                      <a:pos x="1282" y="337"/>
                    </a:cxn>
                    <a:cxn ang="0">
                      <a:pos x="1374" y="258"/>
                    </a:cxn>
                    <a:cxn ang="0">
                      <a:pos x="1373" y="94"/>
                    </a:cxn>
                    <a:cxn ang="0">
                      <a:pos x="1263" y="17"/>
                    </a:cxn>
                    <a:cxn ang="0">
                      <a:pos x="995" y="15"/>
                    </a:cxn>
                    <a:cxn ang="0">
                      <a:pos x="879" y="537"/>
                    </a:cxn>
                    <a:cxn ang="0">
                      <a:pos x="118" y="637"/>
                    </a:cxn>
                    <a:cxn ang="0">
                      <a:pos x="303" y="613"/>
                    </a:cxn>
                    <a:cxn ang="0">
                      <a:pos x="388" y="526"/>
                    </a:cxn>
                    <a:cxn ang="0">
                      <a:pos x="373" y="355"/>
                    </a:cxn>
                    <a:cxn ang="0">
                      <a:pos x="190" y="247"/>
                    </a:cxn>
                    <a:cxn ang="0">
                      <a:pos x="125" y="177"/>
                    </a:cxn>
                    <a:cxn ang="0">
                      <a:pos x="163" y="107"/>
                    </a:cxn>
                    <a:cxn ang="0">
                      <a:pos x="317" y="108"/>
                    </a:cxn>
                    <a:cxn ang="0">
                      <a:pos x="254" y="1"/>
                    </a:cxn>
                    <a:cxn ang="0">
                      <a:pos x="44" y="77"/>
                    </a:cxn>
                    <a:cxn ang="0">
                      <a:pos x="29" y="253"/>
                    </a:cxn>
                    <a:cxn ang="0">
                      <a:pos x="178" y="359"/>
                    </a:cxn>
                    <a:cxn ang="0">
                      <a:pos x="284" y="437"/>
                    </a:cxn>
                    <a:cxn ang="0">
                      <a:pos x="259" y="524"/>
                    </a:cxn>
                    <a:cxn ang="0">
                      <a:pos x="112" y="540"/>
                    </a:cxn>
                  </a:cxnLst>
                  <a:rect l="0" t="0" r="r" b="b"/>
                  <a:pathLst>
                    <a:path w="3691" h="641">
                      <a:moveTo>
                        <a:pt x="3288" y="601"/>
                      </a:moveTo>
                      <a:lnTo>
                        <a:pt x="3302" y="609"/>
                      </a:lnTo>
                      <a:lnTo>
                        <a:pt x="3319" y="616"/>
                      </a:lnTo>
                      <a:lnTo>
                        <a:pt x="3338" y="622"/>
                      </a:lnTo>
                      <a:lnTo>
                        <a:pt x="3360" y="629"/>
                      </a:lnTo>
                      <a:lnTo>
                        <a:pt x="3382" y="634"/>
                      </a:lnTo>
                      <a:lnTo>
                        <a:pt x="3406" y="637"/>
                      </a:lnTo>
                      <a:lnTo>
                        <a:pt x="3431" y="640"/>
                      </a:lnTo>
                      <a:lnTo>
                        <a:pt x="3455" y="641"/>
                      </a:lnTo>
                      <a:lnTo>
                        <a:pt x="3484" y="640"/>
                      </a:lnTo>
                      <a:lnTo>
                        <a:pt x="3511" y="637"/>
                      </a:lnTo>
                      <a:lnTo>
                        <a:pt x="3524" y="635"/>
                      </a:lnTo>
                      <a:lnTo>
                        <a:pt x="3536" y="632"/>
                      </a:lnTo>
                      <a:lnTo>
                        <a:pt x="3548" y="629"/>
                      </a:lnTo>
                      <a:lnTo>
                        <a:pt x="3559" y="625"/>
                      </a:lnTo>
                      <a:lnTo>
                        <a:pt x="3570" y="621"/>
                      </a:lnTo>
                      <a:lnTo>
                        <a:pt x="3581" y="617"/>
                      </a:lnTo>
                      <a:lnTo>
                        <a:pt x="3590" y="613"/>
                      </a:lnTo>
                      <a:lnTo>
                        <a:pt x="3600" y="608"/>
                      </a:lnTo>
                      <a:lnTo>
                        <a:pt x="3608" y="603"/>
                      </a:lnTo>
                      <a:lnTo>
                        <a:pt x="3618" y="597"/>
                      </a:lnTo>
                      <a:lnTo>
                        <a:pt x="3625" y="591"/>
                      </a:lnTo>
                      <a:lnTo>
                        <a:pt x="3633" y="584"/>
                      </a:lnTo>
                      <a:lnTo>
                        <a:pt x="3639" y="578"/>
                      </a:lnTo>
                      <a:lnTo>
                        <a:pt x="3646" y="571"/>
                      </a:lnTo>
                      <a:lnTo>
                        <a:pt x="3653" y="564"/>
                      </a:lnTo>
                      <a:lnTo>
                        <a:pt x="3658" y="557"/>
                      </a:lnTo>
                      <a:lnTo>
                        <a:pt x="3668" y="541"/>
                      </a:lnTo>
                      <a:lnTo>
                        <a:pt x="3676" y="526"/>
                      </a:lnTo>
                      <a:lnTo>
                        <a:pt x="3682" y="508"/>
                      </a:lnTo>
                      <a:lnTo>
                        <a:pt x="3687" y="491"/>
                      </a:lnTo>
                      <a:lnTo>
                        <a:pt x="3690" y="472"/>
                      </a:lnTo>
                      <a:lnTo>
                        <a:pt x="3691" y="454"/>
                      </a:lnTo>
                      <a:lnTo>
                        <a:pt x="3690" y="437"/>
                      </a:lnTo>
                      <a:lnTo>
                        <a:pt x="3688" y="422"/>
                      </a:lnTo>
                      <a:lnTo>
                        <a:pt x="3684" y="407"/>
                      </a:lnTo>
                      <a:lnTo>
                        <a:pt x="3680" y="393"/>
                      </a:lnTo>
                      <a:lnTo>
                        <a:pt x="3675" y="380"/>
                      </a:lnTo>
                      <a:lnTo>
                        <a:pt x="3668" y="367"/>
                      </a:lnTo>
                      <a:lnTo>
                        <a:pt x="3660" y="355"/>
                      </a:lnTo>
                      <a:lnTo>
                        <a:pt x="3651" y="344"/>
                      </a:lnTo>
                      <a:lnTo>
                        <a:pt x="3640" y="332"/>
                      </a:lnTo>
                      <a:lnTo>
                        <a:pt x="3629" y="322"/>
                      </a:lnTo>
                      <a:lnTo>
                        <a:pt x="3616" y="313"/>
                      </a:lnTo>
                      <a:lnTo>
                        <a:pt x="3601" y="303"/>
                      </a:lnTo>
                      <a:lnTo>
                        <a:pt x="3586" y="294"/>
                      </a:lnTo>
                      <a:lnTo>
                        <a:pt x="3568" y="286"/>
                      </a:lnTo>
                      <a:lnTo>
                        <a:pt x="3550" y="278"/>
                      </a:lnTo>
                      <a:lnTo>
                        <a:pt x="3530" y="270"/>
                      </a:lnTo>
                      <a:lnTo>
                        <a:pt x="3502" y="258"/>
                      </a:lnTo>
                      <a:lnTo>
                        <a:pt x="3477" y="247"/>
                      </a:lnTo>
                      <a:lnTo>
                        <a:pt x="3467" y="242"/>
                      </a:lnTo>
                      <a:lnTo>
                        <a:pt x="3457" y="236"/>
                      </a:lnTo>
                      <a:lnTo>
                        <a:pt x="3448" y="230"/>
                      </a:lnTo>
                      <a:lnTo>
                        <a:pt x="3441" y="224"/>
                      </a:lnTo>
                      <a:lnTo>
                        <a:pt x="3434" y="219"/>
                      </a:lnTo>
                      <a:lnTo>
                        <a:pt x="3428" y="213"/>
                      </a:lnTo>
                      <a:lnTo>
                        <a:pt x="3423" y="206"/>
                      </a:lnTo>
                      <a:lnTo>
                        <a:pt x="3419" y="200"/>
                      </a:lnTo>
                      <a:lnTo>
                        <a:pt x="3416" y="192"/>
                      </a:lnTo>
                      <a:lnTo>
                        <a:pt x="3414" y="184"/>
                      </a:lnTo>
                      <a:lnTo>
                        <a:pt x="3412" y="177"/>
                      </a:lnTo>
                      <a:lnTo>
                        <a:pt x="3412" y="168"/>
                      </a:lnTo>
                      <a:lnTo>
                        <a:pt x="3412" y="162"/>
                      </a:lnTo>
                      <a:lnTo>
                        <a:pt x="3413" y="154"/>
                      </a:lnTo>
                      <a:lnTo>
                        <a:pt x="3415" y="147"/>
                      </a:lnTo>
                      <a:lnTo>
                        <a:pt x="3418" y="141"/>
                      </a:lnTo>
                      <a:lnTo>
                        <a:pt x="3421" y="135"/>
                      </a:lnTo>
                      <a:lnTo>
                        <a:pt x="3426" y="129"/>
                      </a:lnTo>
                      <a:lnTo>
                        <a:pt x="3431" y="122"/>
                      </a:lnTo>
                      <a:lnTo>
                        <a:pt x="3437" y="117"/>
                      </a:lnTo>
                      <a:lnTo>
                        <a:pt x="3443" y="112"/>
                      </a:lnTo>
                      <a:lnTo>
                        <a:pt x="3450" y="107"/>
                      </a:lnTo>
                      <a:lnTo>
                        <a:pt x="3459" y="103"/>
                      </a:lnTo>
                      <a:lnTo>
                        <a:pt x="3469" y="100"/>
                      </a:lnTo>
                      <a:lnTo>
                        <a:pt x="3479" y="97"/>
                      </a:lnTo>
                      <a:lnTo>
                        <a:pt x="3489" y="95"/>
                      </a:lnTo>
                      <a:lnTo>
                        <a:pt x="3502" y="94"/>
                      </a:lnTo>
                      <a:lnTo>
                        <a:pt x="3515" y="94"/>
                      </a:lnTo>
                      <a:lnTo>
                        <a:pt x="3535" y="94"/>
                      </a:lnTo>
                      <a:lnTo>
                        <a:pt x="3555" y="96"/>
                      </a:lnTo>
                      <a:lnTo>
                        <a:pt x="3573" y="100"/>
                      </a:lnTo>
                      <a:lnTo>
                        <a:pt x="3590" y="104"/>
                      </a:lnTo>
                      <a:lnTo>
                        <a:pt x="3604" y="108"/>
                      </a:lnTo>
                      <a:lnTo>
                        <a:pt x="3618" y="113"/>
                      </a:lnTo>
                      <a:lnTo>
                        <a:pt x="3629" y="118"/>
                      </a:lnTo>
                      <a:lnTo>
                        <a:pt x="3638" y="122"/>
                      </a:lnTo>
                      <a:lnTo>
                        <a:pt x="3666" y="31"/>
                      </a:lnTo>
                      <a:lnTo>
                        <a:pt x="3653" y="25"/>
                      </a:lnTo>
                      <a:lnTo>
                        <a:pt x="3638" y="20"/>
                      </a:lnTo>
                      <a:lnTo>
                        <a:pt x="3622" y="14"/>
                      </a:lnTo>
                      <a:lnTo>
                        <a:pt x="3604" y="9"/>
                      </a:lnTo>
                      <a:lnTo>
                        <a:pt x="3585" y="6"/>
                      </a:lnTo>
                      <a:lnTo>
                        <a:pt x="3564" y="3"/>
                      </a:lnTo>
                      <a:lnTo>
                        <a:pt x="3542" y="1"/>
                      </a:lnTo>
                      <a:lnTo>
                        <a:pt x="3517" y="0"/>
                      </a:lnTo>
                      <a:lnTo>
                        <a:pt x="3492" y="1"/>
                      </a:lnTo>
                      <a:lnTo>
                        <a:pt x="3469" y="4"/>
                      </a:lnTo>
                      <a:lnTo>
                        <a:pt x="3447" y="8"/>
                      </a:lnTo>
                      <a:lnTo>
                        <a:pt x="3426" y="14"/>
                      </a:lnTo>
                      <a:lnTo>
                        <a:pt x="3406" y="22"/>
                      </a:lnTo>
                      <a:lnTo>
                        <a:pt x="3389" y="30"/>
                      </a:lnTo>
                      <a:lnTo>
                        <a:pt x="3372" y="40"/>
                      </a:lnTo>
                      <a:lnTo>
                        <a:pt x="3357" y="51"/>
                      </a:lnTo>
                      <a:lnTo>
                        <a:pt x="3343" y="64"/>
                      </a:lnTo>
                      <a:lnTo>
                        <a:pt x="3331" y="77"/>
                      </a:lnTo>
                      <a:lnTo>
                        <a:pt x="3322" y="93"/>
                      </a:lnTo>
                      <a:lnTo>
                        <a:pt x="3312" y="108"/>
                      </a:lnTo>
                      <a:lnTo>
                        <a:pt x="3306" y="124"/>
                      </a:lnTo>
                      <a:lnTo>
                        <a:pt x="3301" y="142"/>
                      </a:lnTo>
                      <a:lnTo>
                        <a:pt x="3298" y="159"/>
                      </a:lnTo>
                      <a:lnTo>
                        <a:pt x="3297" y="179"/>
                      </a:lnTo>
                      <a:lnTo>
                        <a:pt x="3298" y="194"/>
                      </a:lnTo>
                      <a:lnTo>
                        <a:pt x="3300" y="211"/>
                      </a:lnTo>
                      <a:lnTo>
                        <a:pt x="3304" y="225"/>
                      </a:lnTo>
                      <a:lnTo>
                        <a:pt x="3309" y="240"/>
                      </a:lnTo>
                      <a:lnTo>
                        <a:pt x="3316" y="253"/>
                      </a:lnTo>
                      <a:lnTo>
                        <a:pt x="3324" y="265"/>
                      </a:lnTo>
                      <a:lnTo>
                        <a:pt x="3333" y="277"/>
                      </a:lnTo>
                      <a:lnTo>
                        <a:pt x="3343" y="288"/>
                      </a:lnTo>
                      <a:lnTo>
                        <a:pt x="3355" y="299"/>
                      </a:lnTo>
                      <a:lnTo>
                        <a:pt x="3367" y="310"/>
                      </a:lnTo>
                      <a:lnTo>
                        <a:pt x="3381" y="319"/>
                      </a:lnTo>
                      <a:lnTo>
                        <a:pt x="3396" y="328"/>
                      </a:lnTo>
                      <a:lnTo>
                        <a:pt x="3412" y="336"/>
                      </a:lnTo>
                      <a:lnTo>
                        <a:pt x="3429" y="345"/>
                      </a:lnTo>
                      <a:lnTo>
                        <a:pt x="3447" y="352"/>
                      </a:lnTo>
                      <a:lnTo>
                        <a:pt x="3466" y="359"/>
                      </a:lnTo>
                      <a:lnTo>
                        <a:pt x="3492" y="369"/>
                      </a:lnTo>
                      <a:lnTo>
                        <a:pt x="3516" y="381"/>
                      </a:lnTo>
                      <a:lnTo>
                        <a:pt x="3525" y="386"/>
                      </a:lnTo>
                      <a:lnTo>
                        <a:pt x="3534" y="392"/>
                      </a:lnTo>
                      <a:lnTo>
                        <a:pt x="3543" y="397"/>
                      </a:lnTo>
                      <a:lnTo>
                        <a:pt x="3550" y="403"/>
                      </a:lnTo>
                      <a:lnTo>
                        <a:pt x="3556" y="409"/>
                      </a:lnTo>
                      <a:lnTo>
                        <a:pt x="3561" y="417"/>
                      </a:lnTo>
                      <a:lnTo>
                        <a:pt x="3565" y="423"/>
                      </a:lnTo>
                      <a:lnTo>
                        <a:pt x="3569" y="430"/>
                      </a:lnTo>
                      <a:lnTo>
                        <a:pt x="3571" y="437"/>
                      </a:lnTo>
                      <a:lnTo>
                        <a:pt x="3573" y="445"/>
                      </a:lnTo>
                      <a:lnTo>
                        <a:pt x="3575" y="454"/>
                      </a:lnTo>
                      <a:lnTo>
                        <a:pt x="3576" y="462"/>
                      </a:lnTo>
                      <a:lnTo>
                        <a:pt x="3575" y="471"/>
                      </a:lnTo>
                      <a:lnTo>
                        <a:pt x="3573" y="480"/>
                      </a:lnTo>
                      <a:lnTo>
                        <a:pt x="3571" y="489"/>
                      </a:lnTo>
                      <a:lnTo>
                        <a:pt x="3567" y="497"/>
                      </a:lnTo>
                      <a:lnTo>
                        <a:pt x="3563" y="504"/>
                      </a:lnTo>
                      <a:lnTo>
                        <a:pt x="3558" y="511"/>
                      </a:lnTo>
                      <a:lnTo>
                        <a:pt x="3553" y="517"/>
                      </a:lnTo>
                      <a:lnTo>
                        <a:pt x="3546" y="524"/>
                      </a:lnTo>
                      <a:lnTo>
                        <a:pt x="3539" y="529"/>
                      </a:lnTo>
                      <a:lnTo>
                        <a:pt x="3530" y="533"/>
                      </a:lnTo>
                      <a:lnTo>
                        <a:pt x="3521" y="537"/>
                      </a:lnTo>
                      <a:lnTo>
                        <a:pt x="3511" y="540"/>
                      </a:lnTo>
                      <a:lnTo>
                        <a:pt x="3500" y="543"/>
                      </a:lnTo>
                      <a:lnTo>
                        <a:pt x="3488" y="545"/>
                      </a:lnTo>
                      <a:lnTo>
                        <a:pt x="3476" y="546"/>
                      </a:lnTo>
                      <a:lnTo>
                        <a:pt x="3463" y="546"/>
                      </a:lnTo>
                      <a:lnTo>
                        <a:pt x="3441" y="546"/>
                      </a:lnTo>
                      <a:lnTo>
                        <a:pt x="3420" y="543"/>
                      </a:lnTo>
                      <a:lnTo>
                        <a:pt x="3400" y="540"/>
                      </a:lnTo>
                      <a:lnTo>
                        <a:pt x="3379" y="535"/>
                      </a:lnTo>
                      <a:lnTo>
                        <a:pt x="3361" y="529"/>
                      </a:lnTo>
                      <a:lnTo>
                        <a:pt x="3343" y="523"/>
                      </a:lnTo>
                      <a:lnTo>
                        <a:pt x="3327" y="514"/>
                      </a:lnTo>
                      <a:lnTo>
                        <a:pt x="3312" y="507"/>
                      </a:lnTo>
                      <a:lnTo>
                        <a:pt x="3288" y="601"/>
                      </a:lnTo>
                      <a:close/>
                      <a:moveTo>
                        <a:pt x="3188" y="263"/>
                      </a:moveTo>
                      <a:lnTo>
                        <a:pt x="2955" y="263"/>
                      </a:lnTo>
                      <a:lnTo>
                        <a:pt x="2955" y="104"/>
                      </a:lnTo>
                      <a:lnTo>
                        <a:pt x="3202" y="104"/>
                      </a:lnTo>
                      <a:lnTo>
                        <a:pt x="3202" y="10"/>
                      </a:lnTo>
                      <a:lnTo>
                        <a:pt x="2841" y="10"/>
                      </a:lnTo>
                      <a:lnTo>
                        <a:pt x="2841" y="631"/>
                      </a:lnTo>
                      <a:lnTo>
                        <a:pt x="3216" y="631"/>
                      </a:lnTo>
                      <a:lnTo>
                        <a:pt x="3216" y="537"/>
                      </a:lnTo>
                      <a:lnTo>
                        <a:pt x="2955" y="537"/>
                      </a:lnTo>
                      <a:lnTo>
                        <a:pt x="2955" y="355"/>
                      </a:lnTo>
                      <a:lnTo>
                        <a:pt x="3188" y="355"/>
                      </a:lnTo>
                      <a:lnTo>
                        <a:pt x="3188" y="263"/>
                      </a:lnTo>
                      <a:close/>
                      <a:moveTo>
                        <a:pt x="2727" y="523"/>
                      </a:moveTo>
                      <a:lnTo>
                        <a:pt x="2714" y="528"/>
                      </a:lnTo>
                      <a:lnTo>
                        <a:pt x="2701" y="532"/>
                      </a:lnTo>
                      <a:lnTo>
                        <a:pt x="2687" y="536"/>
                      </a:lnTo>
                      <a:lnTo>
                        <a:pt x="2671" y="539"/>
                      </a:lnTo>
                      <a:lnTo>
                        <a:pt x="2655" y="542"/>
                      </a:lnTo>
                      <a:lnTo>
                        <a:pt x="2637" y="544"/>
                      </a:lnTo>
                      <a:lnTo>
                        <a:pt x="2621" y="545"/>
                      </a:lnTo>
                      <a:lnTo>
                        <a:pt x="2604" y="545"/>
                      </a:lnTo>
                      <a:lnTo>
                        <a:pt x="2590" y="545"/>
                      </a:lnTo>
                      <a:lnTo>
                        <a:pt x="2579" y="544"/>
                      </a:lnTo>
                      <a:lnTo>
                        <a:pt x="2567" y="543"/>
                      </a:lnTo>
                      <a:lnTo>
                        <a:pt x="2555" y="541"/>
                      </a:lnTo>
                      <a:lnTo>
                        <a:pt x="2544" y="539"/>
                      </a:lnTo>
                      <a:lnTo>
                        <a:pt x="2533" y="537"/>
                      </a:lnTo>
                      <a:lnTo>
                        <a:pt x="2522" y="534"/>
                      </a:lnTo>
                      <a:lnTo>
                        <a:pt x="2512" y="530"/>
                      </a:lnTo>
                      <a:lnTo>
                        <a:pt x="2502" y="526"/>
                      </a:lnTo>
                      <a:lnTo>
                        <a:pt x="2493" y="522"/>
                      </a:lnTo>
                      <a:lnTo>
                        <a:pt x="2483" y="516"/>
                      </a:lnTo>
                      <a:lnTo>
                        <a:pt x="2475" y="511"/>
                      </a:lnTo>
                      <a:lnTo>
                        <a:pt x="2467" y="505"/>
                      </a:lnTo>
                      <a:lnTo>
                        <a:pt x="2459" y="499"/>
                      </a:lnTo>
                      <a:lnTo>
                        <a:pt x="2451" y="492"/>
                      </a:lnTo>
                      <a:lnTo>
                        <a:pt x="2444" y="486"/>
                      </a:lnTo>
                      <a:lnTo>
                        <a:pt x="2437" y="477"/>
                      </a:lnTo>
                      <a:lnTo>
                        <a:pt x="2431" y="470"/>
                      </a:lnTo>
                      <a:lnTo>
                        <a:pt x="2426" y="462"/>
                      </a:lnTo>
                      <a:lnTo>
                        <a:pt x="2420" y="453"/>
                      </a:lnTo>
                      <a:lnTo>
                        <a:pt x="2414" y="443"/>
                      </a:lnTo>
                      <a:lnTo>
                        <a:pt x="2410" y="434"/>
                      </a:lnTo>
                      <a:lnTo>
                        <a:pt x="2406" y="425"/>
                      </a:lnTo>
                      <a:lnTo>
                        <a:pt x="2402" y="415"/>
                      </a:lnTo>
                      <a:lnTo>
                        <a:pt x="2396" y="393"/>
                      </a:lnTo>
                      <a:lnTo>
                        <a:pt x="2391" y="371"/>
                      </a:lnTo>
                      <a:lnTo>
                        <a:pt x="2389" y="347"/>
                      </a:lnTo>
                      <a:lnTo>
                        <a:pt x="2388" y="322"/>
                      </a:lnTo>
                      <a:lnTo>
                        <a:pt x="2388" y="309"/>
                      </a:lnTo>
                      <a:lnTo>
                        <a:pt x="2389" y="295"/>
                      </a:lnTo>
                      <a:lnTo>
                        <a:pt x="2390" y="282"/>
                      </a:lnTo>
                      <a:lnTo>
                        <a:pt x="2392" y="270"/>
                      </a:lnTo>
                      <a:lnTo>
                        <a:pt x="2394" y="257"/>
                      </a:lnTo>
                      <a:lnTo>
                        <a:pt x="2397" y="246"/>
                      </a:lnTo>
                      <a:lnTo>
                        <a:pt x="2400" y="235"/>
                      </a:lnTo>
                      <a:lnTo>
                        <a:pt x="2403" y="223"/>
                      </a:lnTo>
                      <a:lnTo>
                        <a:pt x="2408" y="213"/>
                      </a:lnTo>
                      <a:lnTo>
                        <a:pt x="2412" y="203"/>
                      </a:lnTo>
                      <a:lnTo>
                        <a:pt x="2418" y="193"/>
                      </a:lnTo>
                      <a:lnTo>
                        <a:pt x="2423" y="184"/>
                      </a:lnTo>
                      <a:lnTo>
                        <a:pt x="2429" y="176"/>
                      </a:lnTo>
                      <a:lnTo>
                        <a:pt x="2435" y="168"/>
                      </a:lnTo>
                      <a:lnTo>
                        <a:pt x="2441" y="159"/>
                      </a:lnTo>
                      <a:lnTo>
                        <a:pt x="2448" y="152"/>
                      </a:lnTo>
                      <a:lnTo>
                        <a:pt x="2457" y="145"/>
                      </a:lnTo>
                      <a:lnTo>
                        <a:pt x="2464" y="139"/>
                      </a:lnTo>
                      <a:lnTo>
                        <a:pt x="2472" y="133"/>
                      </a:lnTo>
                      <a:lnTo>
                        <a:pt x="2480" y="127"/>
                      </a:lnTo>
                      <a:lnTo>
                        <a:pt x="2489" y="121"/>
                      </a:lnTo>
                      <a:lnTo>
                        <a:pt x="2499" y="117"/>
                      </a:lnTo>
                      <a:lnTo>
                        <a:pt x="2508" y="112"/>
                      </a:lnTo>
                      <a:lnTo>
                        <a:pt x="2517" y="109"/>
                      </a:lnTo>
                      <a:lnTo>
                        <a:pt x="2538" y="102"/>
                      </a:lnTo>
                      <a:lnTo>
                        <a:pt x="2559" y="98"/>
                      </a:lnTo>
                      <a:lnTo>
                        <a:pt x="2582" y="95"/>
                      </a:lnTo>
                      <a:lnTo>
                        <a:pt x="2605" y="94"/>
                      </a:lnTo>
                      <a:lnTo>
                        <a:pt x="2623" y="95"/>
                      </a:lnTo>
                      <a:lnTo>
                        <a:pt x="2641" y="96"/>
                      </a:lnTo>
                      <a:lnTo>
                        <a:pt x="2658" y="98"/>
                      </a:lnTo>
                      <a:lnTo>
                        <a:pt x="2673" y="101"/>
                      </a:lnTo>
                      <a:lnTo>
                        <a:pt x="2688" y="105"/>
                      </a:lnTo>
                      <a:lnTo>
                        <a:pt x="2701" y="109"/>
                      </a:lnTo>
                      <a:lnTo>
                        <a:pt x="2714" y="113"/>
                      </a:lnTo>
                      <a:lnTo>
                        <a:pt x="2726" y="118"/>
                      </a:lnTo>
                      <a:lnTo>
                        <a:pt x="2750" y="28"/>
                      </a:lnTo>
                      <a:lnTo>
                        <a:pt x="2740" y="24"/>
                      </a:lnTo>
                      <a:lnTo>
                        <a:pt x="2728" y="19"/>
                      </a:lnTo>
                      <a:lnTo>
                        <a:pt x="2712" y="13"/>
                      </a:lnTo>
                      <a:lnTo>
                        <a:pt x="2695" y="9"/>
                      </a:lnTo>
                      <a:lnTo>
                        <a:pt x="2674" y="6"/>
                      </a:lnTo>
                      <a:lnTo>
                        <a:pt x="2652" y="3"/>
                      </a:lnTo>
                      <a:lnTo>
                        <a:pt x="2627" y="1"/>
                      </a:lnTo>
                      <a:lnTo>
                        <a:pt x="2600" y="0"/>
                      </a:lnTo>
                      <a:lnTo>
                        <a:pt x="2583" y="1"/>
                      </a:lnTo>
                      <a:lnTo>
                        <a:pt x="2566" y="2"/>
                      </a:lnTo>
                      <a:lnTo>
                        <a:pt x="2548" y="4"/>
                      </a:lnTo>
                      <a:lnTo>
                        <a:pt x="2532" y="6"/>
                      </a:lnTo>
                      <a:lnTo>
                        <a:pt x="2515" y="9"/>
                      </a:lnTo>
                      <a:lnTo>
                        <a:pt x="2499" y="13"/>
                      </a:lnTo>
                      <a:lnTo>
                        <a:pt x="2483" y="17"/>
                      </a:lnTo>
                      <a:lnTo>
                        <a:pt x="2468" y="23"/>
                      </a:lnTo>
                      <a:lnTo>
                        <a:pt x="2454" y="29"/>
                      </a:lnTo>
                      <a:lnTo>
                        <a:pt x="2439" y="35"/>
                      </a:lnTo>
                      <a:lnTo>
                        <a:pt x="2426" y="42"/>
                      </a:lnTo>
                      <a:lnTo>
                        <a:pt x="2411" y="50"/>
                      </a:lnTo>
                      <a:lnTo>
                        <a:pt x="2399" y="59"/>
                      </a:lnTo>
                      <a:lnTo>
                        <a:pt x="2387" y="68"/>
                      </a:lnTo>
                      <a:lnTo>
                        <a:pt x="2374" y="77"/>
                      </a:lnTo>
                      <a:lnTo>
                        <a:pt x="2363" y="87"/>
                      </a:lnTo>
                      <a:lnTo>
                        <a:pt x="2352" y="99"/>
                      </a:lnTo>
                      <a:lnTo>
                        <a:pt x="2342" y="110"/>
                      </a:lnTo>
                      <a:lnTo>
                        <a:pt x="2332" y="122"/>
                      </a:lnTo>
                      <a:lnTo>
                        <a:pt x="2323" y="135"/>
                      </a:lnTo>
                      <a:lnTo>
                        <a:pt x="2315" y="148"/>
                      </a:lnTo>
                      <a:lnTo>
                        <a:pt x="2307" y="162"/>
                      </a:lnTo>
                      <a:lnTo>
                        <a:pt x="2300" y="176"/>
                      </a:lnTo>
                      <a:lnTo>
                        <a:pt x="2293" y="190"/>
                      </a:lnTo>
                      <a:lnTo>
                        <a:pt x="2288" y="206"/>
                      </a:lnTo>
                      <a:lnTo>
                        <a:pt x="2283" y="222"/>
                      </a:lnTo>
                      <a:lnTo>
                        <a:pt x="2278" y="239"/>
                      </a:lnTo>
                      <a:lnTo>
                        <a:pt x="2275" y="255"/>
                      </a:lnTo>
                      <a:lnTo>
                        <a:pt x="2272" y="273"/>
                      </a:lnTo>
                      <a:lnTo>
                        <a:pt x="2270" y="290"/>
                      </a:lnTo>
                      <a:lnTo>
                        <a:pt x="2269" y="309"/>
                      </a:lnTo>
                      <a:lnTo>
                        <a:pt x="2269" y="328"/>
                      </a:lnTo>
                      <a:lnTo>
                        <a:pt x="2269" y="346"/>
                      </a:lnTo>
                      <a:lnTo>
                        <a:pt x="2270" y="362"/>
                      </a:lnTo>
                      <a:lnTo>
                        <a:pt x="2272" y="380"/>
                      </a:lnTo>
                      <a:lnTo>
                        <a:pt x="2274" y="395"/>
                      </a:lnTo>
                      <a:lnTo>
                        <a:pt x="2277" y="412"/>
                      </a:lnTo>
                      <a:lnTo>
                        <a:pt x="2281" y="427"/>
                      </a:lnTo>
                      <a:lnTo>
                        <a:pt x="2285" y="441"/>
                      </a:lnTo>
                      <a:lnTo>
                        <a:pt x="2290" y="457"/>
                      </a:lnTo>
                      <a:lnTo>
                        <a:pt x="2295" y="470"/>
                      </a:lnTo>
                      <a:lnTo>
                        <a:pt x="2302" y="484"/>
                      </a:lnTo>
                      <a:lnTo>
                        <a:pt x="2309" y="497"/>
                      </a:lnTo>
                      <a:lnTo>
                        <a:pt x="2317" y="509"/>
                      </a:lnTo>
                      <a:lnTo>
                        <a:pt x="2325" y="522"/>
                      </a:lnTo>
                      <a:lnTo>
                        <a:pt x="2333" y="534"/>
                      </a:lnTo>
                      <a:lnTo>
                        <a:pt x="2343" y="544"/>
                      </a:lnTo>
                      <a:lnTo>
                        <a:pt x="2353" y="555"/>
                      </a:lnTo>
                      <a:lnTo>
                        <a:pt x="2363" y="565"/>
                      </a:lnTo>
                      <a:lnTo>
                        <a:pt x="2374" y="574"/>
                      </a:lnTo>
                      <a:lnTo>
                        <a:pt x="2386" y="583"/>
                      </a:lnTo>
                      <a:lnTo>
                        <a:pt x="2398" y="592"/>
                      </a:lnTo>
                      <a:lnTo>
                        <a:pt x="2411" y="599"/>
                      </a:lnTo>
                      <a:lnTo>
                        <a:pt x="2424" y="606"/>
                      </a:lnTo>
                      <a:lnTo>
                        <a:pt x="2438" y="612"/>
                      </a:lnTo>
                      <a:lnTo>
                        <a:pt x="2452" y="618"/>
                      </a:lnTo>
                      <a:lnTo>
                        <a:pt x="2467" y="623"/>
                      </a:lnTo>
                      <a:lnTo>
                        <a:pt x="2482" y="628"/>
                      </a:lnTo>
                      <a:lnTo>
                        <a:pt x="2499" y="632"/>
                      </a:lnTo>
                      <a:lnTo>
                        <a:pt x="2515" y="635"/>
                      </a:lnTo>
                      <a:lnTo>
                        <a:pt x="2532" y="637"/>
                      </a:lnTo>
                      <a:lnTo>
                        <a:pt x="2549" y="639"/>
                      </a:lnTo>
                      <a:lnTo>
                        <a:pt x="2567" y="640"/>
                      </a:lnTo>
                      <a:lnTo>
                        <a:pt x="2585" y="641"/>
                      </a:lnTo>
                      <a:lnTo>
                        <a:pt x="2612" y="640"/>
                      </a:lnTo>
                      <a:lnTo>
                        <a:pt x="2637" y="638"/>
                      </a:lnTo>
                      <a:lnTo>
                        <a:pt x="2661" y="635"/>
                      </a:lnTo>
                      <a:lnTo>
                        <a:pt x="2684" y="632"/>
                      </a:lnTo>
                      <a:lnTo>
                        <a:pt x="2702" y="628"/>
                      </a:lnTo>
                      <a:lnTo>
                        <a:pt x="2720" y="622"/>
                      </a:lnTo>
                      <a:lnTo>
                        <a:pt x="2734" y="617"/>
                      </a:lnTo>
                      <a:lnTo>
                        <a:pt x="2745" y="612"/>
                      </a:lnTo>
                      <a:lnTo>
                        <a:pt x="2727" y="523"/>
                      </a:lnTo>
                      <a:close/>
                      <a:moveTo>
                        <a:pt x="2058" y="10"/>
                      </a:moveTo>
                      <a:lnTo>
                        <a:pt x="2058" y="631"/>
                      </a:lnTo>
                      <a:lnTo>
                        <a:pt x="2171" y="631"/>
                      </a:lnTo>
                      <a:lnTo>
                        <a:pt x="2171" y="10"/>
                      </a:lnTo>
                      <a:lnTo>
                        <a:pt x="2058" y="10"/>
                      </a:lnTo>
                      <a:close/>
                      <a:moveTo>
                        <a:pt x="1776" y="631"/>
                      </a:moveTo>
                      <a:lnTo>
                        <a:pt x="1991" y="10"/>
                      </a:lnTo>
                      <a:lnTo>
                        <a:pt x="1871" y="10"/>
                      </a:lnTo>
                      <a:lnTo>
                        <a:pt x="1780" y="294"/>
                      </a:lnTo>
                      <a:lnTo>
                        <a:pt x="1771" y="322"/>
                      </a:lnTo>
                      <a:lnTo>
                        <a:pt x="1762" y="351"/>
                      </a:lnTo>
                      <a:lnTo>
                        <a:pt x="1754" y="379"/>
                      </a:lnTo>
                      <a:lnTo>
                        <a:pt x="1746" y="407"/>
                      </a:lnTo>
                      <a:lnTo>
                        <a:pt x="1738" y="435"/>
                      </a:lnTo>
                      <a:lnTo>
                        <a:pt x="1730" y="463"/>
                      </a:lnTo>
                      <a:lnTo>
                        <a:pt x="1724" y="491"/>
                      </a:lnTo>
                      <a:lnTo>
                        <a:pt x="1717" y="518"/>
                      </a:lnTo>
                      <a:lnTo>
                        <a:pt x="1715" y="518"/>
                      </a:lnTo>
                      <a:lnTo>
                        <a:pt x="1709" y="491"/>
                      </a:lnTo>
                      <a:lnTo>
                        <a:pt x="1702" y="462"/>
                      </a:lnTo>
                      <a:lnTo>
                        <a:pt x="1695" y="434"/>
                      </a:lnTo>
                      <a:lnTo>
                        <a:pt x="1688" y="406"/>
                      </a:lnTo>
                      <a:lnTo>
                        <a:pt x="1680" y="379"/>
                      </a:lnTo>
                      <a:lnTo>
                        <a:pt x="1672" y="350"/>
                      </a:lnTo>
                      <a:lnTo>
                        <a:pt x="1663" y="321"/>
                      </a:lnTo>
                      <a:lnTo>
                        <a:pt x="1654" y="292"/>
                      </a:lnTo>
                      <a:lnTo>
                        <a:pt x="1570" y="10"/>
                      </a:lnTo>
                      <a:lnTo>
                        <a:pt x="1447" y="10"/>
                      </a:lnTo>
                      <a:lnTo>
                        <a:pt x="1647" y="631"/>
                      </a:lnTo>
                      <a:lnTo>
                        <a:pt x="1776" y="631"/>
                      </a:lnTo>
                      <a:close/>
                      <a:moveTo>
                        <a:pt x="1090" y="97"/>
                      </a:moveTo>
                      <a:lnTo>
                        <a:pt x="1101" y="95"/>
                      </a:lnTo>
                      <a:lnTo>
                        <a:pt x="1117" y="93"/>
                      </a:lnTo>
                      <a:lnTo>
                        <a:pt x="1136" y="92"/>
                      </a:lnTo>
                      <a:lnTo>
                        <a:pt x="1161" y="91"/>
                      </a:lnTo>
                      <a:lnTo>
                        <a:pt x="1174" y="92"/>
                      </a:lnTo>
                      <a:lnTo>
                        <a:pt x="1187" y="93"/>
                      </a:lnTo>
                      <a:lnTo>
                        <a:pt x="1199" y="95"/>
                      </a:lnTo>
                      <a:lnTo>
                        <a:pt x="1210" y="97"/>
                      </a:lnTo>
                      <a:lnTo>
                        <a:pt x="1222" y="100"/>
                      </a:lnTo>
                      <a:lnTo>
                        <a:pt x="1231" y="105"/>
                      </a:lnTo>
                      <a:lnTo>
                        <a:pt x="1240" y="109"/>
                      </a:lnTo>
                      <a:lnTo>
                        <a:pt x="1248" y="115"/>
                      </a:lnTo>
                      <a:lnTo>
                        <a:pt x="1256" y="121"/>
                      </a:lnTo>
                      <a:lnTo>
                        <a:pt x="1263" y="130"/>
                      </a:lnTo>
                      <a:lnTo>
                        <a:pt x="1268" y="137"/>
                      </a:lnTo>
                      <a:lnTo>
                        <a:pt x="1273" y="146"/>
                      </a:lnTo>
                      <a:lnTo>
                        <a:pt x="1277" y="156"/>
                      </a:lnTo>
                      <a:lnTo>
                        <a:pt x="1279" y="167"/>
                      </a:lnTo>
                      <a:lnTo>
                        <a:pt x="1281" y="178"/>
                      </a:lnTo>
                      <a:lnTo>
                        <a:pt x="1281" y="190"/>
                      </a:lnTo>
                      <a:lnTo>
                        <a:pt x="1281" y="202"/>
                      </a:lnTo>
                      <a:lnTo>
                        <a:pt x="1279" y="212"/>
                      </a:lnTo>
                      <a:lnTo>
                        <a:pt x="1277" y="222"/>
                      </a:lnTo>
                      <a:lnTo>
                        <a:pt x="1273" y="232"/>
                      </a:lnTo>
                      <a:lnTo>
                        <a:pt x="1268" y="242"/>
                      </a:lnTo>
                      <a:lnTo>
                        <a:pt x="1263" y="250"/>
                      </a:lnTo>
                      <a:lnTo>
                        <a:pt x="1255" y="257"/>
                      </a:lnTo>
                      <a:lnTo>
                        <a:pt x="1248" y="264"/>
                      </a:lnTo>
                      <a:lnTo>
                        <a:pt x="1240" y="271"/>
                      </a:lnTo>
                      <a:lnTo>
                        <a:pt x="1231" y="277"/>
                      </a:lnTo>
                      <a:lnTo>
                        <a:pt x="1221" y="281"/>
                      </a:lnTo>
                      <a:lnTo>
                        <a:pt x="1209" y="285"/>
                      </a:lnTo>
                      <a:lnTo>
                        <a:pt x="1197" y="288"/>
                      </a:lnTo>
                      <a:lnTo>
                        <a:pt x="1185" y="291"/>
                      </a:lnTo>
                      <a:lnTo>
                        <a:pt x="1171" y="292"/>
                      </a:lnTo>
                      <a:lnTo>
                        <a:pt x="1158" y="292"/>
                      </a:lnTo>
                      <a:lnTo>
                        <a:pt x="1090" y="292"/>
                      </a:lnTo>
                      <a:lnTo>
                        <a:pt x="1090" y="97"/>
                      </a:lnTo>
                      <a:close/>
                      <a:moveTo>
                        <a:pt x="978" y="631"/>
                      </a:moveTo>
                      <a:lnTo>
                        <a:pt x="1090" y="631"/>
                      </a:lnTo>
                      <a:lnTo>
                        <a:pt x="1090" y="375"/>
                      </a:lnTo>
                      <a:lnTo>
                        <a:pt x="1148" y="375"/>
                      </a:lnTo>
                      <a:lnTo>
                        <a:pt x="1159" y="377"/>
                      </a:lnTo>
                      <a:lnTo>
                        <a:pt x="1170" y="378"/>
                      </a:lnTo>
                      <a:lnTo>
                        <a:pt x="1180" y="380"/>
                      </a:lnTo>
                      <a:lnTo>
                        <a:pt x="1190" y="382"/>
                      </a:lnTo>
                      <a:lnTo>
                        <a:pt x="1198" y="385"/>
                      </a:lnTo>
                      <a:lnTo>
                        <a:pt x="1206" y="389"/>
                      </a:lnTo>
                      <a:lnTo>
                        <a:pt x="1213" y="394"/>
                      </a:lnTo>
                      <a:lnTo>
                        <a:pt x="1221" y="400"/>
                      </a:lnTo>
                      <a:lnTo>
                        <a:pt x="1227" y="407"/>
                      </a:lnTo>
                      <a:lnTo>
                        <a:pt x="1233" y="415"/>
                      </a:lnTo>
                      <a:lnTo>
                        <a:pt x="1238" y="424"/>
                      </a:lnTo>
                      <a:lnTo>
                        <a:pt x="1243" y="433"/>
                      </a:lnTo>
                      <a:lnTo>
                        <a:pt x="1247" y="444"/>
                      </a:lnTo>
                      <a:lnTo>
                        <a:pt x="1251" y="457"/>
                      </a:lnTo>
                      <a:lnTo>
                        <a:pt x="1255" y="470"/>
                      </a:lnTo>
                      <a:lnTo>
                        <a:pt x="1259" y="485"/>
                      </a:lnTo>
                      <a:lnTo>
                        <a:pt x="1272" y="537"/>
                      </a:lnTo>
                      <a:lnTo>
                        <a:pt x="1283" y="579"/>
                      </a:lnTo>
                      <a:lnTo>
                        <a:pt x="1288" y="597"/>
                      </a:lnTo>
                      <a:lnTo>
                        <a:pt x="1292" y="611"/>
                      </a:lnTo>
                      <a:lnTo>
                        <a:pt x="1297" y="622"/>
                      </a:lnTo>
                      <a:lnTo>
                        <a:pt x="1301" y="631"/>
                      </a:lnTo>
                      <a:lnTo>
                        <a:pt x="1417" y="631"/>
                      </a:lnTo>
                      <a:lnTo>
                        <a:pt x="1413" y="619"/>
                      </a:lnTo>
                      <a:lnTo>
                        <a:pt x="1406" y="605"/>
                      </a:lnTo>
                      <a:lnTo>
                        <a:pt x="1401" y="585"/>
                      </a:lnTo>
                      <a:lnTo>
                        <a:pt x="1395" y="565"/>
                      </a:lnTo>
                      <a:lnTo>
                        <a:pt x="1389" y="540"/>
                      </a:lnTo>
                      <a:lnTo>
                        <a:pt x="1382" y="514"/>
                      </a:lnTo>
                      <a:lnTo>
                        <a:pt x="1376" y="487"/>
                      </a:lnTo>
                      <a:lnTo>
                        <a:pt x="1368" y="458"/>
                      </a:lnTo>
                      <a:lnTo>
                        <a:pt x="1362" y="436"/>
                      </a:lnTo>
                      <a:lnTo>
                        <a:pt x="1354" y="416"/>
                      </a:lnTo>
                      <a:lnTo>
                        <a:pt x="1346" y="398"/>
                      </a:lnTo>
                      <a:lnTo>
                        <a:pt x="1336" y="382"/>
                      </a:lnTo>
                      <a:lnTo>
                        <a:pt x="1330" y="374"/>
                      </a:lnTo>
                      <a:lnTo>
                        <a:pt x="1324" y="367"/>
                      </a:lnTo>
                      <a:lnTo>
                        <a:pt x="1318" y="361"/>
                      </a:lnTo>
                      <a:lnTo>
                        <a:pt x="1312" y="355"/>
                      </a:lnTo>
                      <a:lnTo>
                        <a:pt x="1305" y="350"/>
                      </a:lnTo>
                      <a:lnTo>
                        <a:pt x="1298" y="346"/>
                      </a:lnTo>
                      <a:lnTo>
                        <a:pt x="1290" y="342"/>
                      </a:lnTo>
                      <a:lnTo>
                        <a:pt x="1282" y="337"/>
                      </a:lnTo>
                      <a:lnTo>
                        <a:pt x="1282" y="335"/>
                      </a:lnTo>
                      <a:lnTo>
                        <a:pt x="1292" y="330"/>
                      </a:lnTo>
                      <a:lnTo>
                        <a:pt x="1304" y="326"/>
                      </a:lnTo>
                      <a:lnTo>
                        <a:pt x="1314" y="320"/>
                      </a:lnTo>
                      <a:lnTo>
                        <a:pt x="1324" y="314"/>
                      </a:lnTo>
                      <a:lnTo>
                        <a:pt x="1334" y="306"/>
                      </a:lnTo>
                      <a:lnTo>
                        <a:pt x="1343" y="298"/>
                      </a:lnTo>
                      <a:lnTo>
                        <a:pt x="1352" y="289"/>
                      </a:lnTo>
                      <a:lnTo>
                        <a:pt x="1360" y="280"/>
                      </a:lnTo>
                      <a:lnTo>
                        <a:pt x="1367" y="270"/>
                      </a:lnTo>
                      <a:lnTo>
                        <a:pt x="1374" y="258"/>
                      </a:lnTo>
                      <a:lnTo>
                        <a:pt x="1380" y="247"/>
                      </a:lnTo>
                      <a:lnTo>
                        <a:pt x="1385" y="235"/>
                      </a:lnTo>
                      <a:lnTo>
                        <a:pt x="1389" y="222"/>
                      </a:lnTo>
                      <a:lnTo>
                        <a:pt x="1392" y="209"/>
                      </a:lnTo>
                      <a:lnTo>
                        <a:pt x="1394" y="194"/>
                      </a:lnTo>
                      <a:lnTo>
                        <a:pt x="1394" y="180"/>
                      </a:lnTo>
                      <a:lnTo>
                        <a:pt x="1393" y="160"/>
                      </a:lnTo>
                      <a:lnTo>
                        <a:pt x="1391" y="142"/>
                      </a:lnTo>
                      <a:lnTo>
                        <a:pt x="1386" y="124"/>
                      </a:lnTo>
                      <a:lnTo>
                        <a:pt x="1381" y="108"/>
                      </a:lnTo>
                      <a:lnTo>
                        <a:pt x="1373" y="94"/>
                      </a:lnTo>
                      <a:lnTo>
                        <a:pt x="1363" y="79"/>
                      </a:lnTo>
                      <a:lnTo>
                        <a:pt x="1353" y="67"/>
                      </a:lnTo>
                      <a:lnTo>
                        <a:pt x="1341" y="56"/>
                      </a:lnTo>
                      <a:lnTo>
                        <a:pt x="1333" y="49"/>
                      </a:lnTo>
                      <a:lnTo>
                        <a:pt x="1324" y="43"/>
                      </a:lnTo>
                      <a:lnTo>
                        <a:pt x="1315" y="38"/>
                      </a:lnTo>
                      <a:lnTo>
                        <a:pt x="1306" y="33"/>
                      </a:lnTo>
                      <a:lnTo>
                        <a:pt x="1296" y="28"/>
                      </a:lnTo>
                      <a:lnTo>
                        <a:pt x="1285" y="24"/>
                      </a:lnTo>
                      <a:lnTo>
                        <a:pt x="1275" y="21"/>
                      </a:lnTo>
                      <a:lnTo>
                        <a:pt x="1263" y="17"/>
                      </a:lnTo>
                      <a:lnTo>
                        <a:pt x="1238" y="12"/>
                      </a:lnTo>
                      <a:lnTo>
                        <a:pt x="1211" y="8"/>
                      </a:lnTo>
                      <a:lnTo>
                        <a:pt x="1181" y="6"/>
                      </a:lnTo>
                      <a:lnTo>
                        <a:pt x="1150" y="5"/>
                      </a:lnTo>
                      <a:lnTo>
                        <a:pt x="1125" y="5"/>
                      </a:lnTo>
                      <a:lnTo>
                        <a:pt x="1101" y="6"/>
                      </a:lnTo>
                      <a:lnTo>
                        <a:pt x="1078" y="7"/>
                      </a:lnTo>
                      <a:lnTo>
                        <a:pt x="1055" y="9"/>
                      </a:lnTo>
                      <a:lnTo>
                        <a:pt x="1034" y="11"/>
                      </a:lnTo>
                      <a:lnTo>
                        <a:pt x="1014" y="13"/>
                      </a:lnTo>
                      <a:lnTo>
                        <a:pt x="995" y="15"/>
                      </a:lnTo>
                      <a:lnTo>
                        <a:pt x="978" y="19"/>
                      </a:lnTo>
                      <a:lnTo>
                        <a:pt x="978" y="631"/>
                      </a:lnTo>
                      <a:close/>
                      <a:moveTo>
                        <a:pt x="852" y="263"/>
                      </a:moveTo>
                      <a:lnTo>
                        <a:pt x="617" y="263"/>
                      </a:lnTo>
                      <a:lnTo>
                        <a:pt x="617" y="104"/>
                      </a:lnTo>
                      <a:lnTo>
                        <a:pt x="865" y="104"/>
                      </a:lnTo>
                      <a:lnTo>
                        <a:pt x="865" y="10"/>
                      </a:lnTo>
                      <a:lnTo>
                        <a:pt x="504" y="10"/>
                      </a:lnTo>
                      <a:lnTo>
                        <a:pt x="504" y="631"/>
                      </a:lnTo>
                      <a:lnTo>
                        <a:pt x="879" y="631"/>
                      </a:lnTo>
                      <a:lnTo>
                        <a:pt x="879" y="537"/>
                      </a:lnTo>
                      <a:lnTo>
                        <a:pt x="617" y="537"/>
                      </a:lnTo>
                      <a:lnTo>
                        <a:pt x="617" y="355"/>
                      </a:lnTo>
                      <a:lnTo>
                        <a:pt x="852" y="355"/>
                      </a:lnTo>
                      <a:lnTo>
                        <a:pt x="852" y="263"/>
                      </a:lnTo>
                      <a:close/>
                      <a:moveTo>
                        <a:pt x="0" y="601"/>
                      </a:moveTo>
                      <a:lnTo>
                        <a:pt x="14" y="609"/>
                      </a:lnTo>
                      <a:lnTo>
                        <a:pt x="32" y="616"/>
                      </a:lnTo>
                      <a:lnTo>
                        <a:pt x="50" y="622"/>
                      </a:lnTo>
                      <a:lnTo>
                        <a:pt x="72" y="629"/>
                      </a:lnTo>
                      <a:lnTo>
                        <a:pt x="94" y="634"/>
                      </a:lnTo>
                      <a:lnTo>
                        <a:pt x="118" y="637"/>
                      </a:lnTo>
                      <a:lnTo>
                        <a:pt x="143" y="640"/>
                      </a:lnTo>
                      <a:lnTo>
                        <a:pt x="167" y="641"/>
                      </a:lnTo>
                      <a:lnTo>
                        <a:pt x="196" y="640"/>
                      </a:lnTo>
                      <a:lnTo>
                        <a:pt x="224" y="637"/>
                      </a:lnTo>
                      <a:lnTo>
                        <a:pt x="236" y="635"/>
                      </a:lnTo>
                      <a:lnTo>
                        <a:pt x="248" y="632"/>
                      </a:lnTo>
                      <a:lnTo>
                        <a:pt x="261" y="629"/>
                      </a:lnTo>
                      <a:lnTo>
                        <a:pt x="272" y="625"/>
                      </a:lnTo>
                      <a:lnTo>
                        <a:pt x="282" y="621"/>
                      </a:lnTo>
                      <a:lnTo>
                        <a:pt x="293" y="617"/>
                      </a:lnTo>
                      <a:lnTo>
                        <a:pt x="303" y="613"/>
                      </a:lnTo>
                      <a:lnTo>
                        <a:pt x="312" y="608"/>
                      </a:lnTo>
                      <a:lnTo>
                        <a:pt x="321" y="603"/>
                      </a:lnTo>
                      <a:lnTo>
                        <a:pt x="330" y="597"/>
                      </a:lnTo>
                      <a:lnTo>
                        <a:pt x="338" y="591"/>
                      </a:lnTo>
                      <a:lnTo>
                        <a:pt x="345" y="584"/>
                      </a:lnTo>
                      <a:lnTo>
                        <a:pt x="352" y="578"/>
                      </a:lnTo>
                      <a:lnTo>
                        <a:pt x="358" y="571"/>
                      </a:lnTo>
                      <a:lnTo>
                        <a:pt x="365" y="564"/>
                      </a:lnTo>
                      <a:lnTo>
                        <a:pt x="371" y="557"/>
                      </a:lnTo>
                      <a:lnTo>
                        <a:pt x="380" y="541"/>
                      </a:lnTo>
                      <a:lnTo>
                        <a:pt x="388" y="526"/>
                      </a:lnTo>
                      <a:lnTo>
                        <a:pt x="394" y="508"/>
                      </a:lnTo>
                      <a:lnTo>
                        <a:pt x="400" y="491"/>
                      </a:lnTo>
                      <a:lnTo>
                        <a:pt x="402" y="472"/>
                      </a:lnTo>
                      <a:lnTo>
                        <a:pt x="403" y="454"/>
                      </a:lnTo>
                      <a:lnTo>
                        <a:pt x="402" y="437"/>
                      </a:lnTo>
                      <a:lnTo>
                        <a:pt x="401" y="422"/>
                      </a:lnTo>
                      <a:lnTo>
                        <a:pt x="397" y="407"/>
                      </a:lnTo>
                      <a:lnTo>
                        <a:pt x="393" y="393"/>
                      </a:lnTo>
                      <a:lnTo>
                        <a:pt x="387" y="380"/>
                      </a:lnTo>
                      <a:lnTo>
                        <a:pt x="381" y="367"/>
                      </a:lnTo>
                      <a:lnTo>
                        <a:pt x="373" y="355"/>
                      </a:lnTo>
                      <a:lnTo>
                        <a:pt x="364" y="344"/>
                      </a:lnTo>
                      <a:lnTo>
                        <a:pt x="353" y="332"/>
                      </a:lnTo>
                      <a:lnTo>
                        <a:pt x="341" y="322"/>
                      </a:lnTo>
                      <a:lnTo>
                        <a:pt x="328" y="313"/>
                      </a:lnTo>
                      <a:lnTo>
                        <a:pt x="313" y="303"/>
                      </a:lnTo>
                      <a:lnTo>
                        <a:pt x="298" y="294"/>
                      </a:lnTo>
                      <a:lnTo>
                        <a:pt x="281" y="286"/>
                      </a:lnTo>
                      <a:lnTo>
                        <a:pt x="263" y="278"/>
                      </a:lnTo>
                      <a:lnTo>
                        <a:pt x="243" y="270"/>
                      </a:lnTo>
                      <a:lnTo>
                        <a:pt x="215" y="258"/>
                      </a:lnTo>
                      <a:lnTo>
                        <a:pt x="190" y="247"/>
                      </a:lnTo>
                      <a:lnTo>
                        <a:pt x="179" y="242"/>
                      </a:lnTo>
                      <a:lnTo>
                        <a:pt x="169" y="236"/>
                      </a:lnTo>
                      <a:lnTo>
                        <a:pt x="161" y="230"/>
                      </a:lnTo>
                      <a:lnTo>
                        <a:pt x="153" y="224"/>
                      </a:lnTo>
                      <a:lnTo>
                        <a:pt x="146" y="219"/>
                      </a:lnTo>
                      <a:lnTo>
                        <a:pt x="141" y="213"/>
                      </a:lnTo>
                      <a:lnTo>
                        <a:pt x="135" y="206"/>
                      </a:lnTo>
                      <a:lnTo>
                        <a:pt x="131" y="200"/>
                      </a:lnTo>
                      <a:lnTo>
                        <a:pt x="128" y="192"/>
                      </a:lnTo>
                      <a:lnTo>
                        <a:pt x="126" y="184"/>
                      </a:lnTo>
                      <a:lnTo>
                        <a:pt x="125" y="177"/>
                      </a:lnTo>
                      <a:lnTo>
                        <a:pt x="125" y="168"/>
                      </a:lnTo>
                      <a:lnTo>
                        <a:pt x="125" y="162"/>
                      </a:lnTo>
                      <a:lnTo>
                        <a:pt x="126" y="154"/>
                      </a:lnTo>
                      <a:lnTo>
                        <a:pt x="128" y="147"/>
                      </a:lnTo>
                      <a:lnTo>
                        <a:pt x="130" y="141"/>
                      </a:lnTo>
                      <a:lnTo>
                        <a:pt x="134" y="135"/>
                      </a:lnTo>
                      <a:lnTo>
                        <a:pt x="139" y="129"/>
                      </a:lnTo>
                      <a:lnTo>
                        <a:pt x="143" y="122"/>
                      </a:lnTo>
                      <a:lnTo>
                        <a:pt x="149" y="117"/>
                      </a:lnTo>
                      <a:lnTo>
                        <a:pt x="156" y="112"/>
                      </a:lnTo>
                      <a:lnTo>
                        <a:pt x="163" y="107"/>
                      </a:lnTo>
                      <a:lnTo>
                        <a:pt x="171" y="103"/>
                      </a:lnTo>
                      <a:lnTo>
                        <a:pt x="181" y="100"/>
                      </a:lnTo>
                      <a:lnTo>
                        <a:pt x="191" y="97"/>
                      </a:lnTo>
                      <a:lnTo>
                        <a:pt x="202" y="95"/>
                      </a:lnTo>
                      <a:lnTo>
                        <a:pt x="215" y="94"/>
                      </a:lnTo>
                      <a:lnTo>
                        <a:pt x="227" y="94"/>
                      </a:lnTo>
                      <a:lnTo>
                        <a:pt x="248" y="94"/>
                      </a:lnTo>
                      <a:lnTo>
                        <a:pt x="268" y="96"/>
                      </a:lnTo>
                      <a:lnTo>
                        <a:pt x="285" y="100"/>
                      </a:lnTo>
                      <a:lnTo>
                        <a:pt x="302" y="104"/>
                      </a:lnTo>
                      <a:lnTo>
                        <a:pt x="317" y="108"/>
                      </a:lnTo>
                      <a:lnTo>
                        <a:pt x="331" y="113"/>
                      </a:lnTo>
                      <a:lnTo>
                        <a:pt x="342" y="118"/>
                      </a:lnTo>
                      <a:lnTo>
                        <a:pt x="351" y="122"/>
                      </a:lnTo>
                      <a:lnTo>
                        <a:pt x="378" y="31"/>
                      </a:lnTo>
                      <a:lnTo>
                        <a:pt x="366" y="25"/>
                      </a:lnTo>
                      <a:lnTo>
                        <a:pt x="350" y="20"/>
                      </a:lnTo>
                      <a:lnTo>
                        <a:pt x="335" y="14"/>
                      </a:lnTo>
                      <a:lnTo>
                        <a:pt x="316" y="9"/>
                      </a:lnTo>
                      <a:lnTo>
                        <a:pt x="298" y="6"/>
                      </a:lnTo>
                      <a:lnTo>
                        <a:pt x="276" y="3"/>
                      </a:lnTo>
                      <a:lnTo>
                        <a:pt x="254" y="1"/>
                      </a:lnTo>
                      <a:lnTo>
                        <a:pt x="229" y="0"/>
                      </a:lnTo>
                      <a:lnTo>
                        <a:pt x="204" y="1"/>
                      </a:lnTo>
                      <a:lnTo>
                        <a:pt x="182" y="4"/>
                      </a:lnTo>
                      <a:lnTo>
                        <a:pt x="159" y="8"/>
                      </a:lnTo>
                      <a:lnTo>
                        <a:pt x="139" y="14"/>
                      </a:lnTo>
                      <a:lnTo>
                        <a:pt x="119" y="22"/>
                      </a:lnTo>
                      <a:lnTo>
                        <a:pt x="101" y="30"/>
                      </a:lnTo>
                      <a:lnTo>
                        <a:pt x="84" y="40"/>
                      </a:lnTo>
                      <a:lnTo>
                        <a:pt x="70" y="51"/>
                      </a:lnTo>
                      <a:lnTo>
                        <a:pt x="56" y="64"/>
                      </a:lnTo>
                      <a:lnTo>
                        <a:pt x="44" y="77"/>
                      </a:lnTo>
                      <a:lnTo>
                        <a:pt x="34" y="93"/>
                      </a:lnTo>
                      <a:lnTo>
                        <a:pt x="26" y="108"/>
                      </a:lnTo>
                      <a:lnTo>
                        <a:pt x="18" y="124"/>
                      </a:lnTo>
                      <a:lnTo>
                        <a:pt x="14" y="142"/>
                      </a:lnTo>
                      <a:lnTo>
                        <a:pt x="11" y="159"/>
                      </a:lnTo>
                      <a:lnTo>
                        <a:pt x="10" y="179"/>
                      </a:lnTo>
                      <a:lnTo>
                        <a:pt x="11" y="194"/>
                      </a:lnTo>
                      <a:lnTo>
                        <a:pt x="13" y="211"/>
                      </a:lnTo>
                      <a:lnTo>
                        <a:pt x="16" y="225"/>
                      </a:lnTo>
                      <a:lnTo>
                        <a:pt x="21" y="240"/>
                      </a:lnTo>
                      <a:lnTo>
                        <a:pt x="29" y="253"/>
                      </a:lnTo>
                      <a:lnTo>
                        <a:pt x="36" y="265"/>
                      </a:lnTo>
                      <a:lnTo>
                        <a:pt x="45" y="277"/>
                      </a:lnTo>
                      <a:lnTo>
                        <a:pt x="55" y="288"/>
                      </a:lnTo>
                      <a:lnTo>
                        <a:pt x="67" y="299"/>
                      </a:lnTo>
                      <a:lnTo>
                        <a:pt x="80" y="310"/>
                      </a:lnTo>
                      <a:lnTo>
                        <a:pt x="93" y="319"/>
                      </a:lnTo>
                      <a:lnTo>
                        <a:pt x="109" y="328"/>
                      </a:lnTo>
                      <a:lnTo>
                        <a:pt x="124" y="336"/>
                      </a:lnTo>
                      <a:lnTo>
                        <a:pt x="142" y="345"/>
                      </a:lnTo>
                      <a:lnTo>
                        <a:pt x="159" y="352"/>
                      </a:lnTo>
                      <a:lnTo>
                        <a:pt x="178" y="359"/>
                      </a:lnTo>
                      <a:lnTo>
                        <a:pt x="205" y="369"/>
                      </a:lnTo>
                      <a:lnTo>
                        <a:pt x="228" y="381"/>
                      </a:lnTo>
                      <a:lnTo>
                        <a:pt x="238" y="386"/>
                      </a:lnTo>
                      <a:lnTo>
                        <a:pt x="247" y="392"/>
                      </a:lnTo>
                      <a:lnTo>
                        <a:pt x="255" y="397"/>
                      </a:lnTo>
                      <a:lnTo>
                        <a:pt x="262" y="403"/>
                      </a:lnTo>
                      <a:lnTo>
                        <a:pt x="268" y="409"/>
                      </a:lnTo>
                      <a:lnTo>
                        <a:pt x="273" y="417"/>
                      </a:lnTo>
                      <a:lnTo>
                        <a:pt x="278" y="423"/>
                      </a:lnTo>
                      <a:lnTo>
                        <a:pt x="281" y="430"/>
                      </a:lnTo>
                      <a:lnTo>
                        <a:pt x="284" y="437"/>
                      </a:lnTo>
                      <a:lnTo>
                        <a:pt x="287" y="445"/>
                      </a:lnTo>
                      <a:lnTo>
                        <a:pt x="288" y="454"/>
                      </a:lnTo>
                      <a:lnTo>
                        <a:pt x="288" y="462"/>
                      </a:lnTo>
                      <a:lnTo>
                        <a:pt x="288" y="471"/>
                      </a:lnTo>
                      <a:lnTo>
                        <a:pt x="285" y="480"/>
                      </a:lnTo>
                      <a:lnTo>
                        <a:pt x="283" y="489"/>
                      </a:lnTo>
                      <a:lnTo>
                        <a:pt x="280" y="497"/>
                      </a:lnTo>
                      <a:lnTo>
                        <a:pt x="276" y="504"/>
                      </a:lnTo>
                      <a:lnTo>
                        <a:pt x="271" y="511"/>
                      </a:lnTo>
                      <a:lnTo>
                        <a:pt x="265" y="517"/>
                      </a:lnTo>
                      <a:lnTo>
                        <a:pt x="259" y="524"/>
                      </a:lnTo>
                      <a:lnTo>
                        <a:pt x="251" y="529"/>
                      </a:lnTo>
                      <a:lnTo>
                        <a:pt x="242" y="533"/>
                      </a:lnTo>
                      <a:lnTo>
                        <a:pt x="233" y="537"/>
                      </a:lnTo>
                      <a:lnTo>
                        <a:pt x="223" y="540"/>
                      </a:lnTo>
                      <a:lnTo>
                        <a:pt x="213" y="543"/>
                      </a:lnTo>
                      <a:lnTo>
                        <a:pt x="200" y="545"/>
                      </a:lnTo>
                      <a:lnTo>
                        <a:pt x="188" y="546"/>
                      </a:lnTo>
                      <a:lnTo>
                        <a:pt x="175" y="546"/>
                      </a:lnTo>
                      <a:lnTo>
                        <a:pt x="154" y="546"/>
                      </a:lnTo>
                      <a:lnTo>
                        <a:pt x="132" y="543"/>
                      </a:lnTo>
                      <a:lnTo>
                        <a:pt x="112" y="540"/>
                      </a:lnTo>
                      <a:lnTo>
                        <a:pt x="92" y="535"/>
                      </a:lnTo>
                      <a:lnTo>
                        <a:pt x="74" y="529"/>
                      </a:lnTo>
                      <a:lnTo>
                        <a:pt x="56" y="523"/>
                      </a:lnTo>
                      <a:lnTo>
                        <a:pt x="40" y="514"/>
                      </a:lnTo>
                      <a:lnTo>
                        <a:pt x="26" y="507"/>
                      </a:lnTo>
                      <a:lnTo>
                        <a:pt x="0" y="60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1" name="Freeform 30"/>
                <p:cNvSpPr>
                  <a:spLocks noEditPoints="1"/>
                </p:cNvSpPr>
                <p:nvPr/>
              </p:nvSpPr>
              <p:spPr bwMode="auto">
                <a:xfrm>
                  <a:off x="623721" y="6650480"/>
                  <a:ext cx="1169987" cy="127000"/>
                </a:xfrm>
                <a:custGeom>
                  <a:avLst/>
                  <a:gdLst/>
                  <a:ahLst/>
                  <a:cxnLst>
                    <a:cxn ang="0">
                      <a:pos x="5506" y="10"/>
                    </a:cxn>
                    <a:cxn ang="0">
                      <a:pos x="5169" y="544"/>
                    </a:cxn>
                    <a:cxn ang="0">
                      <a:pos x="5029" y="477"/>
                    </a:cxn>
                    <a:cxn ang="0">
                      <a:pos x="4982" y="270"/>
                    </a:cxn>
                    <a:cxn ang="0">
                      <a:pos x="5063" y="133"/>
                    </a:cxn>
                    <a:cxn ang="0">
                      <a:pos x="5293" y="109"/>
                    </a:cxn>
                    <a:cxn ang="0">
                      <a:pos x="5122" y="6"/>
                    </a:cxn>
                    <a:cxn ang="0">
                      <a:pos x="4924" y="122"/>
                    </a:cxn>
                    <a:cxn ang="0">
                      <a:pos x="4861" y="362"/>
                    </a:cxn>
                    <a:cxn ang="0">
                      <a:pos x="4955" y="565"/>
                    </a:cxn>
                    <a:cxn ang="0">
                      <a:pos x="5175" y="641"/>
                    </a:cxn>
                    <a:cxn ang="0">
                      <a:pos x="4373" y="269"/>
                    </a:cxn>
                    <a:cxn ang="0">
                      <a:pos x="4761" y="631"/>
                    </a:cxn>
                    <a:cxn ang="0">
                      <a:pos x="4630" y="407"/>
                    </a:cxn>
                    <a:cxn ang="0">
                      <a:pos x="3905" y="100"/>
                    </a:cxn>
                    <a:cxn ang="0">
                      <a:pos x="3809" y="456"/>
                    </a:cxn>
                    <a:cxn ang="0">
                      <a:pos x="3020" y="10"/>
                    </a:cxn>
                    <a:cxn ang="0">
                      <a:pos x="2324" y="528"/>
                    </a:cxn>
                    <a:cxn ang="0">
                      <a:pos x="2455" y="633"/>
                    </a:cxn>
                    <a:cxn ang="0">
                      <a:pos x="2663" y="610"/>
                    </a:cxn>
                    <a:cxn ang="0">
                      <a:pos x="2767" y="461"/>
                    </a:cxn>
                    <a:cxn ang="0">
                      <a:pos x="2644" y="481"/>
                    </a:cxn>
                    <a:cxn ang="0">
                      <a:pos x="2470" y="533"/>
                    </a:cxn>
                    <a:cxn ang="0">
                      <a:pos x="1803" y="609"/>
                    </a:cxn>
                    <a:cxn ang="0">
                      <a:pos x="2082" y="617"/>
                    </a:cxn>
                    <a:cxn ang="0">
                      <a:pos x="2191" y="472"/>
                    </a:cxn>
                    <a:cxn ang="0">
                      <a:pos x="2070" y="286"/>
                    </a:cxn>
                    <a:cxn ang="0">
                      <a:pos x="1914" y="177"/>
                    </a:cxn>
                    <a:cxn ang="0">
                      <a:pos x="1991" y="95"/>
                    </a:cxn>
                    <a:cxn ang="0">
                      <a:pos x="2106" y="9"/>
                    </a:cxn>
                    <a:cxn ang="0">
                      <a:pos x="1823" y="93"/>
                    </a:cxn>
                    <a:cxn ang="0">
                      <a:pos x="1869" y="310"/>
                    </a:cxn>
                    <a:cxn ang="0">
                      <a:pos x="2067" y="423"/>
                    </a:cxn>
                    <a:cxn ang="0">
                      <a:pos x="2031" y="533"/>
                    </a:cxn>
                    <a:cxn ang="0">
                      <a:pos x="1789" y="601"/>
                    </a:cxn>
                    <a:cxn ang="0">
                      <a:pos x="1348" y="251"/>
                    </a:cxn>
                    <a:cxn ang="0">
                      <a:pos x="1587" y="422"/>
                    </a:cxn>
                    <a:cxn ang="0">
                      <a:pos x="1300" y="631"/>
                    </a:cxn>
                    <a:cxn ang="0">
                      <a:pos x="679" y="482"/>
                    </a:cxn>
                    <a:cxn ang="0">
                      <a:pos x="668" y="177"/>
                    </a:cxn>
                    <a:cxn ang="0">
                      <a:pos x="807" y="91"/>
                    </a:cxn>
                    <a:cxn ang="0">
                      <a:pos x="944" y="177"/>
                    </a:cxn>
                    <a:cxn ang="0">
                      <a:pos x="933" y="482"/>
                    </a:cxn>
                    <a:cxn ang="0">
                      <a:pos x="804" y="550"/>
                    </a:cxn>
                    <a:cxn ang="0">
                      <a:pos x="993" y="575"/>
                    </a:cxn>
                    <a:cxn ang="0">
                      <a:pos x="1094" y="370"/>
                    </a:cxn>
                    <a:cxn ang="0">
                      <a:pos x="1054" y="137"/>
                    </a:cxn>
                    <a:cxn ang="0">
                      <a:pos x="890" y="9"/>
                    </a:cxn>
                    <a:cxn ang="0">
                      <a:pos x="665" y="37"/>
                    </a:cxn>
                    <a:cxn ang="0">
                      <a:pos x="531" y="209"/>
                    </a:cxn>
                    <a:cxn ang="0">
                      <a:pos x="535" y="452"/>
                    </a:cxn>
                    <a:cxn ang="0">
                      <a:pos x="670" y="611"/>
                    </a:cxn>
                    <a:cxn ang="0">
                      <a:pos x="403" y="539"/>
                    </a:cxn>
                    <a:cxn ang="0">
                      <a:pos x="216" y="516"/>
                    </a:cxn>
                    <a:cxn ang="0">
                      <a:pos x="123" y="371"/>
                    </a:cxn>
                    <a:cxn ang="0">
                      <a:pos x="160" y="176"/>
                    </a:cxn>
                    <a:cxn ang="0">
                      <a:pos x="337" y="94"/>
                    </a:cxn>
                    <a:cxn ang="0">
                      <a:pos x="383" y="3"/>
                    </a:cxn>
                    <a:cxn ang="0">
                      <a:pos x="130" y="59"/>
                    </a:cxn>
                    <a:cxn ang="0">
                      <a:pos x="6" y="255"/>
                    </a:cxn>
                    <a:cxn ang="0">
                      <a:pos x="41" y="497"/>
                    </a:cxn>
                    <a:cxn ang="0">
                      <a:pos x="215" y="628"/>
                    </a:cxn>
                    <a:cxn ang="0">
                      <a:pos x="458" y="523"/>
                    </a:cxn>
                  </a:cxnLst>
                  <a:rect l="0" t="0" r="r" b="b"/>
                  <a:pathLst>
                    <a:path w="5893" h="641">
                      <a:moveTo>
                        <a:pt x="5686" y="631"/>
                      </a:moveTo>
                      <a:lnTo>
                        <a:pt x="5686" y="369"/>
                      </a:lnTo>
                      <a:lnTo>
                        <a:pt x="5893" y="10"/>
                      </a:lnTo>
                      <a:lnTo>
                        <a:pt x="5764" y="10"/>
                      </a:lnTo>
                      <a:lnTo>
                        <a:pt x="5690" y="169"/>
                      </a:lnTo>
                      <a:lnTo>
                        <a:pt x="5675" y="202"/>
                      </a:lnTo>
                      <a:lnTo>
                        <a:pt x="5661" y="232"/>
                      </a:lnTo>
                      <a:lnTo>
                        <a:pt x="5648" y="262"/>
                      </a:lnTo>
                      <a:lnTo>
                        <a:pt x="5636" y="292"/>
                      </a:lnTo>
                      <a:lnTo>
                        <a:pt x="5635" y="292"/>
                      </a:lnTo>
                      <a:lnTo>
                        <a:pt x="5621" y="261"/>
                      </a:lnTo>
                      <a:lnTo>
                        <a:pt x="5609" y="232"/>
                      </a:lnTo>
                      <a:lnTo>
                        <a:pt x="5596" y="202"/>
                      </a:lnTo>
                      <a:lnTo>
                        <a:pt x="5580" y="170"/>
                      </a:lnTo>
                      <a:lnTo>
                        <a:pt x="5506" y="10"/>
                      </a:lnTo>
                      <a:lnTo>
                        <a:pt x="5377" y="10"/>
                      </a:lnTo>
                      <a:lnTo>
                        <a:pt x="5573" y="372"/>
                      </a:lnTo>
                      <a:lnTo>
                        <a:pt x="5573" y="631"/>
                      </a:lnTo>
                      <a:lnTo>
                        <a:pt x="5686" y="631"/>
                      </a:lnTo>
                      <a:close/>
                      <a:moveTo>
                        <a:pt x="5318" y="523"/>
                      </a:moveTo>
                      <a:lnTo>
                        <a:pt x="5306" y="528"/>
                      </a:lnTo>
                      <a:lnTo>
                        <a:pt x="5293" y="532"/>
                      </a:lnTo>
                      <a:lnTo>
                        <a:pt x="5277" y="536"/>
                      </a:lnTo>
                      <a:lnTo>
                        <a:pt x="5262" y="539"/>
                      </a:lnTo>
                      <a:lnTo>
                        <a:pt x="5245" y="542"/>
                      </a:lnTo>
                      <a:lnTo>
                        <a:pt x="5229" y="544"/>
                      </a:lnTo>
                      <a:lnTo>
                        <a:pt x="5211" y="545"/>
                      </a:lnTo>
                      <a:lnTo>
                        <a:pt x="5194" y="545"/>
                      </a:lnTo>
                      <a:lnTo>
                        <a:pt x="5182" y="545"/>
                      </a:lnTo>
                      <a:lnTo>
                        <a:pt x="5169" y="544"/>
                      </a:lnTo>
                      <a:lnTo>
                        <a:pt x="5157" y="543"/>
                      </a:lnTo>
                      <a:lnTo>
                        <a:pt x="5146" y="541"/>
                      </a:lnTo>
                      <a:lnTo>
                        <a:pt x="5134" y="539"/>
                      </a:lnTo>
                      <a:lnTo>
                        <a:pt x="5124" y="537"/>
                      </a:lnTo>
                      <a:lnTo>
                        <a:pt x="5113" y="534"/>
                      </a:lnTo>
                      <a:lnTo>
                        <a:pt x="5104" y="530"/>
                      </a:lnTo>
                      <a:lnTo>
                        <a:pt x="5093" y="526"/>
                      </a:lnTo>
                      <a:lnTo>
                        <a:pt x="5084" y="522"/>
                      </a:lnTo>
                      <a:lnTo>
                        <a:pt x="5075" y="516"/>
                      </a:lnTo>
                      <a:lnTo>
                        <a:pt x="5067" y="511"/>
                      </a:lnTo>
                      <a:lnTo>
                        <a:pt x="5057" y="505"/>
                      </a:lnTo>
                      <a:lnTo>
                        <a:pt x="5050" y="499"/>
                      </a:lnTo>
                      <a:lnTo>
                        <a:pt x="5042" y="492"/>
                      </a:lnTo>
                      <a:lnTo>
                        <a:pt x="5036" y="486"/>
                      </a:lnTo>
                      <a:lnTo>
                        <a:pt x="5029" y="477"/>
                      </a:lnTo>
                      <a:lnTo>
                        <a:pt x="5022" y="470"/>
                      </a:lnTo>
                      <a:lnTo>
                        <a:pt x="5016" y="462"/>
                      </a:lnTo>
                      <a:lnTo>
                        <a:pt x="5011" y="453"/>
                      </a:lnTo>
                      <a:lnTo>
                        <a:pt x="5006" y="443"/>
                      </a:lnTo>
                      <a:lnTo>
                        <a:pt x="5001" y="434"/>
                      </a:lnTo>
                      <a:lnTo>
                        <a:pt x="4997" y="425"/>
                      </a:lnTo>
                      <a:lnTo>
                        <a:pt x="4993" y="415"/>
                      </a:lnTo>
                      <a:lnTo>
                        <a:pt x="4986" y="393"/>
                      </a:lnTo>
                      <a:lnTo>
                        <a:pt x="4982" y="371"/>
                      </a:lnTo>
                      <a:lnTo>
                        <a:pt x="4979" y="347"/>
                      </a:lnTo>
                      <a:lnTo>
                        <a:pt x="4978" y="322"/>
                      </a:lnTo>
                      <a:lnTo>
                        <a:pt x="4979" y="309"/>
                      </a:lnTo>
                      <a:lnTo>
                        <a:pt x="4979" y="295"/>
                      </a:lnTo>
                      <a:lnTo>
                        <a:pt x="4981" y="282"/>
                      </a:lnTo>
                      <a:lnTo>
                        <a:pt x="4982" y="270"/>
                      </a:lnTo>
                      <a:lnTo>
                        <a:pt x="4985" y="257"/>
                      </a:lnTo>
                      <a:lnTo>
                        <a:pt x="4987" y="246"/>
                      </a:lnTo>
                      <a:lnTo>
                        <a:pt x="4991" y="235"/>
                      </a:lnTo>
                      <a:lnTo>
                        <a:pt x="4995" y="223"/>
                      </a:lnTo>
                      <a:lnTo>
                        <a:pt x="4999" y="213"/>
                      </a:lnTo>
                      <a:lnTo>
                        <a:pt x="5004" y="203"/>
                      </a:lnTo>
                      <a:lnTo>
                        <a:pt x="5008" y="193"/>
                      </a:lnTo>
                      <a:lnTo>
                        <a:pt x="5014" y="184"/>
                      </a:lnTo>
                      <a:lnTo>
                        <a:pt x="5019" y="176"/>
                      </a:lnTo>
                      <a:lnTo>
                        <a:pt x="5026" y="168"/>
                      </a:lnTo>
                      <a:lnTo>
                        <a:pt x="5033" y="159"/>
                      </a:lnTo>
                      <a:lnTo>
                        <a:pt x="5040" y="152"/>
                      </a:lnTo>
                      <a:lnTo>
                        <a:pt x="5047" y="145"/>
                      </a:lnTo>
                      <a:lnTo>
                        <a:pt x="5055" y="139"/>
                      </a:lnTo>
                      <a:lnTo>
                        <a:pt x="5063" y="133"/>
                      </a:lnTo>
                      <a:lnTo>
                        <a:pt x="5072" y="127"/>
                      </a:lnTo>
                      <a:lnTo>
                        <a:pt x="5080" y="121"/>
                      </a:lnTo>
                      <a:lnTo>
                        <a:pt x="5089" y="117"/>
                      </a:lnTo>
                      <a:lnTo>
                        <a:pt x="5098" y="112"/>
                      </a:lnTo>
                      <a:lnTo>
                        <a:pt x="5109" y="109"/>
                      </a:lnTo>
                      <a:lnTo>
                        <a:pt x="5129" y="102"/>
                      </a:lnTo>
                      <a:lnTo>
                        <a:pt x="5150" y="98"/>
                      </a:lnTo>
                      <a:lnTo>
                        <a:pt x="5172" y="95"/>
                      </a:lnTo>
                      <a:lnTo>
                        <a:pt x="5196" y="94"/>
                      </a:lnTo>
                      <a:lnTo>
                        <a:pt x="5215" y="95"/>
                      </a:lnTo>
                      <a:lnTo>
                        <a:pt x="5232" y="96"/>
                      </a:lnTo>
                      <a:lnTo>
                        <a:pt x="5248" y="98"/>
                      </a:lnTo>
                      <a:lnTo>
                        <a:pt x="5264" y="101"/>
                      </a:lnTo>
                      <a:lnTo>
                        <a:pt x="5279" y="105"/>
                      </a:lnTo>
                      <a:lnTo>
                        <a:pt x="5293" y="109"/>
                      </a:lnTo>
                      <a:lnTo>
                        <a:pt x="5305" y="113"/>
                      </a:lnTo>
                      <a:lnTo>
                        <a:pt x="5316" y="118"/>
                      </a:lnTo>
                      <a:lnTo>
                        <a:pt x="5341" y="28"/>
                      </a:lnTo>
                      <a:lnTo>
                        <a:pt x="5332" y="24"/>
                      </a:lnTo>
                      <a:lnTo>
                        <a:pt x="5318" y="19"/>
                      </a:lnTo>
                      <a:lnTo>
                        <a:pt x="5303" y="13"/>
                      </a:lnTo>
                      <a:lnTo>
                        <a:pt x="5285" y="9"/>
                      </a:lnTo>
                      <a:lnTo>
                        <a:pt x="5265" y="6"/>
                      </a:lnTo>
                      <a:lnTo>
                        <a:pt x="5242" y="3"/>
                      </a:lnTo>
                      <a:lnTo>
                        <a:pt x="5218" y="1"/>
                      </a:lnTo>
                      <a:lnTo>
                        <a:pt x="5191" y="0"/>
                      </a:lnTo>
                      <a:lnTo>
                        <a:pt x="5173" y="1"/>
                      </a:lnTo>
                      <a:lnTo>
                        <a:pt x="5156" y="2"/>
                      </a:lnTo>
                      <a:lnTo>
                        <a:pt x="5139" y="4"/>
                      </a:lnTo>
                      <a:lnTo>
                        <a:pt x="5122" y="6"/>
                      </a:lnTo>
                      <a:lnTo>
                        <a:pt x="5106" y="9"/>
                      </a:lnTo>
                      <a:lnTo>
                        <a:pt x="5090" y="13"/>
                      </a:lnTo>
                      <a:lnTo>
                        <a:pt x="5075" y="17"/>
                      </a:lnTo>
                      <a:lnTo>
                        <a:pt x="5059" y="23"/>
                      </a:lnTo>
                      <a:lnTo>
                        <a:pt x="5045" y="29"/>
                      </a:lnTo>
                      <a:lnTo>
                        <a:pt x="5031" y="35"/>
                      </a:lnTo>
                      <a:lnTo>
                        <a:pt x="5016" y="42"/>
                      </a:lnTo>
                      <a:lnTo>
                        <a:pt x="5003" y="50"/>
                      </a:lnTo>
                      <a:lnTo>
                        <a:pt x="4989" y="59"/>
                      </a:lnTo>
                      <a:lnTo>
                        <a:pt x="4977" y="68"/>
                      </a:lnTo>
                      <a:lnTo>
                        <a:pt x="4966" y="77"/>
                      </a:lnTo>
                      <a:lnTo>
                        <a:pt x="4955" y="87"/>
                      </a:lnTo>
                      <a:lnTo>
                        <a:pt x="4943" y="99"/>
                      </a:lnTo>
                      <a:lnTo>
                        <a:pt x="4933" y="110"/>
                      </a:lnTo>
                      <a:lnTo>
                        <a:pt x="4924" y="122"/>
                      </a:lnTo>
                      <a:lnTo>
                        <a:pt x="4914" y="135"/>
                      </a:lnTo>
                      <a:lnTo>
                        <a:pt x="4906" y="148"/>
                      </a:lnTo>
                      <a:lnTo>
                        <a:pt x="4898" y="162"/>
                      </a:lnTo>
                      <a:lnTo>
                        <a:pt x="4891" y="176"/>
                      </a:lnTo>
                      <a:lnTo>
                        <a:pt x="4885" y="190"/>
                      </a:lnTo>
                      <a:lnTo>
                        <a:pt x="4879" y="206"/>
                      </a:lnTo>
                      <a:lnTo>
                        <a:pt x="4873" y="222"/>
                      </a:lnTo>
                      <a:lnTo>
                        <a:pt x="4869" y="239"/>
                      </a:lnTo>
                      <a:lnTo>
                        <a:pt x="4866" y="255"/>
                      </a:lnTo>
                      <a:lnTo>
                        <a:pt x="4863" y="273"/>
                      </a:lnTo>
                      <a:lnTo>
                        <a:pt x="4861" y="290"/>
                      </a:lnTo>
                      <a:lnTo>
                        <a:pt x="4860" y="309"/>
                      </a:lnTo>
                      <a:lnTo>
                        <a:pt x="4859" y="328"/>
                      </a:lnTo>
                      <a:lnTo>
                        <a:pt x="4860" y="346"/>
                      </a:lnTo>
                      <a:lnTo>
                        <a:pt x="4861" y="362"/>
                      </a:lnTo>
                      <a:lnTo>
                        <a:pt x="4862" y="380"/>
                      </a:lnTo>
                      <a:lnTo>
                        <a:pt x="4865" y="395"/>
                      </a:lnTo>
                      <a:lnTo>
                        <a:pt x="4868" y="412"/>
                      </a:lnTo>
                      <a:lnTo>
                        <a:pt x="4871" y="427"/>
                      </a:lnTo>
                      <a:lnTo>
                        <a:pt x="4876" y="441"/>
                      </a:lnTo>
                      <a:lnTo>
                        <a:pt x="4881" y="457"/>
                      </a:lnTo>
                      <a:lnTo>
                        <a:pt x="4887" y="470"/>
                      </a:lnTo>
                      <a:lnTo>
                        <a:pt x="4893" y="484"/>
                      </a:lnTo>
                      <a:lnTo>
                        <a:pt x="4900" y="497"/>
                      </a:lnTo>
                      <a:lnTo>
                        <a:pt x="4907" y="509"/>
                      </a:lnTo>
                      <a:lnTo>
                        <a:pt x="4915" y="522"/>
                      </a:lnTo>
                      <a:lnTo>
                        <a:pt x="4925" y="534"/>
                      </a:lnTo>
                      <a:lnTo>
                        <a:pt x="4934" y="544"/>
                      </a:lnTo>
                      <a:lnTo>
                        <a:pt x="4943" y="555"/>
                      </a:lnTo>
                      <a:lnTo>
                        <a:pt x="4955" y="565"/>
                      </a:lnTo>
                      <a:lnTo>
                        <a:pt x="4965" y="574"/>
                      </a:lnTo>
                      <a:lnTo>
                        <a:pt x="4977" y="583"/>
                      </a:lnTo>
                      <a:lnTo>
                        <a:pt x="4989" y="592"/>
                      </a:lnTo>
                      <a:lnTo>
                        <a:pt x="5002" y="599"/>
                      </a:lnTo>
                      <a:lnTo>
                        <a:pt x="5015" y="606"/>
                      </a:lnTo>
                      <a:lnTo>
                        <a:pt x="5029" y="612"/>
                      </a:lnTo>
                      <a:lnTo>
                        <a:pt x="5043" y="618"/>
                      </a:lnTo>
                      <a:lnTo>
                        <a:pt x="5058" y="623"/>
                      </a:lnTo>
                      <a:lnTo>
                        <a:pt x="5074" y="628"/>
                      </a:lnTo>
                      <a:lnTo>
                        <a:pt x="5089" y="632"/>
                      </a:lnTo>
                      <a:lnTo>
                        <a:pt x="5106" y="635"/>
                      </a:lnTo>
                      <a:lnTo>
                        <a:pt x="5122" y="637"/>
                      </a:lnTo>
                      <a:lnTo>
                        <a:pt x="5139" y="639"/>
                      </a:lnTo>
                      <a:lnTo>
                        <a:pt x="5158" y="640"/>
                      </a:lnTo>
                      <a:lnTo>
                        <a:pt x="5175" y="641"/>
                      </a:lnTo>
                      <a:lnTo>
                        <a:pt x="5203" y="640"/>
                      </a:lnTo>
                      <a:lnTo>
                        <a:pt x="5229" y="638"/>
                      </a:lnTo>
                      <a:lnTo>
                        <a:pt x="5253" y="635"/>
                      </a:lnTo>
                      <a:lnTo>
                        <a:pt x="5274" y="632"/>
                      </a:lnTo>
                      <a:lnTo>
                        <a:pt x="5294" y="628"/>
                      </a:lnTo>
                      <a:lnTo>
                        <a:pt x="5310" y="622"/>
                      </a:lnTo>
                      <a:lnTo>
                        <a:pt x="5324" y="617"/>
                      </a:lnTo>
                      <a:lnTo>
                        <a:pt x="5337" y="612"/>
                      </a:lnTo>
                      <a:lnTo>
                        <a:pt x="5318" y="523"/>
                      </a:lnTo>
                      <a:close/>
                      <a:moveTo>
                        <a:pt x="4374" y="631"/>
                      </a:moveTo>
                      <a:lnTo>
                        <a:pt x="4374" y="408"/>
                      </a:lnTo>
                      <a:lnTo>
                        <a:pt x="4374" y="371"/>
                      </a:lnTo>
                      <a:lnTo>
                        <a:pt x="4374" y="335"/>
                      </a:lnTo>
                      <a:lnTo>
                        <a:pt x="4374" y="301"/>
                      </a:lnTo>
                      <a:lnTo>
                        <a:pt x="4373" y="269"/>
                      </a:lnTo>
                      <a:lnTo>
                        <a:pt x="4372" y="237"/>
                      </a:lnTo>
                      <a:lnTo>
                        <a:pt x="4371" y="205"/>
                      </a:lnTo>
                      <a:lnTo>
                        <a:pt x="4370" y="175"/>
                      </a:lnTo>
                      <a:lnTo>
                        <a:pt x="4369" y="144"/>
                      </a:lnTo>
                      <a:lnTo>
                        <a:pt x="4371" y="144"/>
                      </a:lnTo>
                      <a:lnTo>
                        <a:pt x="4383" y="170"/>
                      </a:lnTo>
                      <a:lnTo>
                        <a:pt x="4396" y="198"/>
                      </a:lnTo>
                      <a:lnTo>
                        <a:pt x="4410" y="224"/>
                      </a:lnTo>
                      <a:lnTo>
                        <a:pt x="4423" y="251"/>
                      </a:lnTo>
                      <a:lnTo>
                        <a:pt x="4438" y="279"/>
                      </a:lnTo>
                      <a:lnTo>
                        <a:pt x="4453" y="306"/>
                      </a:lnTo>
                      <a:lnTo>
                        <a:pt x="4468" y="332"/>
                      </a:lnTo>
                      <a:lnTo>
                        <a:pt x="4483" y="358"/>
                      </a:lnTo>
                      <a:lnTo>
                        <a:pt x="4644" y="631"/>
                      </a:lnTo>
                      <a:lnTo>
                        <a:pt x="4761" y="631"/>
                      </a:lnTo>
                      <a:lnTo>
                        <a:pt x="4761" y="10"/>
                      </a:lnTo>
                      <a:lnTo>
                        <a:pt x="4657" y="10"/>
                      </a:lnTo>
                      <a:lnTo>
                        <a:pt x="4657" y="226"/>
                      </a:lnTo>
                      <a:lnTo>
                        <a:pt x="4657" y="261"/>
                      </a:lnTo>
                      <a:lnTo>
                        <a:pt x="4658" y="295"/>
                      </a:lnTo>
                      <a:lnTo>
                        <a:pt x="4658" y="328"/>
                      </a:lnTo>
                      <a:lnTo>
                        <a:pt x="4659" y="360"/>
                      </a:lnTo>
                      <a:lnTo>
                        <a:pt x="4661" y="391"/>
                      </a:lnTo>
                      <a:lnTo>
                        <a:pt x="4662" y="422"/>
                      </a:lnTo>
                      <a:lnTo>
                        <a:pt x="4665" y="453"/>
                      </a:lnTo>
                      <a:lnTo>
                        <a:pt x="4667" y="484"/>
                      </a:lnTo>
                      <a:lnTo>
                        <a:pt x="4665" y="485"/>
                      </a:lnTo>
                      <a:lnTo>
                        <a:pt x="4653" y="459"/>
                      </a:lnTo>
                      <a:lnTo>
                        <a:pt x="4642" y="433"/>
                      </a:lnTo>
                      <a:lnTo>
                        <a:pt x="4630" y="407"/>
                      </a:lnTo>
                      <a:lnTo>
                        <a:pt x="4616" y="381"/>
                      </a:lnTo>
                      <a:lnTo>
                        <a:pt x="4603" y="355"/>
                      </a:lnTo>
                      <a:lnTo>
                        <a:pt x="4589" y="328"/>
                      </a:lnTo>
                      <a:lnTo>
                        <a:pt x="4574" y="302"/>
                      </a:lnTo>
                      <a:lnTo>
                        <a:pt x="4559" y="277"/>
                      </a:lnTo>
                      <a:lnTo>
                        <a:pt x="4399" y="10"/>
                      </a:lnTo>
                      <a:lnTo>
                        <a:pt x="4270" y="10"/>
                      </a:lnTo>
                      <a:lnTo>
                        <a:pt x="4270" y="631"/>
                      </a:lnTo>
                      <a:lnTo>
                        <a:pt x="4374" y="631"/>
                      </a:lnTo>
                      <a:close/>
                      <a:moveTo>
                        <a:pt x="3827" y="369"/>
                      </a:moveTo>
                      <a:lnTo>
                        <a:pt x="3876" y="216"/>
                      </a:lnTo>
                      <a:lnTo>
                        <a:pt x="3884" y="187"/>
                      </a:lnTo>
                      <a:lnTo>
                        <a:pt x="3891" y="158"/>
                      </a:lnTo>
                      <a:lnTo>
                        <a:pt x="3898" y="129"/>
                      </a:lnTo>
                      <a:lnTo>
                        <a:pt x="3905" y="100"/>
                      </a:lnTo>
                      <a:lnTo>
                        <a:pt x="3908" y="100"/>
                      </a:lnTo>
                      <a:lnTo>
                        <a:pt x="3915" y="128"/>
                      </a:lnTo>
                      <a:lnTo>
                        <a:pt x="3922" y="157"/>
                      </a:lnTo>
                      <a:lnTo>
                        <a:pt x="3930" y="187"/>
                      </a:lnTo>
                      <a:lnTo>
                        <a:pt x="3938" y="217"/>
                      </a:lnTo>
                      <a:lnTo>
                        <a:pt x="3988" y="369"/>
                      </a:lnTo>
                      <a:lnTo>
                        <a:pt x="3827" y="369"/>
                      </a:lnTo>
                      <a:close/>
                      <a:moveTo>
                        <a:pt x="4006" y="456"/>
                      </a:moveTo>
                      <a:lnTo>
                        <a:pt x="4063" y="631"/>
                      </a:lnTo>
                      <a:lnTo>
                        <a:pt x="4184" y="631"/>
                      </a:lnTo>
                      <a:lnTo>
                        <a:pt x="3983" y="10"/>
                      </a:lnTo>
                      <a:lnTo>
                        <a:pt x="3839" y="10"/>
                      </a:lnTo>
                      <a:lnTo>
                        <a:pt x="3639" y="631"/>
                      </a:lnTo>
                      <a:lnTo>
                        <a:pt x="3756" y="631"/>
                      </a:lnTo>
                      <a:lnTo>
                        <a:pt x="3809" y="456"/>
                      </a:lnTo>
                      <a:lnTo>
                        <a:pt x="4006" y="456"/>
                      </a:lnTo>
                      <a:close/>
                      <a:moveTo>
                        <a:pt x="3389" y="631"/>
                      </a:moveTo>
                      <a:lnTo>
                        <a:pt x="3502" y="631"/>
                      </a:lnTo>
                      <a:lnTo>
                        <a:pt x="3502" y="105"/>
                      </a:lnTo>
                      <a:lnTo>
                        <a:pt x="3680" y="105"/>
                      </a:lnTo>
                      <a:lnTo>
                        <a:pt x="3680" y="10"/>
                      </a:lnTo>
                      <a:lnTo>
                        <a:pt x="3211" y="10"/>
                      </a:lnTo>
                      <a:lnTo>
                        <a:pt x="3211" y="105"/>
                      </a:lnTo>
                      <a:lnTo>
                        <a:pt x="3389" y="105"/>
                      </a:lnTo>
                      <a:lnTo>
                        <a:pt x="3389" y="631"/>
                      </a:lnTo>
                      <a:close/>
                      <a:moveTo>
                        <a:pt x="2906" y="631"/>
                      </a:moveTo>
                      <a:lnTo>
                        <a:pt x="3275" y="631"/>
                      </a:lnTo>
                      <a:lnTo>
                        <a:pt x="3275" y="536"/>
                      </a:lnTo>
                      <a:lnTo>
                        <a:pt x="3020" y="536"/>
                      </a:lnTo>
                      <a:lnTo>
                        <a:pt x="3020" y="10"/>
                      </a:lnTo>
                      <a:lnTo>
                        <a:pt x="2906" y="10"/>
                      </a:lnTo>
                      <a:lnTo>
                        <a:pt x="2906" y="631"/>
                      </a:lnTo>
                      <a:close/>
                      <a:moveTo>
                        <a:pt x="2293" y="10"/>
                      </a:moveTo>
                      <a:lnTo>
                        <a:pt x="2293" y="365"/>
                      </a:lnTo>
                      <a:lnTo>
                        <a:pt x="2293" y="383"/>
                      </a:lnTo>
                      <a:lnTo>
                        <a:pt x="2294" y="400"/>
                      </a:lnTo>
                      <a:lnTo>
                        <a:pt x="2295" y="417"/>
                      </a:lnTo>
                      <a:lnTo>
                        <a:pt x="2297" y="433"/>
                      </a:lnTo>
                      <a:lnTo>
                        <a:pt x="2299" y="449"/>
                      </a:lnTo>
                      <a:lnTo>
                        <a:pt x="2303" y="463"/>
                      </a:lnTo>
                      <a:lnTo>
                        <a:pt x="2306" y="477"/>
                      </a:lnTo>
                      <a:lnTo>
                        <a:pt x="2310" y="491"/>
                      </a:lnTo>
                      <a:lnTo>
                        <a:pt x="2314" y="503"/>
                      </a:lnTo>
                      <a:lnTo>
                        <a:pt x="2319" y="515"/>
                      </a:lnTo>
                      <a:lnTo>
                        <a:pt x="2324" y="528"/>
                      </a:lnTo>
                      <a:lnTo>
                        <a:pt x="2330" y="538"/>
                      </a:lnTo>
                      <a:lnTo>
                        <a:pt x="2336" y="548"/>
                      </a:lnTo>
                      <a:lnTo>
                        <a:pt x="2343" y="559"/>
                      </a:lnTo>
                      <a:lnTo>
                        <a:pt x="2350" y="568"/>
                      </a:lnTo>
                      <a:lnTo>
                        <a:pt x="2357" y="576"/>
                      </a:lnTo>
                      <a:lnTo>
                        <a:pt x="2365" y="584"/>
                      </a:lnTo>
                      <a:lnTo>
                        <a:pt x="2373" y="592"/>
                      </a:lnTo>
                      <a:lnTo>
                        <a:pt x="2383" y="599"/>
                      </a:lnTo>
                      <a:lnTo>
                        <a:pt x="2392" y="605"/>
                      </a:lnTo>
                      <a:lnTo>
                        <a:pt x="2401" y="611"/>
                      </a:lnTo>
                      <a:lnTo>
                        <a:pt x="2411" y="616"/>
                      </a:lnTo>
                      <a:lnTo>
                        <a:pt x="2422" y="621"/>
                      </a:lnTo>
                      <a:lnTo>
                        <a:pt x="2432" y="625"/>
                      </a:lnTo>
                      <a:lnTo>
                        <a:pt x="2443" y="629"/>
                      </a:lnTo>
                      <a:lnTo>
                        <a:pt x="2455" y="633"/>
                      </a:lnTo>
                      <a:lnTo>
                        <a:pt x="2466" y="635"/>
                      </a:lnTo>
                      <a:lnTo>
                        <a:pt x="2478" y="637"/>
                      </a:lnTo>
                      <a:lnTo>
                        <a:pt x="2503" y="640"/>
                      </a:lnTo>
                      <a:lnTo>
                        <a:pt x="2530" y="641"/>
                      </a:lnTo>
                      <a:lnTo>
                        <a:pt x="2543" y="641"/>
                      </a:lnTo>
                      <a:lnTo>
                        <a:pt x="2556" y="640"/>
                      </a:lnTo>
                      <a:lnTo>
                        <a:pt x="2570" y="639"/>
                      </a:lnTo>
                      <a:lnTo>
                        <a:pt x="2583" y="637"/>
                      </a:lnTo>
                      <a:lnTo>
                        <a:pt x="2595" y="635"/>
                      </a:lnTo>
                      <a:lnTo>
                        <a:pt x="2608" y="632"/>
                      </a:lnTo>
                      <a:lnTo>
                        <a:pt x="2619" y="629"/>
                      </a:lnTo>
                      <a:lnTo>
                        <a:pt x="2631" y="624"/>
                      </a:lnTo>
                      <a:lnTo>
                        <a:pt x="2643" y="620"/>
                      </a:lnTo>
                      <a:lnTo>
                        <a:pt x="2653" y="615"/>
                      </a:lnTo>
                      <a:lnTo>
                        <a:pt x="2663" y="610"/>
                      </a:lnTo>
                      <a:lnTo>
                        <a:pt x="2673" y="604"/>
                      </a:lnTo>
                      <a:lnTo>
                        <a:pt x="2683" y="598"/>
                      </a:lnTo>
                      <a:lnTo>
                        <a:pt x="2692" y="591"/>
                      </a:lnTo>
                      <a:lnTo>
                        <a:pt x="2701" y="582"/>
                      </a:lnTo>
                      <a:lnTo>
                        <a:pt x="2709" y="574"/>
                      </a:lnTo>
                      <a:lnTo>
                        <a:pt x="2718" y="566"/>
                      </a:lnTo>
                      <a:lnTo>
                        <a:pt x="2725" y="557"/>
                      </a:lnTo>
                      <a:lnTo>
                        <a:pt x="2732" y="546"/>
                      </a:lnTo>
                      <a:lnTo>
                        <a:pt x="2738" y="536"/>
                      </a:lnTo>
                      <a:lnTo>
                        <a:pt x="2744" y="525"/>
                      </a:lnTo>
                      <a:lnTo>
                        <a:pt x="2750" y="513"/>
                      </a:lnTo>
                      <a:lnTo>
                        <a:pt x="2755" y="501"/>
                      </a:lnTo>
                      <a:lnTo>
                        <a:pt x="2760" y="489"/>
                      </a:lnTo>
                      <a:lnTo>
                        <a:pt x="2764" y="475"/>
                      </a:lnTo>
                      <a:lnTo>
                        <a:pt x="2767" y="461"/>
                      </a:lnTo>
                      <a:lnTo>
                        <a:pt x="2770" y="446"/>
                      </a:lnTo>
                      <a:lnTo>
                        <a:pt x="2772" y="431"/>
                      </a:lnTo>
                      <a:lnTo>
                        <a:pt x="2774" y="416"/>
                      </a:lnTo>
                      <a:lnTo>
                        <a:pt x="2776" y="399"/>
                      </a:lnTo>
                      <a:lnTo>
                        <a:pt x="2777" y="383"/>
                      </a:lnTo>
                      <a:lnTo>
                        <a:pt x="2777" y="364"/>
                      </a:lnTo>
                      <a:lnTo>
                        <a:pt x="2777" y="10"/>
                      </a:lnTo>
                      <a:lnTo>
                        <a:pt x="2664" y="10"/>
                      </a:lnTo>
                      <a:lnTo>
                        <a:pt x="2664" y="372"/>
                      </a:lnTo>
                      <a:lnTo>
                        <a:pt x="2663" y="394"/>
                      </a:lnTo>
                      <a:lnTo>
                        <a:pt x="2661" y="415"/>
                      </a:lnTo>
                      <a:lnTo>
                        <a:pt x="2659" y="433"/>
                      </a:lnTo>
                      <a:lnTo>
                        <a:pt x="2655" y="451"/>
                      </a:lnTo>
                      <a:lnTo>
                        <a:pt x="2650" y="467"/>
                      </a:lnTo>
                      <a:lnTo>
                        <a:pt x="2644" y="481"/>
                      </a:lnTo>
                      <a:lnTo>
                        <a:pt x="2638" y="495"/>
                      </a:lnTo>
                      <a:lnTo>
                        <a:pt x="2629" y="506"/>
                      </a:lnTo>
                      <a:lnTo>
                        <a:pt x="2620" y="516"/>
                      </a:lnTo>
                      <a:lnTo>
                        <a:pt x="2611" y="526"/>
                      </a:lnTo>
                      <a:lnTo>
                        <a:pt x="2600" y="533"/>
                      </a:lnTo>
                      <a:lnTo>
                        <a:pt x="2588" y="539"/>
                      </a:lnTo>
                      <a:lnTo>
                        <a:pt x="2576" y="544"/>
                      </a:lnTo>
                      <a:lnTo>
                        <a:pt x="2563" y="547"/>
                      </a:lnTo>
                      <a:lnTo>
                        <a:pt x="2548" y="549"/>
                      </a:lnTo>
                      <a:lnTo>
                        <a:pt x="2534" y="549"/>
                      </a:lnTo>
                      <a:lnTo>
                        <a:pt x="2519" y="549"/>
                      </a:lnTo>
                      <a:lnTo>
                        <a:pt x="2506" y="547"/>
                      </a:lnTo>
                      <a:lnTo>
                        <a:pt x="2493" y="543"/>
                      </a:lnTo>
                      <a:lnTo>
                        <a:pt x="2481" y="539"/>
                      </a:lnTo>
                      <a:lnTo>
                        <a:pt x="2470" y="533"/>
                      </a:lnTo>
                      <a:lnTo>
                        <a:pt x="2460" y="526"/>
                      </a:lnTo>
                      <a:lnTo>
                        <a:pt x="2449" y="516"/>
                      </a:lnTo>
                      <a:lnTo>
                        <a:pt x="2441" y="506"/>
                      </a:lnTo>
                      <a:lnTo>
                        <a:pt x="2433" y="495"/>
                      </a:lnTo>
                      <a:lnTo>
                        <a:pt x="2426" y="481"/>
                      </a:lnTo>
                      <a:lnTo>
                        <a:pt x="2421" y="467"/>
                      </a:lnTo>
                      <a:lnTo>
                        <a:pt x="2416" y="451"/>
                      </a:lnTo>
                      <a:lnTo>
                        <a:pt x="2411" y="433"/>
                      </a:lnTo>
                      <a:lnTo>
                        <a:pt x="2408" y="415"/>
                      </a:lnTo>
                      <a:lnTo>
                        <a:pt x="2406" y="394"/>
                      </a:lnTo>
                      <a:lnTo>
                        <a:pt x="2406" y="372"/>
                      </a:lnTo>
                      <a:lnTo>
                        <a:pt x="2406" y="10"/>
                      </a:lnTo>
                      <a:lnTo>
                        <a:pt x="2293" y="10"/>
                      </a:lnTo>
                      <a:close/>
                      <a:moveTo>
                        <a:pt x="1789" y="601"/>
                      </a:moveTo>
                      <a:lnTo>
                        <a:pt x="1803" y="609"/>
                      </a:lnTo>
                      <a:lnTo>
                        <a:pt x="1821" y="616"/>
                      </a:lnTo>
                      <a:lnTo>
                        <a:pt x="1840" y="622"/>
                      </a:lnTo>
                      <a:lnTo>
                        <a:pt x="1861" y="629"/>
                      </a:lnTo>
                      <a:lnTo>
                        <a:pt x="1883" y="634"/>
                      </a:lnTo>
                      <a:lnTo>
                        <a:pt x="1908" y="637"/>
                      </a:lnTo>
                      <a:lnTo>
                        <a:pt x="1932" y="640"/>
                      </a:lnTo>
                      <a:lnTo>
                        <a:pt x="1956" y="641"/>
                      </a:lnTo>
                      <a:lnTo>
                        <a:pt x="1986" y="640"/>
                      </a:lnTo>
                      <a:lnTo>
                        <a:pt x="2013" y="637"/>
                      </a:lnTo>
                      <a:lnTo>
                        <a:pt x="2025" y="635"/>
                      </a:lnTo>
                      <a:lnTo>
                        <a:pt x="2037" y="632"/>
                      </a:lnTo>
                      <a:lnTo>
                        <a:pt x="2050" y="629"/>
                      </a:lnTo>
                      <a:lnTo>
                        <a:pt x="2061" y="625"/>
                      </a:lnTo>
                      <a:lnTo>
                        <a:pt x="2071" y="621"/>
                      </a:lnTo>
                      <a:lnTo>
                        <a:pt x="2082" y="617"/>
                      </a:lnTo>
                      <a:lnTo>
                        <a:pt x="2092" y="613"/>
                      </a:lnTo>
                      <a:lnTo>
                        <a:pt x="2101" y="608"/>
                      </a:lnTo>
                      <a:lnTo>
                        <a:pt x="2110" y="603"/>
                      </a:lnTo>
                      <a:lnTo>
                        <a:pt x="2119" y="597"/>
                      </a:lnTo>
                      <a:lnTo>
                        <a:pt x="2127" y="591"/>
                      </a:lnTo>
                      <a:lnTo>
                        <a:pt x="2134" y="584"/>
                      </a:lnTo>
                      <a:lnTo>
                        <a:pt x="2141" y="578"/>
                      </a:lnTo>
                      <a:lnTo>
                        <a:pt x="2147" y="571"/>
                      </a:lnTo>
                      <a:lnTo>
                        <a:pt x="2154" y="564"/>
                      </a:lnTo>
                      <a:lnTo>
                        <a:pt x="2160" y="557"/>
                      </a:lnTo>
                      <a:lnTo>
                        <a:pt x="2170" y="541"/>
                      </a:lnTo>
                      <a:lnTo>
                        <a:pt x="2177" y="526"/>
                      </a:lnTo>
                      <a:lnTo>
                        <a:pt x="2183" y="508"/>
                      </a:lnTo>
                      <a:lnTo>
                        <a:pt x="2189" y="491"/>
                      </a:lnTo>
                      <a:lnTo>
                        <a:pt x="2191" y="472"/>
                      </a:lnTo>
                      <a:lnTo>
                        <a:pt x="2192" y="454"/>
                      </a:lnTo>
                      <a:lnTo>
                        <a:pt x="2192" y="437"/>
                      </a:lnTo>
                      <a:lnTo>
                        <a:pt x="2190" y="422"/>
                      </a:lnTo>
                      <a:lnTo>
                        <a:pt x="2186" y="407"/>
                      </a:lnTo>
                      <a:lnTo>
                        <a:pt x="2182" y="393"/>
                      </a:lnTo>
                      <a:lnTo>
                        <a:pt x="2176" y="380"/>
                      </a:lnTo>
                      <a:lnTo>
                        <a:pt x="2170" y="367"/>
                      </a:lnTo>
                      <a:lnTo>
                        <a:pt x="2162" y="355"/>
                      </a:lnTo>
                      <a:lnTo>
                        <a:pt x="2153" y="344"/>
                      </a:lnTo>
                      <a:lnTo>
                        <a:pt x="2142" y="332"/>
                      </a:lnTo>
                      <a:lnTo>
                        <a:pt x="2130" y="322"/>
                      </a:lnTo>
                      <a:lnTo>
                        <a:pt x="2117" y="313"/>
                      </a:lnTo>
                      <a:lnTo>
                        <a:pt x="2102" y="303"/>
                      </a:lnTo>
                      <a:lnTo>
                        <a:pt x="2087" y="294"/>
                      </a:lnTo>
                      <a:lnTo>
                        <a:pt x="2070" y="286"/>
                      </a:lnTo>
                      <a:lnTo>
                        <a:pt x="2052" y="278"/>
                      </a:lnTo>
                      <a:lnTo>
                        <a:pt x="2032" y="270"/>
                      </a:lnTo>
                      <a:lnTo>
                        <a:pt x="2004" y="258"/>
                      </a:lnTo>
                      <a:lnTo>
                        <a:pt x="1979" y="247"/>
                      </a:lnTo>
                      <a:lnTo>
                        <a:pt x="1969" y="242"/>
                      </a:lnTo>
                      <a:lnTo>
                        <a:pt x="1958" y="236"/>
                      </a:lnTo>
                      <a:lnTo>
                        <a:pt x="1950" y="230"/>
                      </a:lnTo>
                      <a:lnTo>
                        <a:pt x="1942" y="224"/>
                      </a:lnTo>
                      <a:lnTo>
                        <a:pt x="1936" y="219"/>
                      </a:lnTo>
                      <a:lnTo>
                        <a:pt x="1930" y="213"/>
                      </a:lnTo>
                      <a:lnTo>
                        <a:pt x="1924" y="206"/>
                      </a:lnTo>
                      <a:lnTo>
                        <a:pt x="1920" y="200"/>
                      </a:lnTo>
                      <a:lnTo>
                        <a:pt x="1917" y="192"/>
                      </a:lnTo>
                      <a:lnTo>
                        <a:pt x="1915" y="184"/>
                      </a:lnTo>
                      <a:lnTo>
                        <a:pt x="1914" y="177"/>
                      </a:lnTo>
                      <a:lnTo>
                        <a:pt x="1914" y="168"/>
                      </a:lnTo>
                      <a:lnTo>
                        <a:pt x="1914" y="162"/>
                      </a:lnTo>
                      <a:lnTo>
                        <a:pt x="1915" y="154"/>
                      </a:lnTo>
                      <a:lnTo>
                        <a:pt x="1917" y="147"/>
                      </a:lnTo>
                      <a:lnTo>
                        <a:pt x="1919" y="141"/>
                      </a:lnTo>
                      <a:lnTo>
                        <a:pt x="1923" y="135"/>
                      </a:lnTo>
                      <a:lnTo>
                        <a:pt x="1928" y="129"/>
                      </a:lnTo>
                      <a:lnTo>
                        <a:pt x="1933" y="122"/>
                      </a:lnTo>
                      <a:lnTo>
                        <a:pt x="1938" y="117"/>
                      </a:lnTo>
                      <a:lnTo>
                        <a:pt x="1945" y="112"/>
                      </a:lnTo>
                      <a:lnTo>
                        <a:pt x="1952" y="107"/>
                      </a:lnTo>
                      <a:lnTo>
                        <a:pt x="1960" y="103"/>
                      </a:lnTo>
                      <a:lnTo>
                        <a:pt x="1970" y="100"/>
                      </a:lnTo>
                      <a:lnTo>
                        <a:pt x="1980" y="97"/>
                      </a:lnTo>
                      <a:lnTo>
                        <a:pt x="1991" y="95"/>
                      </a:lnTo>
                      <a:lnTo>
                        <a:pt x="2004" y="94"/>
                      </a:lnTo>
                      <a:lnTo>
                        <a:pt x="2016" y="94"/>
                      </a:lnTo>
                      <a:lnTo>
                        <a:pt x="2037" y="94"/>
                      </a:lnTo>
                      <a:lnTo>
                        <a:pt x="2057" y="96"/>
                      </a:lnTo>
                      <a:lnTo>
                        <a:pt x="2075" y="100"/>
                      </a:lnTo>
                      <a:lnTo>
                        <a:pt x="2092" y="104"/>
                      </a:lnTo>
                      <a:lnTo>
                        <a:pt x="2106" y="108"/>
                      </a:lnTo>
                      <a:lnTo>
                        <a:pt x="2120" y="113"/>
                      </a:lnTo>
                      <a:lnTo>
                        <a:pt x="2131" y="118"/>
                      </a:lnTo>
                      <a:lnTo>
                        <a:pt x="2140" y="122"/>
                      </a:lnTo>
                      <a:lnTo>
                        <a:pt x="2167" y="31"/>
                      </a:lnTo>
                      <a:lnTo>
                        <a:pt x="2155" y="25"/>
                      </a:lnTo>
                      <a:lnTo>
                        <a:pt x="2139" y="20"/>
                      </a:lnTo>
                      <a:lnTo>
                        <a:pt x="2124" y="14"/>
                      </a:lnTo>
                      <a:lnTo>
                        <a:pt x="2106" y="9"/>
                      </a:lnTo>
                      <a:lnTo>
                        <a:pt x="2087" y="6"/>
                      </a:lnTo>
                      <a:lnTo>
                        <a:pt x="2065" y="3"/>
                      </a:lnTo>
                      <a:lnTo>
                        <a:pt x="2043" y="1"/>
                      </a:lnTo>
                      <a:lnTo>
                        <a:pt x="2019" y="0"/>
                      </a:lnTo>
                      <a:lnTo>
                        <a:pt x="1994" y="1"/>
                      </a:lnTo>
                      <a:lnTo>
                        <a:pt x="1971" y="4"/>
                      </a:lnTo>
                      <a:lnTo>
                        <a:pt x="1948" y="8"/>
                      </a:lnTo>
                      <a:lnTo>
                        <a:pt x="1928" y="14"/>
                      </a:lnTo>
                      <a:lnTo>
                        <a:pt x="1908" y="22"/>
                      </a:lnTo>
                      <a:lnTo>
                        <a:pt x="1890" y="30"/>
                      </a:lnTo>
                      <a:lnTo>
                        <a:pt x="1873" y="40"/>
                      </a:lnTo>
                      <a:lnTo>
                        <a:pt x="1859" y="51"/>
                      </a:lnTo>
                      <a:lnTo>
                        <a:pt x="1845" y="64"/>
                      </a:lnTo>
                      <a:lnTo>
                        <a:pt x="1833" y="77"/>
                      </a:lnTo>
                      <a:lnTo>
                        <a:pt x="1823" y="93"/>
                      </a:lnTo>
                      <a:lnTo>
                        <a:pt x="1815" y="108"/>
                      </a:lnTo>
                      <a:lnTo>
                        <a:pt x="1808" y="124"/>
                      </a:lnTo>
                      <a:lnTo>
                        <a:pt x="1803" y="142"/>
                      </a:lnTo>
                      <a:lnTo>
                        <a:pt x="1800" y="159"/>
                      </a:lnTo>
                      <a:lnTo>
                        <a:pt x="1799" y="179"/>
                      </a:lnTo>
                      <a:lnTo>
                        <a:pt x="1800" y="194"/>
                      </a:lnTo>
                      <a:lnTo>
                        <a:pt x="1802" y="211"/>
                      </a:lnTo>
                      <a:lnTo>
                        <a:pt x="1806" y="225"/>
                      </a:lnTo>
                      <a:lnTo>
                        <a:pt x="1811" y="240"/>
                      </a:lnTo>
                      <a:lnTo>
                        <a:pt x="1818" y="253"/>
                      </a:lnTo>
                      <a:lnTo>
                        <a:pt x="1825" y="265"/>
                      </a:lnTo>
                      <a:lnTo>
                        <a:pt x="1834" y="277"/>
                      </a:lnTo>
                      <a:lnTo>
                        <a:pt x="1844" y="288"/>
                      </a:lnTo>
                      <a:lnTo>
                        <a:pt x="1857" y="299"/>
                      </a:lnTo>
                      <a:lnTo>
                        <a:pt x="1869" y="310"/>
                      </a:lnTo>
                      <a:lnTo>
                        <a:pt x="1882" y="319"/>
                      </a:lnTo>
                      <a:lnTo>
                        <a:pt x="1898" y="328"/>
                      </a:lnTo>
                      <a:lnTo>
                        <a:pt x="1913" y="336"/>
                      </a:lnTo>
                      <a:lnTo>
                        <a:pt x="1931" y="345"/>
                      </a:lnTo>
                      <a:lnTo>
                        <a:pt x="1948" y="352"/>
                      </a:lnTo>
                      <a:lnTo>
                        <a:pt x="1967" y="359"/>
                      </a:lnTo>
                      <a:lnTo>
                        <a:pt x="1994" y="369"/>
                      </a:lnTo>
                      <a:lnTo>
                        <a:pt x="2017" y="381"/>
                      </a:lnTo>
                      <a:lnTo>
                        <a:pt x="2027" y="386"/>
                      </a:lnTo>
                      <a:lnTo>
                        <a:pt x="2036" y="392"/>
                      </a:lnTo>
                      <a:lnTo>
                        <a:pt x="2044" y="397"/>
                      </a:lnTo>
                      <a:lnTo>
                        <a:pt x="2051" y="403"/>
                      </a:lnTo>
                      <a:lnTo>
                        <a:pt x="2057" y="409"/>
                      </a:lnTo>
                      <a:lnTo>
                        <a:pt x="2062" y="417"/>
                      </a:lnTo>
                      <a:lnTo>
                        <a:pt x="2067" y="423"/>
                      </a:lnTo>
                      <a:lnTo>
                        <a:pt x="2070" y="430"/>
                      </a:lnTo>
                      <a:lnTo>
                        <a:pt x="2073" y="437"/>
                      </a:lnTo>
                      <a:lnTo>
                        <a:pt x="2075" y="445"/>
                      </a:lnTo>
                      <a:lnTo>
                        <a:pt x="2077" y="454"/>
                      </a:lnTo>
                      <a:lnTo>
                        <a:pt x="2077" y="462"/>
                      </a:lnTo>
                      <a:lnTo>
                        <a:pt x="2077" y="471"/>
                      </a:lnTo>
                      <a:lnTo>
                        <a:pt x="2074" y="480"/>
                      </a:lnTo>
                      <a:lnTo>
                        <a:pt x="2072" y="489"/>
                      </a:lnTo>
                      <a:lnTo>
                        <a:pt x="2069" y="497"/>
                      </a:lnTo>
                      <a:lnTo>
                        <a:pt x="2065" y="504"/>
                      </a:lnTo>
                      <a:lnTo>
                        <a:pt x="2060" y="511"/>
                      </a:lnTo>
                      <a:lnTo>
                        <a:pt x="2054" y="517"/>
                      </a:lnTo>
                      <a:lnTo>
                        <a:pt x="2048" y="524"/>
                      </a:lnTo>
                      <a:lnTo>
                        <a:pt x="2040" y="529"/>
                      </a:lnTo>
                      <a:lnTo>
                        <a:pt x="2031" y="533"/>
                      </a:lnTo>
                      <a:lnTo>
                        <a:pt x="2022" y="537"/>
                      </a:lnTo>
                      <a:lnTo>
                        <a:pt x="2012" y="540"/>
                      </a:lnTo>
                      <a:lnTo>
                        <a:pt x="2002" y="543"/>
                      </a:lnTo>
                      <a:lnTo>
                        <a:pt x="1989" y="545"/>
                      </a:lnTo>
                      <a:lnTo>
                        <a:pt x="1977" y="546"/>
                      </a:lnTo>
                      <a:lnTo>
                        <a:pt x="1965" y="546"/>
                      </a:lnTo>
                      <a:lnTo>
                        <a:pt x="1943" y="546"/>
                      </a:lnTo>
                      <a:lnTo>
                        <a:pt x="1921" y="543"/>
                      </a:lnTo>
                      <a:lnTo>
                        <a:pt x="1901" y="540"/>
                      </a:lnTo>
                      <a:lnTo>
                        <a:pt x="1881" y="535"/>
                      </a:lnTo>
                      <a:lnTo>
                        <a:pt x="1863" y="529"/>
                      </a:lnTo>
                      <a:lnTo>
                        <a:pt x="1845" y="523"/>
                      </a:lnTo>
                      <a:lnTo>
                        <a:pt x="1829" y="514"/>
                      </a:lnTo>
                      <a:lnTo>
                        <a:pt x="1815" y="507"/>
                      </a:lnTo>
                      <a:lnTo>
                        <a:pt x="1789" y="601"/>
                      </a:lnTo>
                      <a:close/>
                      <a:moveTo>
                        <a:pt x="1300" y="631"/>
                      </a:moveTo>
                      <a:lnTo>
                        <a:pt x="1300" y="408"/>
                      </a:lnTo>
                      <a:lnTo>
                        <a:pt x="1300" y="371"/>
                      </a:lnTo>
                      <a:lnTo>
                        <a:pt x="1299" y="335"/>
                      </a:lnTo>
                      <a:lnTo>
                        <a:pt x="1299" y="301"/>
                      </a:lnTo>
                      <a:lnTo>
                        <a:pt x="1298" y="269"/>
                      </a:lnTo>
                      <a:lnTo>
                        <a:pt x="1298" y="237"/>
                      </a:lnTo>
                      <a:lnTo>
                        <a:pt x="1297" y="205"/>
                      </a:lnTo>
                      <a:lnTo>
                        <a:pt x="1295" y="175"/>
                      </a:lnTo>
                      <a:lnTo>
                        <a:pt x="1294" y="144"/>
                      </a:lnTo>
                      <a:lnTo>
                        <a:pt x="1297" y="144"/>
                      </a:lnTo>
                      <a:lnTo>
                        <a:pt x="1308" y="170"/>
                      </a:lnTo>
                      <a:lnTo>
                        <a:pt x="1321" y="198"/>
                      </a:lnTo>
                      <a:lnTo>
                        <a:pt x="1335" y="224"/>
                      </a:lnTo>
                      <a:lnTo>
                        <a:pt x="1348" y="251"/>
                      </a:lnTo>
                      <a:lnTo>
                        <a:pt x="1362" y="279"/>
                      </a:lnTo>
                      <a:lnTo>
                        <a:pt x="1378" y="306"/>
                      </a:lnTo>
                      <a:lnTo>
                        <a:pt x="1392" y="332"/>
                      </a:lnTo>
                      <a:lnTo>
                        <a:pt x="1408" y="358"/>
                      </a:lnTo>
                      <a:lnTo>
                        <a:pt x="1569" y="631"/>
                      </a:lnTo>
                      <a:lnTo>
                        <a:pt x="1686" y="631"/>
                      </a:lnTo>
                      <a:lnTo>
                        <a:pt x="1686" y="10"/>
                      </a:lnTo>
                      <a:lnTo>
                        <a:pt x="1582" y="10"/>
                      </a:lnTo>
                      <a:lnTo>
                        <a:pt x="1582" y="226"/>
                      </a:lnTo>
                      <a:lnTo>
                        <a:pt x="1582" y="261"/>
                      </a:lnTo>
                      <a:lnTo>
                        <a:pt x="1582" y="295"/>
                      </a:lnTo>
                      <a:lnTo>
                        <a:pt x="1583" y="328"/>
                      </a:lnTo>
                      <a:lnTo>
                        <a:pt x="1584" y="360"/>
                      </a:lnTo>
                      <a:lnTo>
                        <a:pt x="1585" y="391"/>
                      </a:lnTo>
                      <a:lnTo>
                        <a:pt x="1587" y="422"/>
                      </a:lnTo>
                      <a:lnTo>
                        <a:pt x="1589" y="453"/>
                      </a:lnTo>
                      <a:lnTo>
                        <a:pt x="1592" y="484"/>
                      </a:lnTo>
                      <a:lnTo>
                        <a:pt x="1589" y="485"/>
                      </a:lnTo>
                      <a:lnTo>
                        <a:pt x="1578" y="459"/>
                      </a:lnTo>
                      <a:lnTo>
                        <a:pt x="1567" y="433"/>
                      </a:lnTo>
                      <a:lnTo>
                        <a:pt x="1555" y="407"/>
                      </a:lnTo>
                      <a:lnTo>
                        <a:pt x="1541" y="381"/>
                      </a:lnTo>
                      <a:lnTo>
                        <a:pt x="1528" y="355"/>
                      </a:lnTo>
                      <a:lnTo>
                        <a:pt x="1513" y="328"/>
                      </a:lnTo>
                      <a:lnTo>
                        <a:pt x="1499" y="302"/>
                      </a:lnTo>
                      <a:lnTo>
                        <a:pt x="1484" y="277"/>
                      </a:lnTo>
                      <a:lnTo>
                        <a:pt x="1324" y="10"/>
                      </a:lnTo>
                      <a:lnTo>
                        <a:pt x="1195" y="10"/>
                      </a:lnTo>
                      <a:lnTo>
                        <a:pt x="1195" y="631"/>
                      </a:lnTo>
                      <a:lnTo>
                        <a:pt x="1300" y="631"/>
                      </a:lnTo>
                      <a:close/>
                      <a:moveTo>
                        <a:pt x="804" y="550"/>
                      </a:moveTo>
                      <a:lnTo>
                        <a:pt x="795" y="549"/>
                      </a:lnTo>
                      <a:lnTo>
                        <a:pt x="785" y="549"/>
                      </a:lnTo>
                      <a:lnTo>
                        <a:pt x="776" y="547"/>
                      </a:lnTo>
                      <a:lnTo>
                        <a:pt x="766" y="545"/>
                      </a:lnTo>
                      <a:lnTo>
                        <a:pt x="757" y="543"/>
                      </a:lnTo>
                      <a:lnTo>
                        <a:pt x="749" y="540"/>
                      </a:lnTo>
                      <a:lnTo>
                        <a:pt x="741" y="536"/>
                      </a:lnTo>
                      <a:lnTo>
                        <a:pt x="733" y="532"/>
                      </a:lnTo>
                      <a:lnTo>
                        <a:pt x="724" y="527"/>
                      </a:lnTo>
                      <a:lnTo>
                        <a:pt x="717" y="523"/>
                      </a:lnTo>
                      <a:lnTo>
                        <a:pt x="710" y="516"/>
                      </a:lnTo>
                      <a:lnTo>
                        <a:pt x="703" y="510"/>
                      </a:lnTo>
                      <a:lnTo>
                        <a:pt x="690" y="497"/>
                      </a:lnTo>
                      <a:lnTo>
                        <a:pt x="679" y="482"/>
                      </a:lnTo>
                      <a:lnTo>
                        <a:pt x="668" y="466"/>
                      </a:lnTo>
                      <a:lnTo>
                        <a:pt x="660" y="449"/>
                      </a:lnTo>
                      <a:lnTo>
                        <a:pt x="651" y="430"/>
                      </a:lnTo>
                      <a:lnTo>
                        <a:pt x="645" y="410"/>
                      </a:lnTo>
                      <a:lnTo>
                        <a:pt x="640" y="389"/>
                      </a:lnTo>
                      <a:lnTo>
                        <a:pt x="637" y="367"/>
                      </a:lnTo>
                      <a:lnTo>
                        <a:pt x="634" y="346"/>
                      </a:lnTo>
                      <a:lnTo>
                        <a:pt x="634" y="322"/>
                      </a:lnTo>
                      <a:lnTo>
                        <a:pt x="634" y="299"/>
                      </a:lnTo>
                      <a:lnTo>
                        <a:pt x="636" y="277"/>
                      </a:lnTo>
                      <a:lnTo>
                        <a:pt x="640" y="255"/>
                      </a:lnTo>
                      <a:lnTo>
                        <a:pt x="645" y="235"/>
                      </a:lnTo>
                      <a:lnTo>
                        <a:pt x="651" y="214"/>
                      </a:lnTo>
                      <a:lnTo>
                        <a:pt x="659" y="194"/>
                      </a:lnTo>
                      <a:lnTo>
                        <a:pt x="668" y="177"/>
                      </a:lnTo>
                      <a:lnTo>
                        <a:pt x="677" y="160"/>
                      </a:lnTo>
                      <a:lnTo>
                        <a:pt x="689" y="145"/>
                      </a:lnTo>
                      <a:lnTo>
                        <a:pt x="702" y="132"/>
                      </a:lnTo>
                      <a:lnTo>
                        <a:pt x="709" y="126"/>
                      </a:lnTo>
                      <a:lnTo>
                        <a:pt x="716" y="119"/>
                      </a:lnTo>
                      <a:lnTo>
                        <a:pt x="723" y="114"/>
                      </a:lnTo>
                      <a:lnTo>
                        <a:pt x="732" y="109"/>
                      </a:lnTo>
                      <a:lnTo>
                        <a:pt x="740" y="105"/>
                      </a:lnTo>
                      <a:lnTo>
                        <a:pt x="748" y="102"/>
                      </a:lnTo>
                      <a:lnTo>
                        <a:pt x="757" y="99"/>
                      </a:lnTo>
                      <a:lnTo>
                        <a:pt x="766" y="96"/>
                      </a:lnTo>
                      <a:lnTo>
                        <a:pt x="776" y="94"/>
                      </a:lnTo>
                      <a:lnTo>
                        <a:pt x="786" y="92"/>
                      </a:lnTo>
                      <a:lnTo>
                        <a:pt x="795" y="91"/>
                      </a:lnTo>
                      <a:lnTo>
                        <a:pt x="807" y="91"/>
                      </a:lnTo>
                      <a:lnTo>
                        <a:pt x="817" y="91"/>
                      </a:lnTo>
                      <a:lnTo>
                        <a:pt x="827" y="92"/>
                      </a:lnTo>
                      <a:lnTo>
                        <a:pt x="836" y="94"/>
                      </a:lnTo>
                      <a:lnTo>
                        <a:pt x="846" y="96"/>
                      </a:lnTo>
                      <a:lnTo>
                        <a:pt x="855" y="99"/>
                      </a:lnTo>
                      <a:lnTo>
                        <a:pt x="864" y="102"/>
                      </a:lnTo>
                      <a:lnTo>
                        <a:pt x="872" y="106"/>
                      </a:lnTo>
                      <a:lnTo>
                        <a:pt x="881" y="110"/>
                      </a:lnTo>
                      <a:lnTo>
                        <a:pt x="889" y="114"/>
                      </a:lnTo>
                      <a:lnTo>
                        <a:pt x="896" y="120"/>
                      </a:lnTo>
                      <a:lnTo>
                        <a:pt x="903" y="126"/>
                      </a:lnTo>
                      <a:lnTo>
                        <a:pt x="910" y="132"/>
                      </a:lnTo>
                      <a:lnTo>
                        <a:pt x="923" y="145"/>
                      </a:lnTo>
                      <a:lnTo>
                        <a:pt x="934" y="160"/>
                      </a:lnTo>
                      <a:lnTo>
                        <a:pt x="944" y="177"/>
                      </a:lnTo>
                      <a:lnTo>
                        <a:pt x="952" y="194"/>
                      </a:lnTo>
                      <a:lnTo>
                        <a:pt x="961" y="214"/>
                      </a:lnTo>
                      <a:lnTo>
                        <a:pt x="967" y="234"/>
                      </a:lnTo>
                      <a:lnTo>
                        <a:pt x="971" y="254"/>
                      </a:lnTo>
                      <a:lnTo>
                        <a:pt x="974" y="275"/>
                      </a:lnTo>
                      <a:lnTo>
                        <a:pt x="976" y="296"/>
                      </a:lnTo>
                      <a:lnTo>
                        <a:pt x="977" y="318"/>
                      </a:lnTo>
                      <a:lnTo>
                        <a:pt x="976" y="343"/>
                      </a:lnTo>
                      <a:lnTo>
                        <a:pt x="974" y="365"/>
                      </a:lnTo>
                      <a:lnTo>
                        <a:pt x="971" y="388"/>
                      </a:lnTo>
                      <a:lnTo>
                        <a:pt x="966" y="409"/>
                      </a:lnTo>
                      <a:lnTo>
                        <a:pt x="960" y="430"/>
                      </a:lnTo>
                      <a:lnTo>
                        <a:pt x="951" y="449"/>
                      </a:lnTo>
                      <a:lnTo>
                        <a:pt x="943" y="467"/>
                      </a:lnTo>
                      <a:lnTo>
                        <a:pt x="933" y="482"/>
                      </a:lnTo>
                      <a:lnTo>
                        <a:pt x="921" y="498"/>
                      </a:lnTo>
                      <a:lnTo>
                        <a:pt x="908" y="511"/>
                      </a:lnTo>
                      <a:lnTo>
                        <a:pt x="901" y="517"/>
                      </a:lnTo>
                      <a:lnTo>
                        <a:pt x="894" y="523"/>
                      </a:lnTo>
                      <a:lnTo>
                        <a:pt x="887" y="528"/>
                      </a:lnTo>
                      <a:lnTo>
                        <a:pt x="878" y="532"/>
                      </a:lnTo>
                      <a:lnTo>
                        <a:pt x="870" y="536"/>
                      </a:lnTo>
                      <a:lnTo>
                        <a:pt x="862" y="540"/>
                      </a:lnTo>
                      <a:lnTo>
                        <a:pt x="854" y="543"/>
                      </a:lnTo>
                      <a:lnTo>
                        <a:pt x="845" y="545"/>
                      </a:lnTo>
                      <a:lnTo>
                        <a:pt x="835" y="547"/>
                      </a:lnTo>
                      <a:lnTo>
                        <a:pt x="826" y="549"/>
                      </a:lnTo>
                      <a:lnTo>
                        <a:pt x="816" y="549"/>
                      </a:lnTo>
                      <a:lnTo>
                        <a:pt x="805" y="550"/>
                      </a:lnTo>
                      <a:lnTo>
                        <a:pt x="804" y="550"/>
                      </a:lnTo>
                      <a:close/>
                      <a:moveTo>
                        <a:pt x="802" y="641"/>
                      </a:moveTo>
                      <a:lnTo>
                        <a:pt x="818" y="641"/>
                      </a:lnTo>
                      <a:lnTo>
                        <a:pt x="833" y="640"/>
                      </a:lnTo>
                      <a:lnTo>
                        <a:pt x="849" y="638"/>
                      </a:lnTo>
                      <a:lnTo>
                        <a:pt x="863" y="636"/>
                      </a:lnTo>
                      <a:lnTo>
                        <a:pt x="878" y="633"/>
                      </a:lnTo>
                      <a:lnTo>
                        <a:pt x="893" y="629"/>
                      </a:lnTo>
                      <a:lnTo>
                        <a:pt x="906" y="624"/>
                      </a:lnTo>
                      <a:lnTo>
                        <a:pt x="920" y="619"/>
                      </a:lnTo>
                      <a:lnTo>
                        <a:pt x="933" y="613"/>
                      </a:lnTo>
                      <a:lnTo>
                        <a:pt x="946" y="607"/>
                      </a:lnTo>
                      <a:lnTo>
                        <a:pt x="959" y="600"/>
                      </a:lnTo>
                      <a:lnTo>
                        <a:pt x="970" y="593"/>
                      </a:lnTo>
                      <a:lnTo>
                        <a:pt x="982" y="584"/>
                      </a:lnTo>
                      <a:lnTo>
                        <a:pt x="993" y="575"/>
                      </a:lnTo>
                      <a:lnTo>
                        <a:pt x="1004" y="566"/>
                      </a:lnTo>
                      <a:lnTo>
                        <a:pt x="1013" y="556"/>
                      </a:lnTo>
                      <a:lnTo>
                        <a:pt x="1023" y="545"/>
                      </a:lnTo>
                      <a:lnTo>
                        <a:pt x="1033" y="533"/>
                      </a:lnTo>
                      <a:lnTo>
                        <a:pt x="1041" y="522"/>
                      </a:lnTo>
                      <a:lnTo>
                        <a:pt x="1049" y="509"/>
                      </a:lnTo>
                      <a:lnTo>
                        <a:pt x="1056" y="496"/>
                      </a:lnTo>
                      <a:lnTo>
                        <a:pt x="1063" y="482"/>
                      </a:lnTo>
                      <a:lnTo>
                        <a:pt x="1070" y="468"/>
                      </a:lnTo>
                      <a:lnTo>
                        <a:pt x="1076" y="453"/>
                      </a:lnTo>
                      <a:lnTo>
                        <a:pt x="1081" y="437"/>
                      </a:lnTo>
                      <a:lnTo>
                        <a:pt x="1085" y="422"/>
                      </a:lnTo>
                      <a:lnTo>
                        <a:pt x="1089" y="405"/>
                      </a:lnTo>
                      <a:lnTo>
                        <a:pt x="1092" y="388"/>
                      </a:lnTo>
                      <a:lnTo>
                        <a:pt x="1094" y="370"/>
                      </a:lnTo>
                      <a:lnTo>
                        <a:pt x="1096" y="352"/>
                      </a:lnTo>
                      <a:lnTo>
                        <a:pt x="1097" y="333"/>
                      </a:lnTo>
                      <a:lnTo>
                        <a:pt x="1097" y="314"/>
                      </a:lnTo>
                      <a:lnTo>
                        <a:pt x="1097" y="297"/>
                      </a:lnTo>
                      <a:lnTo>
                        <a:pt x="1096" y="281"/>
                      </a:lnTo>
                      <a:lnTo>
                        <a:pt x="1095" y="265"/>
                      </a:lnTo>
                      <a:lnTo>
                        <a:pt x="1093" y="250"/>
                      </a:lnTo>
                      <a:lnTo>
                        <a:pt x="1090" y="235"/>
                      </a:lnTo>
                      <a:lnTo>
                        <a:pt x="1087" y="219"/>
                      </a:lnTo>
                      <a:lnTo>
                        <a:pt x="1083" y="205"/>
                      </a:lnTo>
                      <a:lnTo>
                        <a:pt x="1078" y="190"/>
                      </a:lnTo>
                      <a:lnTo>
                        <a:pt x="1073" y="176"/>
                      </a:lnTo>
                      <a:lnTo>
                        <a:pt x="1068" y="163"/>
                      </a:lnTo>
                      <a:lnTo>
                        <a:pt x="1061" y="149"/>
                      </a:lnTo>
                      <a:lnTo>
                        <a:pt x="1054" y="137"/>
                      </a:lnTo>
                      <a:lnTo>
                        <a:pt x="1047" y="124"/>
                      </a:lnTo>
                      <a:lnTo>
                        <a:pt x="1039" y="113"/>
                      </a:lnTo>
                      <a:lnTo>
                        <a:pt x="1031" y="102"/>
                      </a:lnTo>
                      <a:lnTo>
                        <a:pt x="1021" y="91"/>
                      </a:lnTo>
                      <a:lnTo>
                        <a:pt x="1012" y="80"/>
                      </a:lnTo>
                      <a:lnTo>
                        <a:pt x="1002" y="71"/>
                      </a:lnTo>
                      <a:lnTo>
                        <a:pt x="991" y="62"/>
                      </a:lnTo>
                      <a:lnTo>
                        <a:pt x="980" y="52"/>
                      </a:lnTo>
                      <a:lnTo>
                        <a:pt x="969" y="44"/>
                      </a:lnTo>
                      <a:lnTo>
                        <a:pt x="957" y="37"/>
                      </a:lnTo>
                      <a:lnTo>
                        <a:pt x="944" y="30"/>
                      </a:lnTo>
                      <a:lnTo>
                        <a:pt x="932" y="24"/>
                      </a:lnTo>
                      <a:lnTo>
                        <a:pt x="917" y="19"/>
                      </a:lnTo>
                      <a:lnTo>
                        <a:pt x="904" y="13"/>
                      </a:lnTo>
                      <a:lnTo>
                        <a:pt x="890" y="9"/>
                      </a:lnTo>
                      <a:lnTo>
                        <a:pt x="874" y="6"/>
                      </a:lnTo>
                      <a:lnTo>
                        <a:pt x="859" y="3"/>
                      </a:lnTo>
                      <a:lnTo>
                        <a:pt x="844" y="2"/>
                      </a:lnTo>
                      <a:lnTo>
                        <a:pt x="827" y="0"/>
                      </a:lnTo>
                      <a:lnTo>
                        <a:pt x="811" y="0"/>
                      </a:lnTo>
                      <a:lnTo>
                        <a:pt x="794" y="0"/>
                      </a:lnTo>
                      <a:lnTo>
                        <a:pt x="778" y="2"/>
                      </a:lnTo>
                      <a:lnTo>
                        <a:pt x="762" y="3"/>
                      </a:lnTo>
                      <a:lnTo>
                        <a:pt x="747" y="6"/>
                      </a:lnTo>
                      <a:lnTo>
                        <a:pt x="733" y="9"/>
                      </a:lnTo>
                      <a:lnTo>
                        <a:pt x="718" y="13"/>
                      </a:lnTo>
                      <a:lnTo>
                        <a:pt x="704" y="19"/>
                      </a:lnTo>
                      <a:lnTo>
                        <a:pt x="690" y="24"/>
                      </a:lnTo>
                      <a:lnTo>
                        <a:pt x="677" y="30"/>
                      </a:lnTo>
                      <a:lnTo>
                        <a:pt x="665" y="37"/>
                      </a:lnTo>
                      <a:lnTo>
                        <a:pt x="652" y="44"/>
                      </a:lnTo>
                      <a:lnTo>
                        <a:pt x="640" y="52"/>
                      </a:lnTo>
                      <a:lnTo>
                        <a:pt x="629" y="62"/>
                      </a:lnTo>
                      <a:lnTo>
                        <a:pt x="617" y="71"/>
                      </a:lnTo>
                      <a:lnTo>
                        <a:pt x="607" y="80"/>
                      </a:lnTo>
                      <a:lnTo>
                        <a:pt x="597" y="92"/>
                      </a:lnTo>
                      <a:lnTo>
                        <a:pt x="588" y="102"/>
                      </a:lnTo>
                      <a:lnTo>
                        <a:pt x="578" y="114"/>
                      </a:lnTo>
                      <a:lnTo>
                        <a:pt x="570" y="126"/>
                      </a:lnTo>
                      <a:lnTo>
                        <a:pt x="562" y="139"/>
                      </a:lnTo>
                      <a:lnTo>
                        <a:pt x="555" y="151"/>
                      </a:lnTo>
                      <a:lnTo>
                        <a:pt x="549" y="166"/>
                      </a:lnTo>
                      <a:lnTo>
                        <a:pt x="542" y="179"/>
                      </a:lnTo>
                      <a:lnTo>
                        <a:pt x="536" y="194"/>
                      </a:lnTo>
                      <a:lnTo>
                        <a:pt x="531" y="209"/>
                      </a:lnTo>
                      <a:lnTo>
                        <a:pt x="527" y="224"/>
                      </a:lnTo>
                      <a:lnTo>
                        <a:pt x="524" y="241"/>
                      </a:lnTo>
                      <a:lnTo>
                        <a:pt x="521" y="256"/>
                      </a:lnTo>
                      <a:lnTo>
                        <a:pt x="518" y="273"/>
                      </a:lnTo>
                      <a:lnTo>
                        <a:pt x="517" y="290"/>
                      </a:lnTo>
                      <a:lnTo>
                        <a:pt x="516" y="308"/>
                      </a:lnTo>
                      <a:lnTo>
                        <a:pt x="515" y="325"/>
                      </a:lnTo>
                      <a:lnTo>
                        <a:pt x="516" y="342"/>
                      </a:lnTo>
                      <a:lnTo>
                        <a:pt x="517" y="359"/>
                      </a:lnTo>
                      <a:lnTo>
                        <a:pt x="518" y="374"/>
                      </a:lnTo>
                      <a:lnTo>
                        <a:pt x="520" y="391"/>
                      </a:lnTo>
                      <a:lnTo>
                        <a:pt x="523" y="406"/>
                      </a:lnTo>
                      <a:lnTo>
                        <a:pt x="526" y="422"/>
                      </a:lnTo>
                      <a:lnTo>
                        <a:pt x="530" y="436"/>
                      </a:lnTo>
                      <a:lnTo>
                        <a:pt x="535" y="452"/>
                      </a:lnTo>
                      <a:lnTo>
                        <a:pt x="540" y="465"/>
                      </a:lnTo>
                      <a:lnTo>
                        <a:pt x="547" y="479"/>
                      </a:lnTo>
                      <a:lnTo>
                        <a:pt x="553" y="492"/>
                      </a:lnTo>
                      <a:lnTo>
                        <a:pt x="559" y="505"/>
                      </a:lnTo>
                      <a:lnTo>
                        <a:pt x="567" y="517"/>
                      </a:lnTo>
                      <a:lnTo>
                        <a:pt x="575" y="529"/>
                      </a:lnTo>
                      <a:lnTo>
                        <a:pt x="584" y="540"/>
                      </a:lnTo>
                      <a:lnTo>
                        <a:pt x="593" y="551"/>
                      </a:lnTo>
                      <a:lnTo>
                        <a:pt x="602" y="562"/>
                      </a:lnTo>
                      <a:lnTo>
                        <a:pt x="612" y="571"/>
                      </a:lnTo>
                      <a:lnTo>
                        <a:pt x="623" y="580"/>
                      </a:lnTo>
                      <a:lnTo>
                        <a:pt x="634" y="588"/>
                      </a:lnTo>
                      <a:lnTo>
                        <a:pt x="645" y="597"/>
                      </a:lnTo>
                      <a:lnTo>
                        <a:pt x="658" y="604"/>
                      </a:lnTo>
                      <a:lnTo>
                        <a:pt x="670" y="611"/>
                      </a:lnTo>
                      <a:lnTo>
                        <a:pt x="682" y="617"/>
                      </a:lnTo>
                      <a:lnTo>
                        <a:pt x="696" y="622"/>
                      </a:lnTo>
                      <a:lnTo>
                        <a:pt x="710" y="628"/>
                      </a:lnTo>
                      <a:lnTo>
                        <a:pt x="724" y="632"/>
                      </a:lnTo>
                      <a:lnTo>
                        <a:pt x="739" y="635"/>
                      </a:lnTo>
                      <a:lnTo>
                        <a:pt x="753" y="638"/>
                      </a:lnTo>
                      <a:lnTo>
                        <a:pt x="769" y="640"/>
                      </a:lnTo>
                      <a:lnTo>
                        <a:pt x="785" y="641"/>
                      </a:lnTo>
                      <a:lnTo>
                        <a:pt x="801" y="641"/>
                      </a:lnTo>
                      <a:lnTo>
                        <a:pt x="802" y="641"/>
                      </a:lnTo>
                      <a:close/>
                      <a:moveTo>
                        <a:pt x="458" y="523"/>
                      </a:moveTo>
                      <a:lnTo>
                        <a:pt x="447" y="528"/>
                      </a:lnTo>
                      <a:lnTo>
                        <a:pt x="434" y="532"/>
                      </a:lnTo>
                      <a:lnTo>
                        <a:pt x="418" y="536"/>
                      </a:lnTo>
                      <a:lnTo>
                        <a:pt x="403" y="539"/>
                      </a:lnTo>
                      <a:lnTo>
                        <a:pt x="386" y="542"/>
                      </a:lnTo>
                      <a:lnTo>
                        <a:pt x="370" y="544"/>
                      </a:lnTo>
                      <a:lnTo>
                        <a:pt x="352" y="545"/>
                      </a:lnTo>
                      <a:lnTo>
                        <a:pt x="335" y="545"/>
                      </a:lnTo>
                      <a:lnTo>
                        <a:pt x="323" y="545"/>
                      </a:lnTo>
                      <a:lnTo>
                        <a:pt x="310" y="544"/>
                      </a:lnTo>
                      <a:lnTo>
                        <a:pt x="298" y="543"/>
                      </a:lnTo>
                      <a:lnTo>
                        <a:pt x="287" y="541"/>
                      </a:lnTo>
                      <a:lnTo>
                        <a:pt x="275" y="539"/>
                      </a:lnTo>
                      <a:lnTo>
                        <a:pt x="265" y="537"/>
                      </a:lnTo>
                      <a:lnTo>
                        <a:pt x="254" y="534"/>
                      </a:lnTo>
                      <a:lnTo>
                        <a:pt x="243" y="530"/>
                      </a:lnTo>
                      <a:lnTo>
                        <a:pt x="234" y="526"/>
                      </a:lnTo>
                      <a:lnTo>
                        <a:pt x="225" y="522"/>
                      </a:lnTo>
                      <a:lnTo>
                        <a:pt x="216" y="516"/>
                      </a:lnTo>
                      <a:lnTo>
                        <a:pt x="207" y="511"/>
                      </a:lnTo>
                      <a:lnTo>
                        <a:pt x="198" y="505"/>
                      </a:lnTo>
                      <a:lnTo>
                        <a:pt x="191" y="499"/>
                      </a:lnTo>
                      <a:lnTo>
                        <a:pt x="183" y="492"/>
                      </a:lnTo>
                      <a:lnTo>
                        <a:pt x="177" y="486"/>
                      </a:lnTo>
                      <a:lnTo>
                        <a:pt x="169" y="477"/>
                      </a:lnTo>
                      <a:lnTo>
                        <a:pt x="163" y="470"/>
                      </a:lnTo>
                      <a:lnTo>
                        <a:pt x="157" y="462"/>
                      </a:lnTo>
                      <a:lnTo>
                        <a:pt x="152" y="453"/>
                      </a:lnTo>
                      <a:lnTo>
                        <a:pt x="147" y="443"/>
                      </a:lnTo>
                      <a:lnTo>
                        <a:pt x="142" y="434"/>
                      </a:lnTo>
                      <a:lnTo>
                        <a:pt x="138" y="425"/>
                      </a:lnTo>
                      <a:lnTo>
                        <a:pt x="134" y="415"/>
                      </a:lnTo>
                      <a:lnTo>
                        <a:pt x="127" y="393"/>
                      </a:lnTo>
                      <a:lnTo>
                        <a:pt x="123" y="371"/>
                      </a:lnTo>
                      <a:lnTo>
                        <a:pt x="120" y="347"/>
                      </a:lnTo>
                      <a:lnTo>
                        <a:pt x="119" y="322"/>
                      </a:lnTo>
                      <a:lnTo>
                        <a:pt x="119" y="309"/>
                      </a:lnTo>
                      <a:lnTo>
                        <a:pt x="120" y="295"/>
                      </a:lnTo>
                      <a:lnTo>
                        <a:pt x="122" y="282"/>
                      </a:lnTo>
                      <a:lnTo>
                        <a:pt x="123" y="270"/>
                      </a:lnTo>
                      <a:lnTo>
                        <a:pt x="125" y="257"/>
                      </a:lnTo>
                      <a:lnTo>
                        <a:pt x="128" y="246"/>
                      </a:lnTo>
                      <a:lnTo>
                        <a:pt x="131" y="235"/>
                      </a:lnTo>
                      <a:lnTo>
                        <a:pt x="136" y="223"/>
                      </a:lnTo>
                      <a:lnTo>
                        <a:pt x="140" y="213"/>
                      </a:lnTo>
                      <a:lnTo>
                        <a:pt x="145" y="203"/>
                      </a:lnTo>
                      <a:lnTo>
                        <a:pt x="149" y="193"/>
                      </a:lnTo>
                      <a:lnTo>
                        <a:pt x="155" y="184"/>
                      </a:lnTo>
                      <a:lnTo>
                        <a:pt x="160" y="176"/>
                      </a:lnTo>
                      <a:lnTo>
                        <a:pt x="167" y="168"/>
                      </a:lnTo>
                      <a:lnTo>
                        <a:pt x="174" y="159"/>
                      </a:lnTo>
                      <a:lnTo>
                        <a:pt x="181" y="152"/>
                      </a:lnTo>
                      <a:lnTo>
                        <a:pt x="188" y="145"/>
                      </a:lnTo>
                      <a:lnTo>
                        <a:pt x="196" y="139"/>
                      </a:lnTo>
                      <a:lnTo>
                        <a:pt x="204" y="133"/>
                      </a:lnTo>
                      <a:lnTo>
                        <a:pt x="213" y="127"/>
                      </a:lnTo>
                      <a:lnTo>
                        <a:pt x="221" y="121"/>
                      </a:lnTo>
                      <a:lnTo>
                        <a:pt x="230" y="117"/>
                      </a:lnTo>
                      <a:lnTo>
                        <a:pt x="239" y="112"/>
                      </a:lnTo>
                      <a:lnTo>
                        <a:pt x="250" y="109"/>
                      </a:lnTo>
                      <a:lnTo>
                        <a:pt x="270" y="102"/>
                      </a:lnTo>
                      <a:lnTo>
                        <a:pt x="291" y="98"/>
                      </a:lnTo>
                      <a:lnTo>
                        <a:pt x="313" y="95"/>
                      </a:lnTo>
                      <a:lnTo>
                        <a:pt x="337" y="94"/>
                      </a:lnTo>
                      <a:lnTo>
                        <a:pt x="355" y="95"/>
                      </a:lnTo>
                      <a:lnTo>
                        <a:pt x="373" y="96"/>
                      </a:lnTo>
                      <a:lnTo>
                        <a:pt x="389" y="98"/>
                      </a:lnTo>
                      <a:lnTo>
                        <a:pt x="405" y="101"/>
                      </a:lnTo>
                      <a:lnTo>
                        <a:pt x="420" y="105"/>
                      </a:lnTo>
                      <a:lnTo>
                        <a:pt x="434" y="109"/>
                      </a:lnTo>
                      <a:lnTo>
                        <a:pt x="446" y="113"/>
                      </a:lnTo>
                      <a:lnTo>
                        <a:pt x="457" y="118"/>
                      </a:lnTo>
                      <a:lnTo>
                        <a:pt x="482" y="28"/>
                      </a:lnTo>
                      <a:lnTo>
                        <a:pt x="473" y="24"/>
                      </a:lnTo>
                      <a:lnTo>
                        <a:pt x="459" y="19"/>
                      </a:lnTo>
                      <a:lnTo>
                        <a:pt x="444" y="13"/>
                      </a:lnTo>
                      <a:lnTo>
                        <a:pt x="426" y="9"/>
                      </a:lnTo>
                      <a:lnTo>
                        <a:pt x="406" y="6"/>
                      </a:lnTo>
                      <a:lnTo>
                        <a:pt x="383" y="3"/>
                      </a:lnTo>
                      <a:lnTo>
                        <a:pt x="359" y="1"/>
                      </a:lnTo>
                      <a:lnTo>
                        <a:pt x="332" y="0"/>
                      </a:lnTo>
                      <a:lnTo>
                        <a:pt x="314" y="1"/>
                      </a:lnTo>
                      <a:lnTo>
                        <a:pt x="297" y="2"/>
                      </a:lnTo>
                      <a:lnTo>
                        <a:pt x="280" y="4"/>
                      </a:lnTo>
                      <a:lnTo>
                        <a:pt x="263" y="6"/>
                      </a:lnTo>
                      <a:lnTo>
                        <a:pt x="247" y="9"/>
                      </a:lnTo>
                      <a:lnTo>
                        <a:pt x="231" y="13"/>
                      </a:lnTo>
                      <a:lnTo>
                        <a:pt x="216" y="17"/>
                      </a:lnTo>
                      <a:lnTo>
                        <a:pt x="200" y="23"/>
                      </a:lnTo>
                      <a:lnTo>
                        <a:pt x="185" y="29"/>
                      </a:lnTo>
                      <a:lnTo>
                        <a:pt x="172" y="35"/>
                      </a:lnTo>
                      <a:lnTo>
                        <a:pt x="157" y="42"/>
                      </a:lnTo>
                      <a:lnTo>
                        <a:pt x="144" y="50"/>
                      </a:lnTo>
                      <a:lnTo>
                        <a:pt x="130" y="59"/>
                      </a:lnTo>
                      <a:lnTo>
                        <a:pt x="118" y="68"/>
                      </a:lnTo>
                      <a:lnTo>
                        <a:pt x="107" y="77"/>
                      </a:lnTo>
                      <a:lnTo>
                        <a:pt x="94" y="87"/>
                      </a:lnTo>
                      <a:lnTo>
                        <a:pt x="84" y="99"/>
                      </a:lnTo>
                      <a:lnTo>
                        <a:pt x="74" y="110"/>
                      </a:lnTo>
                      <a:lnTo>
                        <a:pt x="65" y="122"/>
                      </a:lnTo>
                      <a:lnTo>
                        <a:pt x="55" y="135"/>
                      </a:lnTo>
                      <a:lnTo>
                        <a:pt x="47" y="148"/>
                      </a:lnTo>
                      <a:lnTo>
                        <a:pt x="39" y="162"/>
                      </a:lnTo>
                      <a:lnTo>
                        <a:pt x="32" y="176"/>
                      </a:lnTo>
                      <a:lnTo>
                        <a:pt x="26" y="190"/>
                      </a:lnTo>
                      <a:lnTo>
                        <a:pt x="19" y="206"/>
                      </a:lnTo>
                      <a:lnTo>
                        <a:pt x="14" y="222"/>
                      </a:lnTo>
                      <a:lnTo>
                        <a:pt x="10" y="239"/>
                      </a:lnTo>
                      <a:lnTo>
                        <a:pt x="6" y="255"/>
                      </a:lnTo>
                      <a:lnTo>
                        <a:pt x="4" y="273"/>
                      </a:lnTo>
                      <a:lnTo>
                        <a:pt x="2" y="290"/>
                      </a:lnTo>
                      <a:lnTo>
                        <a:pt x="1" y="309"/>
                      </a:lnTo>
                      <a:lnTo>
                        <a:pt x="0" y="328"/>
                      </a:lnTo>
                      <a:lnTo>
                        <a:pt x="1" y="346"/>
                      </a:lnTo>
                      <a:lnTo>
                        <a:pt x="2" y="362"/>
                      </a:lnTo>
                      <a:lnTo>
                        <a:pt x="3" y="380"/>
                      </a:lnTo>
                      <a:lnTo>
                        <a:pt x="6" y="395"/>
                      </a:lnTo>
                      <a:lnTo>
                        <a:pt x="9" y="412"/>
                      </a:lnTo>
                      <a:lnTo>
                        <a:pt x="12" y="427"/>
                      </a:lnTo>
                      <a:lnTo>
                        <a:pt x="16" y="441"/>
                      </a:lnTo>
                      <a:lnTo>
                        <a:pt x="22" y="457"/>
                      </a:lnTo>
                      <a:lnTo>
                        <a:pt x="28" y="470"/>
                      </a:lnTo>
                      <a:lnTo>
                        <a:pt x="34" y="484"/>
                      </a:lnTo>
                      <a:lnTo>
                        <a:pt x="41" y="497"/>
                      </a:lnTo>
                      <a:lnTo>
                        <a:pt x="48" y="509"/>
                      </a:lnTo>
                      <a:lnTo>
                        <a:pt x="56" y="522"/>
                      </a:lnTo>
                      <a:lnTo>
                        <a:pt x="66" y="534"/>
                      </a:lnTo>
                      <a:lnTo>
                        <a:pt x="75" y="544"/>
                      </a:lnTo>
                      <a:lnTo>
                        <a:pt x="84" y="555"/>
                      </a:lnTo>
                      <a:lnTo>
                        <a:pt x="95" y="565"/>
                      </a:lnTo>
                      <a:lnTo>
                        <a:pt x="106" y="574"/>
                      </a:lnTo>
                      <a:lnTo>
                        <a:pt x="118" y="583"/>
                      </a:lnTo>
                      <a:lnTo>
                        <a:pt x="130" y="592"/>
                      </a:lnTo>
                      <a:lnTo>
                        <a:pt x="143" y="599"/>
                      </a:lnTo>
                      <a:lnTo>
                        <a:pt x="156" y="606"/>
                      </a:lnTo>
                      <a:lnTo>
                        <a:pt x="169" y="612"/>
                      </a:lnTo>
                      <a:lnTo>
                        <a:pt x="184" y="618"/>
                      </a:lnTo>
                      <a:lnTo>
                        <a:pt x="199" y="623"/>
                      </a:lnTo>
                      <a:lnTo>
                        <a:pt x="215" y="628"/>
                      </a:lnTo>
                      <a:lnTo>
                        <a:pt x="230" y="632"/>
                      </a:lnTo>
                      <a:lnTo>
                        <a:pt x="247" y="635"/>
                      </a:lnTo>
                      <a:lnTo>
                        <a:pt x="263" y="637"/>
                      </a:lnTo>
                      <a:lnTo>
                        <a:pt x="280" y="639"/>
                      </a:lnTo>
                      <a:lnTo>
                        <a:pt x="298" y="640"/>
                      </a:lnTo>
                      <a:lnTo>
                        <a:pt x="316" y="641"/>
                      </a:lnTo>
                      <a:lnTo>
                        <a:pt x="344" y="640"/>
                      </a:lnTo>
                      <a:lnTo>
                        <a:pt x="370" y="638"/>
                      </a:lnTo>
                      <a:lnTo>
                        <a:pt x="393" y="635"/>
                      </a:lnTo>
                      <a:lnTo>
                        <a:pt x="415" y="632"/>
                      </a:lnTo>
                      <a:lnTo>
                        <a:pt x="435" y="628"/>
                      </a:lnTo>
                      <a:lnTo>
                        <a:pt x="451" y="622"/>
                      </a:lnTo>
                      <a:lnTo>
                        <a:pt x="465" y="617"/>
                      </a:lnTo>
                      <a:lnTo>
                        <a:pt x="478" y="612"/>
                      </a:lnTo>
                      <a:lnTo>
                        <a:pt x="458" y="52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sp>
              <p:nvSpPr>
                <p:cNvPr id="32" name="Freeform 31"/>
                <p:cNvSpPr>
                  <a:spLocks noEditPoints="1"/>
                </p:cNvSpPr>
                <p:nvPr/>
              </p:nvSpPr>
              <p:spPr bwMode="auto">
                <a:xfrm>
                  <a:off x="68096" y="6652068"/>
                  <a:ext cx="493712" cy="123825"/>
                </a:xfrm>
                <a:custGeom>
                  <a:avLst/>
                  <a:gdLst/>
                  <a:ahLst/>
                  <a:cxnLst>
                    <a:cxn ang="0">
                      <a:pos x="598" y="179"/>
                    </a:cxn>
                    <a:cxn ang="0">
                      <a:pos x="598" y="0"/>
                    </a:cxn>
                    <a:cxn ang="0">
                      <a:pos x="524" y="0"/>
                    </a:cxn>
                    <a:cxn ang="0">
                      <a:pos x="449" y="0"/>
                    </a:cxn>
                    <a:cxn ang="0">
                      <a:pos x="374" y="0"/>
                    </a:cxn>
                    <a:cxn ang="0">
                      <a:pos x="299" y="0"/>
                    </a:cxn>
                    <a:cxn ang="0">
                      <a:pos x="224" y="0"/>
                    </a:cxn>
                    <a:cxn ang="0">
                      <a:pos x="150" y="0"/>
                    </a:cxn>
                    <a:cxn ang="0">
                      <a:pos x="75" y="0"/>
                    </a:cxn>
                    <a:cxn ang="0">
                      <a:pos x="0" y="0"/>
                    </a:cxn>
                    <a:cxn ang="0">
                      <a:pos x="0" y="179"/>
                    </a:cxn>
                    <a:cxn ang="0">
                      <a:pos x="176" y="179"/>
                    </a:cxn>
                    <a:cxn ang="0">
                      <a:pos x="176" y="621"/>
                    </a:cxn>
                    <a:cxn ang="0">
                      <a:pos x="423" y="621"/>
                    </a:cxn>
                    <a:cxn ang="0">
                      <a:pos x="423" y="179"/>
                    </a:cxn>
                    <a:cxn ang="0">
                      <a:pos x="598" y="179"/>
                    </a:cxn>
                    <a:cxn ang="0">
                      <a:pos x="907" y="250"/>
                    </a:cxn>
                    <a:cxn ang="0">
                      <a:pos x="781" y="621"/>
                    </a:cxn>
                    <a:cxn ang="0">
                      <a:pos x="539" y="621"/>
                    </a:cxn>
                    <a:cxn ang="0">
                      <a:pos x="776" y="0"/>
                    </a:cxn>
                    <a:cxn ang="0">
                      <a:pos x="809" y="0"/>
                    </a:cxn>
                    <a:cxn ang="0">
                      <a:pos x="842" y="0"/>
                    </a:cxn>
                    <a:cxn ang="0">
                      <a:pos x="874" y="0"/>
                    </a:cxn>
                    <a:cxn ang="0">
                      <a:pos x="907" y="0"/>
                    </a:cxn>
                    <a:cxn ang="0">
                      <a:pos x="939" y="0"/>
                    </a:cxn>
                    <a:cxn ang="0">
                      <a:pos x="972" y="0"/>
                    </a:cxn>
                    <a:cxn ang="0">
                      <a:pos x="1005" y="0"/>
                    </a:cxn>
                    <a:cxn ang="0">
                      <a:pos x="1038" y="0"/>
                    </a:cxn>
                    <a:cxn ang="0">
                      <a:pos x="1275" y="621"/>
                    </a:cxn>
                    <a:cxn ang="0">
                      <a:pos x="1033" y="621"/>
                    </a:cxn>
                    <a:cxn ang="0">
                      <a:pos x="907" y="250"/>
                    </a:cxn>
                    <a:cxn ang="0">
                      <a:pos x="1814" y="179"/>
                    </a:cxn>
                    <a:cxn ang="0">
                      <a:pos x="1814" y="0"/>
                    </a:cxn>
                    <a:cxn ang="0">
                      <a:pos x="1740" y="0"/>
                    </a:cxn>
                    <a:cxn ang="0">
                      <a:pos x="1665" y="0"/>
                    </a:cxn>
                    <a:cxn ang="0">
                      <a:pos x="1590" y="0"/>
                    </a:cxn>
                    <a:cxn ang="0">
                      <a:pos x="1515" y="0"/>
                    </a:cxn>
                    <a:cxn ang="0">
                      <a:pos x="1440" y="0"/>
                    </a:cxn>
                    <a:cxn ang="0">
                      <a:pos x="1366" y="0"/>
                    </a:cxn>
                    <a:cxn ang="0">
                      <a:pos x="1291" y="0"/>
                    </a:cxn>
                    <a:cxn ang="0">
                      <a:pos x="1216" y="0"/>
                    </a:cxn>
                    <a:cxn ang="0">
                      <a:pos x="1216" y="179"/>
                    </a:cxn>
                    <a:cxn ang="0">
                      <a:pos x="1391" y="179"/>
                    </a:cxn>
                    <a:cxn ang="0">
                      <a:pos x="1391" y="621"/>
                    </a:cxn>
                    <a:cxn ang="0">
                      <a:pos x="1639" y="621"/>
                    </a:cxn>
                    <a:cxn ang="0">
                      <a:pos x="1639" y="179"/>
                    </a:cxn>
                    <a:cxn ang="0">
                      <a:pos x="1814" y="179"/>
                    </a:cxn>
                    <a:cxn ang="0">
                      <a:pos x="2123" y="250"/>
                    </a:cxn>
                    <a:cxn ang="0">
                      <a:pos x="1996" y="621"/>
                    </a:cxn>
                    <a:cxn ang="0">
                      <a:pos x="1754" y="621"/>
                    </a:cxn>
                    <a:cxn ang="0">
                      <a:pos x="1991" y="0"/>
                    </a:cxn>
                    <a:cxn ang="0">
                      <a:pos x="2024" y="0"/>
                    </a:cxn>
                    <a:cxn ang="0">
                      <a:pos x="2057" y="0"/>
                    </a:cxn>
                    <a:cxn ang="0">
                      <a:pos x="2090" y="0"/>
                    </a:cxn>
                    <a:cxn ang="0">
                      <a:pos x="2123" y="0"/>
                    </a:cxn>
                    <a:cxn ang="0">
                      <a:pos x="2155" y="0"/>
                    </a:cxn>
                    <a:cxn ang="0">
                      <a:pos x="2188" y="0"/>
                    </a:cxn>
                    <a:cxn ang="0">
                      <a:pos x="2220" y="0"/>
                    </a:cxn>
                    <a:cxn ang="0">
                      <a:pos x="2253" y="0"/>
                    </a:cxn>
                    <a:cxn ang="0">
                      <a:pos x="2491" y="621"/>
                    </a:cxn>
                    <a:cxn ang="0">
                      <a:pos x="2248" y="621"/>
                    </a:cxn>
                    <a:cxn ang="0">
                      <a:pos x="2123" y="250"/>
                    </a:cxn>
                  </a:cxnLst>
                  <a:rect l="0" t="0" r="r" b="b"/>
                  <a:pathLst>
                    <a:path w="2491" h="621">
                      <a:moveTo>
                        <a:pt x="598" y="179"/>
                      </a:moveTo>
                      <a:lnTo>
                        <a:pt x="598" y="0"/>
                      </a:lnTo>
                      <a:lnTo>
                        <a:pt x="524" y="0"/>
                      </a:lnTo>
                      <a:lnTo>
                        <a:pt x="449" y="0"/>
                      </a:lnTo>
                      <a:lnTo>
                        <a:pt x="374" y="0"/>
                      </a:lnTo>
                      <a:lnTo>
                        <a:pt x="299" y="0"/>
                      </a:lnTo>
                      <a:lnTo>
                        <a:pt x="224" y="0"/>
                      </a:lnTo>
                      <a:lnTo>
                        <a:pt x="150" y="0"/>
                      </a:lnTo>
                      <a:lnTo>
                        <a:pt x="75" y="0"/>
                      </a:lnTo>
                      <a:lnTo>
                        <a:pt x="0" y="0"/>
                      </a:lnTo>
                      <a:lnTo>
                        <a:pt x="0" y="179"/>
                      </a:lnTo>
                      <a:lnTo>
                        <a:pt x="176" y="179"/>
                      </a:lnTo>
                      <a:lnTo>
                        <a:pt x="176" y="621"/>
                      </a:lnTo>
                      <a:lnTo>
                        <a:pt x="423" y="621"/>
                      </a:lnTo>
                      <a:lnTo>
                        <a:pt x="423" y="179"/>
                      </a:lnTo>
                      <a:lnTo>
                        <a:pt x="598" y="179"/>
                      </a:lnTo>
                      <a:close/>
                      <a:moveTo>
                        <a:pt x="907" y="250"/>
                      </a:moveTo>
                      <a:lnTo>
                        <a:pt x="781" y="621"/>
                      </a:lnTo>
                      <a:lnTo>
                        <a:pt x="539" y="621"/>
                      </a:lnTo>
                      <a:lnTo>
                        <a:pt x="776" y="0"/>
                      </a:lnTo>
                      <a:lnTo>
                        <a:pt x="809" y="0"/>
                      </a:lnTo>
                      <a:lnTo>
                        <a:pt x="842" y="0"/>
                      </a:lnTo>
                      <a:lnTo>
                        <a:pt x="874" y="0"/>
                      </a:lnTo>
                      <a:lnTo>
                        <a:pt x="907" y="0"/>
                      </a:lnTo>
                      <a:lnTo>
                        <a:pt x="939" y="0"/>
                      </a:lnTo>
                      <a:lnTo>
                        <a:pt x="972" y="0"/>
                      </a:lnTo>
                      <a:lnTo>
                        <a:pt x="1005" y="0"/>
                      </a:lnTo>
                      <a:lnTo>
                        <a:pt x="1038" y="0"/>
                      </a:lnTo>
                      <a:lnTo>
                        <a:pt x="1275" y="621"/>
                      </a:lnTo>
                      <a:lnTo>
                        <a:pt x="1033" y="621"/>
                      </a:lnTo>
                      <a:lnTo>
                        <a:pt x="907" y="250"/>
                      </a:lnTo>
                      <a:close/>
                      <a:moveTo>
                        <a:pt x="1814" y="179"/>
                      </a:moveTo>
                      <a:lnTo>
                        <a:pt x="1814" y="0"/>
                      </a:lnTo>
                      <a:lnTo>
                        <a:pt x="1740" y="0"/>
                      </a:lnTo>
                      <a:lnTo>
                        <a:pt x="1665" y="0"/>
                      </a:lnTo>
                      <a:lnTo>
                        <a:pt x="1590" y="0"/>
                      </a:lnTo>
                      <a:lnTo>
                        <a:pt x="1515" y="0"/>
                      </a:lnTo>
                      <a:lnTo>
                        <a:pt x="1440" y="0"/>
                      </a:lnTo>
                      <a:lnTo>
                        <a:pt x="1366" y="0"/>
                      </a:lnTo>
                      <a:lnTo>
                        <a:pt x="1291" y="0"/>
                      </a:lnTo>
                      <a:lnTo>
                        <a:pt x="1216" y="0"/>
                      </a:lnTo>
                      <a:lnTo>
                        <a:pt x="1216" y="179"/>
                      </a:lnTo>
                      <a:lnTo>
                        <a:pt x="1391" y="179"/>
                      </a:lnTo>
                      <a:lnTo>
                        <a:pt x="1391" y="621"/>
                      </a:lnTo>
                      <a:lnTo>
                        <a:pt x="1639" y="621"/>
                      </a:lnTo>
                      <a:lnTo>
                        <a:pt x="1639" y="179"/>
                      </a:lnTo>
                      <a:lnTo>
                        <a:pt x="1814" y="179"/>
                      </a:lnTo>
                      <a:close/>
                      <a:moveTo>
                        <a:pt x="2123" y="250"/>
                      </a:moveTo>
                      <a:lnTo>
                        <a:pt x="1996" y="621"/>
                      </a:lnTo>
                      <a:lnTo>
                        <a:pt x="1754" y="621"/>
                      </a:lnTo>
                      <a:lnTo>
                        <a:pt x="1991" y="0"/>
                      </a:lnTo>
                      <a:lnTo>
                        <a:pt x="2024" y="0"/>
                      </a:lnTo>
                      <a:lnTo>
                        <a:pt x="2057" y="0"/>
                      </a:lnTo>
                      <a:lnTo>
                        <a:pt x="2090" y="0"/>
                      </a:lnTo>
                      <a:lnTo>
                        <a:pt x="2123" y="0"/>
                      </a:lnTo>
                      <a:lnTo>
                        <a:pt x="2155" y="0"/>
                      </a:lnTo>
                      <a:lnTo>
                        <a:pt x="2188" y="0"/>
                      </a:lnTo>
                      <a:lnTo>
                        <a:pt x="2220" y="0"/>
                      </a:lnTo>
                      <a:lnTo>
                        <a:pt x="2253" y="0"/>
                      </a:lnTo>
                      <a:lnTo>
                        <a:pt x="2491" y="621"/>
                      </a:lnTo>
                      <a:lnTo>
                        <a:pt x="2248" y="621"/>
                      </a:lnTo>
                      <a:lnTo>
                        <a:pt x="2123" y="25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800" dirty="0">
                    <a:solidFill>
                      <a:schemeClr val="bg1"/>
                    </a:solidFill>
                    <a:latin typeface="Myriad Pro"/>
                  </a:endParaRPr>
                </a:p>
              </p:txBody>
            </p:sp>
          </p:grpSp>
          <p:sp>
            <p:nvSpPr>
              <p:cNvPr id="29" name="Freeform 28"/>
              <p:cNvSpPr>
                <a:spLocks noEditPoints="1"/>
              </p:cNvSpPr>
              <p:nvPr/>
            </p:nvSpPr>
            <p:spPr bwMode="auto">
              <a:xfrm>
                <a:off x="1582363" y="523806"/>
                <a:ext cx="1171828" cy="123785"/>
              </a:xfrm>
              <a:custGeom>
                <a:avLst/>
                <a:gdLst/>
                <a:ahLst/>
                <a:cxnLst>
                  <a:cxn ang="0">
                    <a:pos x="805" y="637"/>
                  </a:cxn>
                  <a:cxn ang="0">
                    <a:pos x="996" y="219"/>
                  </a:cxn>
                  <a:cxn ang="0">
                    <a:pos x="1304" y="357"/>
                  </a:cxn>
                  <a:cxn ang="0">
                    <a:pos x="1069" y="644"/>
                  </a:cxn>
                  <a:cxn ang="0">
                    <a:pos x="1040" y="573"/>
                  </a:cxn>
                  <a:cxn ang="0">
                    <a:pos x="1182" y="280"/>
                  </a:cxn>
                  <a:cxn ang="0">
                    <a:pos x="1457" y="426"/>
                  </a:cxn>
                  <a:cxn ang="0">
                    <a:pos x="1680" y="639"/>
                  </a:cxn>
                  <a:cxn ang="0">
                    <a:pos x="1384" y="480"/>
                  </a:cxn>
                  <a:cxn ang="0">
                    <a:pos x="1565" y="178"/>
                  </a:cxn>
                  <a:cxn ang="0">
                    <a:pos x="1772" y="419"/>
                  </a:cxn>
                  <a:cxn ang="0">
                    <a:pos x="1479" y="300"/>
                  </a:cxn>
                  <a:cxn ang="0">
                    <a:pos x="2054" y="179"/>
                  </a:cxn>
                  <a:cxn ang="0">
                    <a:pos x="2260" y="188"/>
                  </a:cxn>
                  <a:cxn ang="0">
                    <a:pos x="2257" y="15"/>
                  </a:cxn>
                  <a:cxn ang="0">
                    <a:pos x="2523" y="568"/>
                  </a:cxn>
                  <a:cxn ang="0">
                    <a:pos x="2483" y="627"/>
                  </a:cxn>
                  <a:cxn ang="0">
                    <a:pos x="2395" y="282"/>
                  </a:cxn>
                  <a:cxn ang="0">
                    <a:pos x="2669" y="201"/>
                  </a:cxn>
                  <a:cxn ang="0">
                    <a:pos x="2657" y="282"/>
                  </a:cxn>
                  <a:cxn ang="0">
                    <a:pos x="2858" y="220"/>
                  </a:cxn>
                  <a:cxn ang="0">
                    <a:pos x="3192" y="222"/>
                  </a:cxn>
                  <a:cxn ang="0">
                    <a:pos x="3092" y="249"/>
                  </a:cxn>
                  <a:cxn ang="0">
                    <a:pos x="3666" y="632"/>
                  </a:cxn>
                  <a:cxn ang="0">
                    <a:pos x="3354" y="500"/>
                  </a:cxn>
                  <a:cxn ang="0">
                    <a:pos x="3484" y="195"/>
                  </a:cxn>
                  <a:cxn ang="0">
                    <a:pos x="3516" y="256"/>
                  </a:cxn>
                  <a:cxn ang="0">
                    <a:pos x="3592" y="581"/>
                  </a:cxn>
                  <a:cxn ang="0">
                    <a:pos x="4055" y="577"/>
                  </a:cxn>
                  <a:cxn ang="0">
                    <a:pos x="3803" y="567"/>
                  </a:cxn>
                  <a:cxn ang="0">
                    <a:pos x="3854" y="210"/>
                  </a:cxn>
                  <a:cxn ang="0">
                    <a:pos x="4132" y="281"/>
                  </a:cxn>
                  <a:cxn ang="0">
                    <a:pos x="3947" y="237"/>
                  </a:cxn>
                  <a:cxn ang="0">
                    <a:pos x="4571" y="638"/>
                  </a:cxn>
                  <a:cxn ang="0">
                    <a:pos x="4425" y="355"/>
                  </a:cxn>
                  <a:cxn ang="0">
                    <a:pos x="4692" y="179"/>
                  </a:cxn>
                  <a:cxn ang="0">
                    <a:pos x="4503" y="378"/>
                  </a:cxn>
                  <a:cxn ang="0">
                    <a:pos x="4914" y="445"/>
                  </a:cxn>
                  <a:cxn ang="0">
                    <a:pos x="5116" y="642"/>
                  </a:cxn>
                  <a:cxn ang="0">
                    <a:pos x="4837" y="469"/>
                  </a:cxn>
                  <a:cxn ang="0">
                    <a:pos x="5032" y="177"/>
                  </a:cxn>
                  <a:cxn ang="0">
                    <a:pos x="5225" y="427"/>
                  </a:cxn>
                  <a:cxn ang="0">
                    <a:pos x="4929" y="310"/>
                  </a:cxn>
                  <a:cxn ang="0">
                    <a:pos x="5520" y="177"/>
                  </a:cxn>
                  <a:cxn ang="0">
                    <a:pos x="5849" y="249"/>
                  </a:cxn>
                  <a:cxn ang="0">
                    <a:pos x="5745" y="644"/>
                  </a:cxn>
                  <a:cxn ang="0">
                    <a:pos x="6173" y="588"/>
                  </a:cxn>
                  <a:cxn ang="0">
                    <a:pos x="5907" y="543"/>
                  </a:cxn>
                  <a:cxn ang="0">
                    <a:pos x="6173" y="317"/>
                  </a:cxn>
                  <a:cxn ang="0">
                    <a:pos x="6044" y="179"/>
                  </a:cxn>
                  <a:cxn ang="0">
                    <a:pos x="6022" y="438"/>
                  </a:cxn>
                  <a:cxn ang="0">
                    <a:pos x="6118" y="573"/>
                  </a:cxn>
                  <a:cxn ang="0">
                    <a:pos x="6379" y="72"/>
                  </a:cxn>
                  <a:cxn ang="0">
                    <a:pos x="6454" y="99"/>
                  </a:cxn>
                  <a:cxn ang="0">
                    <a:pos x="6815" y="177"/>
                  </a:cxn>
                  <a:cxn ang="0">
                    <a:pos x="6901" y="333"/>
                  </a:cxn>
                  <a:cxn ang="0">
                    <a:pos x="6691" y="329"/>
                  </a:cxn>
                  <a:cxn ang="0">
                    <a:pos x="7278" y="580"/>
                  </a:cxn>
                  <a:cxn ang="0">
                    <a:pos x="7137" y="188"/>
                  </a:cxn>
                  <a:cxn ang="0">
                    <a:pos x="7541" y="759"/>
                  </a:cxn>
                  <a:cxn ang="0">
                    <a:pos x="7366" y="188"/>
                  </a:cxn>
                  <a:cxn ang="0">
                    <a:pos x="7881" y="532"/>
                  </a:cxn>
                  <a:cxn ang="0">
                    <a:pos x="7920" y="642"/>
                  </a:cxn>
                </a:cxnLst>
                <a:rect l="0" t="0" r="r" b="b"/>
                <a:pathLst>
                  <a:path w="7953" h="842">
                    <a:moveTo>
                      <a:pt x="324" y="277"/>
                    </a:moveTo>
                    <a:lnTo>
                      <a:pt x="324" y="344"/>
                    </a:lnTo>
                    <a:lnTo>
                      <a:pt x="81" y="344"/>
                    </a:lnTo>
                    <a:lnTo>
                      <a:pt x="81" y="569"/>
                    </a:lnTo>
                    <a:lnTo>
                      <a:pt x="352" y="569"/>
                    </a:lnTo>
                    <a:lnTo>
                      <a:pt x="352" y="637"/>
                    </a:lnTo>
                    <a:lnTo>
                      <a:pt x="0" y="637"/>
                    </a:lnTo>
                    <a:lnTo>
                      <a:pt x="0" y="11"/>
                    </a:lnTo>
                    <a:lnTo>
                      <a:pt x="338" y="11"/>
                    </a:lnTo>
                    <a:lnTo>
                      <a:pt x="338" y="79"/>
                    </a:lnTo>
                    <a:lnTo>
                      <a:pt x="81" y="79"/>
                    </a:lnTo>
                    <a:lnTo>
                      <a:pt x="81" y="277"/>
                    </a:lnTo>
                    <a:lnTo>
                      <a:pt x="324" y="277"/>
                    </a:lnTo>
                    <a:close/>
                    <a:moveTo>
                      <a:pt x="401" y="188"/>
                    </a:moveTo>
                    <a:lnTo>
                      <a:pt x="492" y="188"/>
                    </a:lnTo>
                    <a:lnTo>
                      <a:pt x="556" y="284"/>
                    </a:lnTo>
                    <a:lnTo>
                      <a:pt x="566" y="300"/>
                    </a:lnTo>
                    <a:lnTo>
                      <a:pt x="578" y="317"/>
                    </a:lnTo>
                    <a:lnTo>
                      <a:pt x="589" y="337"/>
                    </a:lnTo>
                    <a:lnTo>
                      <a:pt x="601" y="357"/>
                    </a:lnTo>
                    <a:lnTo>
                      <a:pt x="604" y="357"/>
                    </a:lnTo>
                    <a:lnTo>
                      <a:pt x="614" y="340"/>
                    </a:lnTo>
                    <a:lnTo>
                      <a:pt x="625" y="321"/>
                    </a:lnTo>
                    <a:lnTo>
                      <a:pt x="636" y="303"/>
                    </a:lnTo>
                    <a:lnTo>
                      <a:pt x="649" y="283"/>
                    </a:lnTo>
                    <a:lnTo>
                      <a:pt x="712" y="188"/>
                    </a:lnTo>
                    <a:lnTo>
                      <a:pt x="800" y="188"/>
                    </a:lnTo>
                    <a:lnTo>
                      <a:pt x="646" y="405"/>
                    </a:lnTo>
                    <a:lnTo>
                      <a:pt x="805" y="637"/>
                    </a:lnTo>
                    <a:lnTo>
                      <a:pt x="712" y="637"/>
                    </a:lnTo>
                    <a:lnTo>
                      <a:pt x="646" y="535"/>
                    </a:lnTo>
                    <a:lnTo>
                      <a:pt x="635" y="520"/>
                    </a:lnTo>
                    <a:lnTo>
                      <a:pt x="624" y="501"/>
                    </a:lnTo>
                    <a:lnTo>
                      <a:pt x="612" y="481"/>
                    </a:lnTo>
                    <a:lnTo>
                      <a:pt x="598" y="457"/>
                    </a:lnTo>
                    <a:lnTo>
                      <a:pt x="596" y="457"/>
                    </a:lnTo>
                    <a:lnTo>
                      <a:pt x="588" y="472"/>
                    </a:lnTo>
                    <a:lnTo>
                      <a:pt x="578" y="490"/>
                    </a:lnTo>
                    <a:lnTo>
                      <a:pt x="564" y="511"/>
                    </a:lnTo>
                    <a:lnTo>
                      <a:pt x="549" y="535"/>
                    </a:lnTo>
                    <a:lnTo>
                      <a:pt x="484" y="637"/>
                    </a:lnTo>
                    <a:lnTo>
                      <a:pt x="394" y="637"/>
                    </a:lnTo>
                    <a:lnTo>
                      <a:pt x="553" y="408"/>
                    </a:lnTo>
                    <a:lnTo>
                      <a:pt x="401" y="188"/>
                    </a:lnTo>
                    <a:close/>
                    <a:moveTo>
                      <a:pt x="883" y="820"/>
                    </a:moveTo>
                    <a:lnTo>
                      <a:pt x="883" y="334"/>
                    </a:lnTo>
                    <a:lnTo>
                      <a:pt x="883" y="298"/>
                    </a:lnTo>
                    <a:lnTo>
                      <a:pt x="882" y="261"/>
                    </a:lnTo>
                    <a:lnTo>
                      <a:pt x="881" y="224"/>
                    </a:lnTo>
                    <a:lnTo>
                      <a:pt x="880" y="188"/>
                    </a:lnTo>
                    <a:lnTo>
                      <a:pt x="953" y="188"/>
                    </a:lnTo>
                    <a:lnTo>
                      <a:pt x="957" y="265"/>
                    </a:lnTo>
                    <a:lnTo>
                      <a:pt x="958" y="265"/>
                    </a:lnTo>
                    <a:lnTo>
                      <a:pt x="965" y="255"/>
                    </a:lnTo>
                    <a:lnTo>
                      <a:pt x="972" y="244"/>
                    </a:lnTo>
                    <a:lnTo>
                      <a:pt x="979" y="235"/>
                    </a:lnTo>
                    <a:lnTo>
                      <a:pt x="988" y="227"/>
                    </a:lnTo>
                    <a:lnTo>
                      <a:pt x="996" y="219"/>
                    </a:lnTo>
                    <a:lnTo>
                      <a:pt x="1005" y="211"/>
                    </a:lnTo>
                    <a:lnTo>
                      <a:pt x="1014" y="205"/>
                    </a:lnTo>
                    <a:lnTo>
                      <a:pt x="1024" y="199"/>
                    </a:lnTo>
                    <a:lnTo>
                      <a:pt x="1034" y="194"/>
                    </a:lnTo>
                    <a:lnTo>
                      <a:pt x="1045" y="190"/>
                    </a:lnTo>
                    <a:lnTo>
                      <a:pt x="1055" y="186"/>
                    </a:lnTo>
                    <a:lnTo>
                      <a:pt x="1068" y="183"/>
                    </a:lnTo>
                    <a:lnTo>
                      <a:pt x="1079" y="181"/>
                    </a:lnTo>
                    <a:lnTo>
                      <a:pt x="1091" y="178"/>
                    </a:lnTo>
                    <a:lnTo>
                      <a:pt x="1105" y="177"/>
                    </a:lnTo>
                    <a:lnTo>
                      <a:pt x="1118" y="177"/>
                    </a:lnTo>
                    <a:lnTo>
                      <a:pt x="1138" y="178"/>
                    </a:lnTo>
                    <a:lnTo>
                      <a:pt x="1157" y="182"/>
                    </a:lnTo>
                    <a:lnTo>
                      <a:pt x="1166" y="184"/>
                    </a:lnTo>
                    <a:lnTo>
                      <a:pt x="1176" y="187"/>
                    </a:lnTo>
                    <a:lnTo>
                      <a:pt x="1185" y="190"/>
                    </a:lnTo>
                    <a:lnTo>
                      <a:pt x="1193" y="193"/>
                    </a:lnTo>
                    <a:lnTo>
                      <a:pt x="1201" y="198"/>
                    </a:lnTo>
                    <a:lnTo>
                      <a:pt x="1210" y="202"/>
                    </a:lnTo>
                    <a:lnTo>
                      <a:pt x="1218" y="207"/>
                    </a:lnTo>
                    <a:lnTo>
                      <a:pt x="1225" y="213"/>
                    </a:lnTo>
                    <a:lnTo>
                      <a:pt x="1240" y="226"/>
                    </a:lnTo>
                    <a:lnTo>
                      <a:pt x="1254" y="241"/>
                    </a:lnTo>
                    <a:lnTo>
                      <a:pt x="1266" y="258"/>
                    </a:lnTo>
                    <a:lnTo>
                      <a:pt x="1277" y="275"/>
                    </a:lnTo>
                    <a:lnTo>
                      <a:pt x="1287" y="294"/>
                    </a:lnTo>
                    <a:lnTo>
                      <a:pt x="1294" y="314"/>
                    </a:lnTo>
                    <a:lnTo>
                      <a:pt x="1300" y="335"/>
                    </a:lnTo>
                    <a:lnTo>
                      <a:pt x="1304" y="357"/>
                    </a:lnTo>
                    <a:lnTo>
                      <a:pt x="1307" y="381"/>
                    </a:lnTo>
                    <a:lnTo>
                      <a:pt x="1308" y="406"/>
                    </a:lnTo>
                    <a:lnTo>
                      <a:pt x="1307" y="434"/>
                    </a:lnTo>
                    <a:lnTo>
                      <a:pt x="1304" y="460"/>
                    </a:lnTo>
                    <a:lnTo>
                      <a:pt x="1302" y="473"/>
                    </a:lnTo>
                    <a:lnTo>
                      <a:pt x="1299" y="485"/>
                    </a:lnTo>
                    <a:lnTo>
                      <a:pt x="1296" y="497"/>
                    </a:lnTo>
                    <a:lnTo>
                      <a:pt x="1292" y="509"/>
                    </a:lnTo>
                    <a:lnTo>
                      <a:pt x="1288" y="520"/>
                    </a:lnTo>
                    <a:lnTo>
                      <a:pt x="1283" y="530"/>
                    </a:lnTo>
                    <a:lnTo>
                      <a:pt x="1278" y="541"/>
                    </a:lnTo>
                    <a:lnTo>
                      <a:pt x="1272" y="551"/>
                    </a:lnTo>
                    <a:lnTo>
                      <a:pt x="1266" y="560"/>
                    </a:lnTo>
                    <a:lnTo>
                      <a:pt x="1260" y="569"/>
                    </a:lnTo>
                    <a:lnTo>
                      <a:pt x="1253" y="579"/>
                    </a:lnTo>
                    <a:lnTo>
                      <a:pt x="1245" y="587"/>
                    </a:lnTo>
                    <a:lnTo>
                      <a:pt x="1231" y="601"/>
                    </a:lnTo>
                    <a:lnTo>
                      <a:pt x="1215" y="614"/>
                    </a:lnTo>
                    <a:lnTo>
                      <a:pt x="1207" y="619"/>
                    </a:lnTo>
                    <a:lnTo>
                      <a:pt x="1198" y="624"/>
                    </a:lnTo>
                    <a:lnTo>
                      <a:pt x="1190" y="628"/>
                    </a:lnTo>
                    <a:lnTo>
                      <a:pt x="1181" y="632"/>
                    </a:lnTo>
                    <a:lnTo>
                      <a:pt x="1163" y="638"/>
                    </a:lnTo>
                    <a:lnTo>
                      <a:pt x="1144" y="643"/>
                    </a:lnTo>
                    <a:lnTo>
                      <a:pt x="1123" y="647"/>
                    </a:lnTo>
                    <a:lnTo>
                      <a:pt x="1103" y="648"/>
                    </a:lnTo>
                    <a:lnTo>
                      <a:pt x="1091" y="647"/>
                    </a:lnTo>
                    <a:lnTo>
                      <a:pt x="1079" y="646"/>
                    </a:lnTo>
                    <a:lnTo>
                      <a:pt x="1069" y="644"/>
                    </a:lnTo>
                    <a:lnTo>
                      <a:pt x="1058" y="642"/>
                    </a:lnTo>
                    <a:lnTo>
                      <a:pt x="1048" y="640"/>
                    </a:lnTo>
                    <a:lnTo>
                      <a:pt x="1038" y="637"/>
                    </a:lnTo>
                    <a:lnTo>
                      <a:pt x="1029" y="633"/>
                    </a:lnTo>
                    <a:lnTo>
                      <a:pt x="1019" y="629"/>
                    </a:lnTo>
                    <a:lnTo>
                      <a:pt x="1011" y="625"/>
                    </a:lnTo>
                    <a:lnTo>
                      <a:pt x="1003" y="620"/>
                    </a:lnTo>
                    <a:lnTo>
                      <a:pt x="996" y="614"/>
                    </a:lnTo>
                    <a:lnTo>
                      <a:pt x="989" y="607"/>
                    </a:lnTo>
                    <a:lnTo>
                      <a:pt x="981" y="600"/>
                    </a:lnTo>
                    <a:lnTo>
                      <a:pt x="975" y="593"/>
                    </a:lnTo>
                    <a:lnTo>
                      <a:pt x="969" y="585"/>
                    </a:lnTo>
                    <a:lnTo>
                      <a:pt x="964" y="577"/>
                    </a:lnTo>
                    <a:lnTo>
                      <a:pt x="964" y="820"/>
                    </a:lnTo>
                    <a:lnTo>
                      <a:pt x="883" y="820"/>
                    </a:lnTo>
                    <a:close/>
                    <a:moveTo>
                      <a:pt x="964" y="377"/>
                    </a:moveTo>
                    <a:lnTo>
                      <a:pt x="964" y="454"/>
                    </a:lnTo>
                    <a:lnTo>
                      <a:pt x="964" y="468"/>
                    </a:lnTo>
                    <a:lnTo>
                      <a:pt x="966" y="480"/>
                    </a:lnTo>
                    <a:lnTo>
                      <a:pt x="969" y="492"/>
                    </a:lnTo>
                    <a:lnTo>
                      <a:pt x="972" y="504"/>
                    </a:lnTo>
                    <a:lnTo>
                      <a:pt x="977" y="515"/>
                    </a:lnTo>
                    <a:lnTo>
                      <a:pt x="983" y="525"/>
                    </a:lnTo>
                    <a:lnTo>
                      <a:pt x="991" y="535"/>
                    </a:lnTo>
                    <a:lnTo>
                      <a:pt x="1000" y="546"/>
                    </a:lnTo>
                    <a:lnTo>
                      <a:pt x="1009" y="554"/>
                    </a:lnTo>
                    <a:lnTo>
                      <a:pt x="1018" y="562"/>
                    </a:lnTo>
                    <a:lnTo>
                      <a:pt x="1029" y="568"/>
                    </a:lnTo>
                    <a:lnTo>
                      <a:pt x="1040" y="573"/>
                    </a:lnTo>
                    <a:lnTo>
                      <a:pt x="1051" y="578"/>
                    </a:lnTo>
                    <a:lnTo>
                      <a:pt x="1064" y="581"/>
                    </a:lnTo>
                    <a:lnTo>
                      <a:pt x="1077" y="583"/>
                    </a:lnTo>
                    <a:lnTo>
                      <a:pt x="1090" y="583"/>
                    </a:lnTo>
                    <a:lnTo>
                      <a:pt x="1106" y="583"/>
                    </a:lnTo>
                    <a:lnTo>
                      <a:pt x="1120" y="580"/>
                    </a:lnTo>
                    <a:lnTo>
                      <a:pt x="1133" y="577"/>
                    </a:lnTo>
                    <a:lnTo>
                      <a:pt x="1147" y="571"/>
                    </a:lnTo>
                    <a:lnTo>
                      <a:pt x="1159" y="564"/>
                    </a:lnTo>
                    <a:lnTo>
                      <a:pt x="1170" y="556"/>
                    </a:lnTo>
                    <a:lnTo>
                      <a:pt x="1181" y="547"/>
                    </a:lnTo>
                    <a:lnTo>
                      <a:pt x="1190" y="535"/>
                    </a:lnTo>
                    <a:lnTo>
                      <a:pt x="1198" y="523"/>
                    </a:lnTo>
                    <a:lnTo>
                      <a:pt x="1205" y="510"/>
                    </a:lnTo>
                    <a:lnTo>
                      <a:pt x="1212" y="495"/>
                    </a:lnTo>
                    <a:lnTo>
                      <a:pt x="1217" y="480"/>
                    </a:lnTo>
                    <a:lnTo>
                      <a:pt x="1221" y="463"/>
                    </a:lnTo>
                    <a:lnTo>
                      <a:pt x="1224" y="447"/>
                    </a:lnTo>
                    <a:lnTo>
                      <a:pt x="1226" y="428"/>
                    </a:lnTo>
                    <a:lnTo>
                      <a:pt x="1226" y="410"/>
                    </a:lnTo>
                    <a:lnTo>
                      <a:pt x="1226" y="392"/>
                    </a:lnTo>
                    <a:lnTo>
                      <a:pt x="1224" y="376"/>
                    </a:lnTo>
                    <a:lnTo>
                      <a:pt x="1221" y="360"/>
                    </a:lnTo>
                    <a:lnTo>
                      <a:pt x="1218" y="345"/>
                    </a:lnTo>
                    <a:lnTo>
                      <a:pt x="1213" y="331"/>
                    </a:lnTo>
                    <a:lnTo>
                      <a:pt x="1206" y="317"/>
                    </a:lnTo>
                    <a:lnTo>
                      <a:pt x="1200" y="305"/>
                    </a:lnTo>
                    <a:lnTo>
                      <a:pt x="1192" y="293"/>
                    </a:lnTo>
                    <a:lnTo>
                      <a:pt x="1182" y="280"/>
                    </a:lnTo>
                    <a:lnTo>
                      <a:pt x="1172" y="271"/>
                    </a:lnTo>
                    <a:lnTo>
                      <a:pt x="1160" y="262"/>
                    </a:lnTo>
                    <a:lnTo>
                      <a:pt x="1149" y="255"/>
                    </a:lnTo>
                    <a:lnTo>
                      <a:pt x="1136" y="249"/>
                    </a:lnTo>
                    <a:lnTo>
                      <a:pt x="1122" y="245"/>
                    </a:lnTo>
                    <a:lnTo>
                      <a:pt x="1108" y="243"/>
                    </a:lnTo>
                    <a:lnTo>
                      <a:pt x="1092" y="242"/>
                    </a:lnTo>
                    <a:lnTo>
                      <a:pt x="1082" y="243"/>
                    </a:lnTo>
                    <a:lnTo>
                      <a:pt x="1072" y="244"/>
                    </a:lnTo>
                    <a:lnTo>
                      <a:pt x="1062" y="246"/>
                    </a:lnTo>
                    <a:lnTo>
                      <a:pt x="1052" y="249"/>
                    </a:lnTo>
                    <a:lnTo>
                      <a:pt x="1042" y="254"/>
                    </a:lnTo>
                    <a:lnTo>
                      <a:pt x="1033" y="258"/>
                    </a:lnTo>
                    <a:lnTo>
                      <a:pt x="1024" y="264"/>
                    </a:lnTo>
                    <a:lnTo>
                      <a:pt x="1015" y="270"/>
                    </a:lnTo>
                    <a:lnTo>
                      <a:pt x="1007" y="277"/>
                    </a:lnTo>
                    <a:lnTo>
                      <a:pt x="999" y="285"/>
                    </a:lnTo>
                    <a:lnTo>
                      <a:pt x="993" y="294"/>
                    </a:lnTo>
                    <a:lnTo>
                      <a:pt x="987" y="303"/>
                    </a:lnTo>
                    <a:lnTo>
                      <a:pt x="981" y="312"/>
                    </a:lnTo>
                    <a:lnTo>
                      <a:pt x="976" y="321"/>
                    </a:lnTo>
                    <a:lnTo>
                      <a:pt x="972" y="333"/>
                    </a:lnTo>
                    <a:lnTo>
                      <a:pt x="969" y="344"/>
                    </a:lnTo>
                    <a:lnTo>
                      <a:pt x="967" y="353"/>
                    </a:lnTo>
                    <a:lnTo>
                      <a:pt x="965" y="363"/>
                    </a:lnTo>
                    <a:lnTo>
                      <a:pt x="964" y="370"/>
                    </a:lnTo>
                    <a:lnTo>
                      <a:pt x="964" y="377"/>
                    </a:lnTo>
                    <a:close/>
                    <a:moveTo>
                      <a:pt x="1771" y="427"/>
                    </a:moveTo>
                    <a:lnTo>
                      <a:pt x="1457" y="426"/>
                    </a:lnTo>
                    <a:lnTo>
                      <a:pt x="1458" y="445"/>
                    </a:lnTo>
                    <a:lnTo>
                      <a:pt x="1460" y="463"/>
                    </a:lnTo>
                    <a:lnTo>
                      <a:pt x="1464" y="480"/>
                    </a:lnTo>
                    <a:lnTo>
                      <a:pt x="1469" y="495"/>
                    </a:lnTo>
                    <a:lnTo>
                      <a:pt x="1477" y="510"/>
                    </a:lnTo>
                    <a:lnTo>
                      <a:pt x="1484" y="523"/>
                    </a:lnTo>
                    <a:lnTo>
                      <a:pt x="1493" y="535"/>
                    </a:lnTo>
                    <a:lnTo>
                      <a:pt x="1504" y="546"/>
                    </a:lnTo>
                    <a:lnTo>
                      <a:pt x="1515" y="554"/>
                    </a:lnTo>
                    <a:lnTo>
                      <a:pt x="1526" y="562"/>
                    </a:lnTo>
                    <a:lnTo>
                      <a:pt x="1537" y="568"/>
                    </a:lnTo>
                    <a:lnTo>
                      <a:pt x="1551" y="573"/>
                    </a:lnTo>
                    <a:lnTo>
                      <a:pt x="1564" y="577"/>
                    </a:lnTo>
                    <a:lnTo>
                      <a:pt x="1578" y="580"/>
                    </a:lnTo>
                    <a:lnTo>
                      <a:pt x="1594" y="582"/>
                    </a:lnTo>
                    <a:lnTo>
                      <a:pt x="1610" y="582"/>
                    </a:lnTo>
                    <a:lnTo>
                      <a:pt x="1628" y="582"/>
                    </a:lnTo>
                    <a:lnTo>
                      <a:pt x="1644" y="581"/>
                    </a:lnTo>
                    <a:lnTo>
                      <a:pt x="1660" y="579"/>
                    </a:lnTo>
                    <a:lnTo>
                      <a:pt x="1676" y="577"/>
                    </a:lnTo>
                    <a:lnTo>
                      <a:pt x="1690" y="573"/>
                    </a:lnTo>
                    <a:lnTo>
                      <a:pt x="1706" y="569"/>
                    </a:lnTo>
                    <a:lnTo>
                      <a:pt x="1720" y="564"/>
                    </a:lnTo>
                    <a:lnTo>
                      <a:pt x="1735" y="559"/>
                    </a:lnTo>
                    <a:lnTo>
                      <a:pt x="1748" y="618"/>
                    </a:lnTo>
                    <a:lnTo>
                      <a:pt x="1733" y="624"/>
                    </a:lnTo>
                    <a:lnTo>
                      <a:pt x="1715" y="630"/>
                    </a:lnTo>
                    <a:lnTo>
                      <a:pt x="1698" y="635"/>
                    </a:lnTo>
                    <a:lnTo>
                      <a:pt x="1680" y="639"/>
                    </a:lnTo>
                    <a:lnTo>
                      <a:pt x="1661" y="642"/>
                    </a:lnTo>
                    <a:lnTo>
                      <a:pt x="1641" y="644"/>
                    </a:lnTo>
                    <a:lnTo>
                      <a:pt x="1621" y="646"/>
                    </a:lnTo>
                    <a:lnTo>
                      <a:pt x="1599" y="647"/>
                    </a:lnTo>
                    <a:lnTo>
                      <a:pt x="1574" y="646"/>
                    </a:lnTo>
                    <a:lnTo>
                      <a:pt x="1551" y="642"/>
                    </a:lnTo>
                    <a:lnTo>
                      <a:pt x="1539" y="640"/>
                    </a:lnTo>
                    <a:lnTo>
                      <a:pt x="1528" y="637"/>
                    </a:lnTo>
                    <a:lnTo>
                      <a:pt x="1518" y="634"/>
                    </a:lnTo>
                    <a:lnTo>
                      <a:pt x="1507" y="631"/>
                    </a:lnTo>
                    <a:lnTo>
                      <a:pt x="1497" y="627"/>
                    </a:lnTo>
                    <a:lnTo>
                      <a:pt x="1488" y="622"/>
                    </a:lnTo>
                    <a:lnTo>
                      <a:pt x="1479" y="617"/>
                    </a:lnTo>
                    <a:lnTo>
                      <a:pt x="1469" y="612"/>
                    </a:lnTo>
                    <a:lnTo>
                      <a:pt x="1461" y="605"/>
                    </a:lnTo>
                    <a:lnTo>
                      <a:pt x="1453" y="598"/>
                    </a:lnTo>
                    <a:lnTo>
                      <a:pt x="1445" y="592"/>
                    </a:lnTo>
                    <a:lnTo>
                      <a:pt x="1438" y="584"/>
                    </a:lnTo>
                    <a:lnTo>
                      <a:pt x="1430" y="576"/>
                    </a:lnTo>
                    <a:lnTo>
                      <a:pt x="1423" y="567"/>
                    </a:lnTo>
                    <a:lnTo>
                      <a:pt x="1417" y="559"/>
                    </a:lnTo>
                    <a:lnTo>
                      <a:pt x="1412" y="551"/>
                    </a:lnTo>
                    <a:lnTo>
                      <a:pt x="1406" y="542"/>
                    </a:lnTo>
                    <a:lnTo>
                      <a:pt x="1402" y="531"/>
                    </a:lnTo>
                    <a:lnTo>
                      <a:pt x="1397" y="522"/>
                    </a:lnTo>
                    <a:lnTo>
                      <a:pt x="1393" y="512"/>
                    </a:lnTo>
                    <a:lnTo>
                      <a:pt x="1389" y="501"/>
                    </a:lnTo>
                    <a:lnTo>
                      <a:pt x="1386" y="490"/>
                    </a:lnTo>
                    <a:lnTo>
                      <a:pt x="1384" y="480"/>
                    </a:lnTo>
                    <a:lnTo>
                      <a:pt x="1382" y="469"/>
                    </a:lnTo>
                    <a:lnTo>
                      <a:pt x="1379" y="445"/>
                    </a:lnTo>
                    <a:lnTo>
                      <a:pt x="1378" y="419"/>
                    </a:lnTo>
                    <a:lnTo>
                      <a:pt x="1379" y="394"/>
                    </a:lnTo>
                    <a:lnTo>
                      <a:pt x="1382" y="370"/>
                    </a:lnTo>
                    <a:lnTo>
                      <a:pt x="1386" y="346"/>
                    </a:lnTo>
                    <a:lnTo>
                      <a:pt x="1392" y="324"/>
                    </a:lnTo>
                    <a:lnTo>
                      <a:pt x="1397" y="313"/>
                    </a:lnTo>
                    <a:lnTo>
                      <a:pt x="1401" y="303"/>
                    </a:lnTo>
                    <a:lnTo>
                      <a:pt x="1406" y="293"/>
                    </a:lnTo>
                    <a:lnTo>
                      <a:pt x="1411" y="282"/>
                    </a:lnTo>
                    <a:lnTo>
                      <a:pt x="1416" y="273"/>
                    </a:lnTo>
                    <a:lnTo>
                      <a:pt x="1422" y="264"/>
                    </a:lnTo>
                    <a:lnTo>
                      <a:pt x="1428" y="255"/>
                    </a:lnTo>
                    <a:lnTo>
                      <a:pt x="1436" y="246"/>
                    </a:lnTo>
                    <a:lnTo>
                      <a:pt x="1443" y="238"/>
                    </a:lnTo>
                    <a:lnTo>
                      <a:pt x="1451" y="230"/>
                    </a:lnTo>
                    <a:lnTo>
                      <a:pt x="1458" y="223"/>
                    </a:lnTo>
                    <a:lnTo>
                      <a:pt x="1466" y="217"/>
                    </a:lnTo>
                    <a:lnTo>
                      <a:pt x="1476" y="210"/>
                    </a:lnTo>
                    <a:lnTo>
                      <a:pt x="1484" y="204"/>
                    </a:lnTo>
                    <a:lnTo>
                      <a:pt x="1493" y="199"/>
                    </a:lnTo>
                    <a:lnTo>
                      <a:pt x="1502" y="195"/>
                    </a:lnTo>
                    <a:lnTo>
                      <a:pt x="1513" y="191"/>
                    </a:lnTo>
                    <a:lnTo>
                      <a:pt x="1522" y="187"/>
                    </a:lnTo>
                    <a:lnTo>
                      <a:pt x="1532" y="185"/>
                    </a:lnTo>
                    <a:lnTo>
                      <a:pt x="1543" y="182"/>
                    </a:lnTo>
                    <a:lnTo>
                      <a:pt x="1554" y="179"/>
                    </a:lnTo>
                    <a:lnTo>
                      <a:pt x="1565" y="178"/>
                    </a:lnTo>
                    <a:lnTo>
                      <a:pt x="1576" y="177"/>
                    </a:lnTo>
                    <a:lnTo>
                      <a:pt x="1589" y="177"/>
                    </a:lnTo>
                    <a:lnTo>
                      <a:pt x="1601" y="177"/>
                    </a:lnTo>
                    <a:lnTo>
                      <a:pt x="1612" y="178"/>
                    </a:lnTo>
                    <a:lnTo>
                      <a:pt x="1624" y="181"/>
                    </a:lnTo>
                    <a:lnTo>
                      <a:pt x="1635" y="183"/>
                    </a:lnTo>
                    <a:lnTo>
                      <a:pt x="1645" y="185"/>
                    </a:lnTo>
                    <a:lnTo>
                      <a:pt x="1655" y="188"/>
                    </a:lnTo>
                    <a:lnTo>
                      <a:pt x="1665" y="192"/>
                    </a:lnTo>
                    <a:lnTo>
                      <a:pt x="1675" y="196"/>
                    </a:lnTo>
                    <a:lnTo>
                      <a:pt x="1683" y="201"/>
                    </a:lnTo>
                    <a:lnTo>
                      <a:pt x="1692" y="206"/>
                    </a:lnTo>
                    <a:lnTo>
                      <a:pt x="1701" y="212"/>
                    </a:lnTo>
                    <a:lnTo>
                      <a:pt x="1708" y="220"/>
                    </a:lnTo>
                    <a:lnTo>
                      <a:pt x="1716" y="227"/>
                    </a:lnTo>
                    <a:lnTo>
                      <a:pt x="1723" y="234"/>
                    </a:lnTo>
                    <a:lnTo>
                      <a:pt x="1729" y="242"/>
                    </a:lnTo>
                    <a:lnTo>
                      <a:pt x="1736" y="251"/>
                    </a:lnTo>
                    <a:lnTo>
                      <a:pt x="1745" y="266"/>
                    </a:lnTo>
                    <a:lnTo>
                      <a:pt x="1753" y="281"/>
                    </a:lnTo>
                    <a:lnTo>
                      <a:pt x="1759" y="298"/>
                    </a:lnTo>
                    <a:lnTo>
                      <a:pt x="1764" y="314"/>
                    </a:lnTo>
                    <a:lnTo>
                      <a:pt x="1768" y="332"/>
                    </a:lnTo>
                    <a:lnTo>
                      <a:pt x="1772" y="349"/>
                    </a:lnTo>
                    <a:lnTo>
                      <a:pt x="1774" y="369"/>
                    </a:lnTo>
                    <a:lnTo>
                      <a:pt x="1774" y="388"/>
                    </a:lnTo>
                    <a:lnTo>
                      <a:pt x="1774" y="400"/>
                    </a:lnTo>
                    <a:lnTo>
                      <a:pt x="1773" y="410"/>
                    </a:lnTo>
                    <a:lnTo>
                      <a:pt x="1772" y="419"/>
                    </a:lnTo>
                    <a:lnTo>
                      <a:pt x="1771" y="427"/>
                    </a:lnTo>
                    <a:close/>
                    <a:moveTo>
                      <a:pt x="1457" y="368"/>
                    </a:moveTo>
                    <a:lnTo>
                      <a:pt x="1696" y="368"/>
                    </a:lnTo>
                    <a:lnTo>
                      <a:pt x="1696" y="355"/>
                    </a:lnTo>
                    <a:lnTo>
                      <a:pt x="1694" y="344"/>
                    </a:lnTo>
                    <a:lnTo>
                      <a:pt x="1692" y="332"/>
                    </a:lnTo>
                    <a:lnTo>
                      <a:pt x="1690" y="321"/>
                    </a:lnTo>
                    <a:lnTo>
                      <a:pt x="1687" y="311"/>
                    </a:lnTo>
                    <a:lnTo>
                      <a:pt x="1683" y="301"/>
                    </a:lnTo>
                    <a:lnTo>
                      <a:pt x="1678" y="292"/>
                    </a:lnTo>
                    <a:lnTo>
                      <a:pt x="1673" y="282"/>
                    </a:lnTo>
                    <a:lnTo>
                      <a:pt x="1666" y="271"/>
                    </a:lnTo>
                    <a:lnTo>
                      <a:pt x="1656" y="262"/>
                    </a:lnTo>
                    <a:lnTo>
                      <a:pt x="1646" y="254"/>
                    </a:lnTo>
                    <a:lnTo>
                      <a:pt x="1636" y="247"/>
                    </a:lnTo>
                    <a:lnTo>
                      <a:pt x="1624" y="242"/>
                    </a:lnTo>
                    <a:lnTo>
                      <a:pt x="1611" y="239"/>
                    </a:lnTo>
                    <a:lnTo>
                      <a:pt x="1597" y="237"/>
                    </a:lnTo>
                    <a:lnTo>
                      <a:pt x="1583" y="236"/>
                    </a:lnTo>
                    <a:lnTo>
                      <a:pt x="1568" y="237"/>
                    </a:lnTo>
                    <a:lnTo>
                      <a:pt x="1555" y="239"/>
                    </a:lnTo>
                    <a:lnTo>
                      <a:pt x="1542" y="242"/>
                    </a:lnTo>
                    <a:lnTo>
                      <a:pt x="1531" y="247"/>
                    </a:lnTo>
                    <a:lnTo>
                      <a:pt x="1520" y="254"/>
                    </a:lnTo>
                    <a:lnTo>
                      <a:pt x="1510" y="261"/>
                    </a:lnTo>
                    <a:lnTo>
                      <a:pt x="1500" y="270"/>
                    </a:lnTo>
                    <a:lnTo>
                      <a:pt x="1491" y="280"/>
                    </a:lnTo>
                    <a:lnTo>
                      <a:pt x="1485" y="290"/>
                    </a:lnTo>
                    <a:lnTo>
                      <a:pt x="1479" y="300"/>
                    </a:lnTo>
                    <a:lnTo>
                      <a:pt x="1474" y="310"/>
                    </a:lnTo>
                    <a:lnTo>
                      <a:pt x="1468" y="320"/>
                    </a:lnTo>
                    <a:lnTo>
                      <a:pt x="1464" y="332"/>
                    </a:lnTo>
                    <a:lnTo>
                      <a:pt x="1461" y="343"/>
                    </a:lnTo>
                    <a:lnTo>
                      <a:pt x="1459" y="355"/>
                    </a:lnTo>
                    <a:lnTo>
                      <a:pt x="1457" y="368"/>
                    </a:lnTo>
                    <a:close/>
                    <a:moveTo>
                      <a:pt x="1875" y="637"/>
                    </a:moveTo>
                    <a:lnTo>
                      <a:pt x="1875" y="328"/>
                    </a:lnTo>
                    <a:lnTo>
                      <a:pt x="1875" y="291"/>
                    </a:lnTo>
                    <a:lnTo>
                      <a:pt x="1874" y="256"/>
                    </a:lnTo>
                    <a:lnTo>
                      <a:pt x="1873" y="221"/>
                    </a:lnTo>
                    <a:lnTo>
                      <a:pt x="1872" y="188"/>
                    </a:lnTo>
                    <a:lnTo>
                      <a:pt x="1944" y="188"/>
                    </a:lnTo>
                    <a:lnTo>
                      <a:pt x="1946" y="276"/>
                    </a:lnTo>
                    <a:lnTo>
                      <a:pt x="1950" y="276"/>
                    </a:lnTo>
                    <a:lnTo>
                      <a:pt x="1954" y="265"/>
                    </a:lnTo>
                    <a:lnTo>
                      <a:pt x="1959" y="255"/>
                    </a:lnTo>
                    <a:lnTo>
                      <a:pt x="1964" y="245"/>
                    </a:lnTo>
                    <a:lnTo>
                      <a:pt x="1970" y="236"/>
                    </a:lnTo>
                    <a:lnTo>
                      <a:pt x="1976" y="227"/>
                    </a:lnTo>
                    <a:lnTo>
                      <a:pt x="1983" y="219"/>
                    </a:lnTo>
                    <a:lnTo>
                      <a:pt x="1991" y="211"/>
                    </a:lnTo>
                    <a:lnTo>
                      <a:pt x="2000" y="204"/>
                    </a:lnTo>
                    <a:lnTo>
                      <a:pt x="2008" y="198"/>
                    </a:lnTo>
                    <a:lnTo>
                      <a:pt x="2017" y="193"/>
                    </a:lnTo>
                    <a:lnTo>
                      <a:pt x="2026" y="188"/>
                    </a:lnTo>
                    <a:lnTo>
                      <a:pt x="2036" y="185"/>
                    </a:lnTo>
                    <a:lnTo>
                      <a:pt x="2045" y="182"/>
                    </a:lnTo>
                    <a:lnTo>
                      <a:pt x="2054" y="179"/>
                    </a:lnTo>
                    <a:lnTo>
                      <a:pt x="2064" y="177"/>
                    </a:lnTo>
                    <a:lnTo>
                      <a:pt x="2075" y="177"/>
                    </a:lnTo>
                    <a:lnTo>
                      <a:pt x="2087" y="178"/>
                    </a:lnTo>
                    <a:lnTo>
                      <a:pt x="2097" y="181"/>
                    </a:lnTo>
                    <a:lnTo>
                      <a:pt x="2097" y="258"/>
                    </a:lnTo>
                    <a:lnTo>
                      <a:pt x="2084" y="256"/>
                    </a:lnTo>
                    <a:lnTo>
                      <a:pt x="2069" y="255"/>
                    </a:lnTo>
                    <a:lnTo>
                      <a:pt x="2055" y="256"/>
                    </a:lnTo>
                    <a:lnTo>
                      <a:pt x="2043" y="258"/>
                    </a:lnTo>
                    <a:lnTo>
                      <a:pt x="2032" y="261"/>
                    </a:lnTo>
                    <a:lnTo>
                      <a:pt x="2020" y="266"/>
                    </a:lnTo>
                    <a:lnTo>
                      <a:pt x="2010" y="272"/>
                    </a:lnTo>
                    <a:lnTo>
                      <a:pt x="2000" y="280"/>
                    </a:lnTo>
                    <a:lnTo>
                      <a:pt x="1990" y="290"/>
                    </a:lnTo>
                    <a:lnTo>
                      <a:pt x="1982" y="300"/>
                    </a:lnTo>
                    <a:lnTo>
                      <a:pt x="1976" y="310"/>
                    </a:lnTo>
                    <a:lnTo>
                      <a:pt x="1971" y="321"/>
                    </a:lnTo>
                    <a:lnTo>
                      <a:pt x="1966" y="333"/>
                    </a:lnTo>
                    <a:lnTo>
                      <a:pt x="1963" y="344"/>
                    </a:lnTo>
                    <a:lnTo>
                      <a:pt x="1960" y="356"/>
                    </a:lnTo>
                    <a:lnTo>
                      <a:pt x="1958" y="370"/>
                    </a:lnTo>
                    <a:lnTo>
                      <a:pt x="1957" y="383"/>
                    </a:lnTo>
                    <a:lnTo>
                      <a:pt x="1955" y="398"/>
                    </a:lnTo>
                    <a:lnTo>
                      <a:pt x="1955" y="637"/>
                    </a:lnTo>
                    <a:lnTo>
                      <a:pt x="1875" y="637"/>
                    </a:lnTo>
                    <a:close/>
                    <a:moveTo>
                      <a:pt x="2260" y="637"/>
                    </a:moveTo>
                    <a:lnTo>
                      <a:pt x="2178" y="637"/>
                    </a:lnTo>
                    <a:lnTo>
                      <a:pt x="2178" y="188"/>
                    </a:lnTo>
                    <a:lnTo>
                      <a:pt x="2260" y="188"/>
                    </a:lnTo>
                    <a:lnTo>
                      <a:pt x="2260" y="637"/>
                    </a:lnTo>
                    <a:close/>
                    <a:moveTo>
                      <a:pt x="2219" y="105"/>
                    </a:moveTo>
                    <a:lnTo>
                      <a:pt x="2217" y="105"/>
                    </a:lnTo>
                    <a:lnTo>
                      <a:pt x="2206" y="104"/>
                    </a:lnTo>
                    <a:lnTo>
                      <a:pt x="2197" y="101"/>
                    </a:lnTo>
                    <a:lnTo>
                      <a:pt x="2193" y="99"/>
                    </a:lnTo>
                    <a:lnTo>
                      <a:pt x="2189" y="96"/>
                    </a:lnTo>
                    <a:lnTo>
                      <a:pt x="2185" y="93"/>
                    </a:lnTo>
                    <a:lnTo>
                      <a:pt x="2181" y="90"/>
                    </a:lnTo>
                    <a:lnTo>
                      <a:pt x="2174" y="82"/>
                    </a:lnTo>
                    <a:lnTo>
                      <a:pt x="2170" y="72"/>
                    </a:lnTo>
                    <a:lnTo>
                      <a:pt x="2167" y="63"/>
                    </a:lnTo>
                    <a:lnTo>
                      <a:pt x="2166" y="52"/>
                    </a:lnTo>
                    <a:lnTo>
                      <a:pt x="2167" y="42"/>
                    </a:lnTo>
                    <a:lnTo>
                      <a:pt x="2170" y="32"/>
                    </a:lnTo>
                    <a:lnTo>
                      <a:pt x="2174" y="23"/>
                    </a:lnTo>
                    <a:lnTo>
                      <a:pt x="2182" y="16"/>
                    </a:lnTo>
                    <a:lnTo>
                      <a:pt x="2185" y="12"/>
                    </a:lnTo>
                    <a:lnTo>
                      <a:pt x="2189" y="9"/>
                    </a:lnTo>
                    <a:lnTo>
                      <a:pt x="2194" y="6"/>
                    </a:lnTo>
                    <a:lnTo>
                      <a:pt x="2198" y="4"/>
                    </a:lnTo>
                    <a:lnTo>
                      <a:pt x="2208" y="2"/>
                    </a:lnTo>
                    <a:lnTo>
                      <a:pt x="2220" y="0"/>
                    </a:lnTo>
                    <a:lnTo>
                      <a:pt x="2230" y="2"/>
                    </a:lnTo>
                    <a:lnTo>
                      <a:pt x="2240" y="4"/>
                    </a:lnTo>
                    <a:lnTo>
                      <a:pt x="2244" y="6"/>
                    </a:lnTo>
                    <a:lnTo>
                      <a:pt x="2249" y="9"/>
                    </a:lnTo>
                    <a:lnTo>
                      <a:pt x="2253" y="12"/>
                    </a:lnTo>
                    <a:lnTo>
                      <a:pt x="2257" y="15"/>
                    </a:lnTo>
                    <a:lnTo>
                      <a:pt x="2263" y="23"/>
                    </a:lnTo>
                    <a:lnTo>
                      <a:pt x="2268" y="31"/>
                    </a:lnTo>
                    <a:lnTo>
                      <a:pt x="2270" y="42"/>
                    </a:lnTo>
                    <a:lnTo>
                      <a:pt x="2271" y="52"/>
                    </a:lnTo>
                    <a:lnTo>
                      <a:pt x="2270" y="63"/>
                    </a:lnTo>
                    <a:lnTo>
                      <a:pt x="2268" y="72"/>
                    </a:lnTo>
                    <a:lnTo>
                      <a:pt x="2263" y="82"/>
                    </a:lnTo>
                    <a:lnTo>
                      <a:pt x="2257" y="90"/>
                    </a:lnTo>
                    <a:lnTo>
                      <a:pt x="2253" y="93"/>
                    </a:lnTo>
                    <a:lnTo>
                      <a:pt x="2249" y="96"/>
                    </a:lnTo>
                    <a:lnTo>
                      <a:pt x="2244" y="99"/>
                    </a:lnTo>
                    <a:lnTo>
                      <a:pt x="2240" y="101"/>
                    </a:lnTo>
                    <a:lnTo>
                      <a:pt x="2235" y="103"/>
                    </a:lnTo>
                    <a:lnTo>
                      <a:pt x="2230" y="104"/>
                    </a:lnTo>
                    <a:lnTo>
                      <a:pt x="2224" y="104"/>
                    </a:lnTo>
                    <a:lnTo>
                      <a:pt x="2219" y="105"/>
                    </a:lnTo>
                    <a:close/>
                    <a:moveTo>
                      <a:pt x="2755" y="427"/>
                    </a:moveTo>
                    <a:lnTo>
                      <a:pt x="2441" y="426"/>
                    </a:lnTo>
                    <a:lnTo>
                      <a:pt x="2443" y="445"/>
                    </a:lnTo>
                    <a:lnTo>
                      <a:pt x="2446" y="463"/>
                    </a:lnTo>
                    <a:lnTo>
                      <a:pt x="2449" y="480"/>
                    </a:lnTo>
                    <a:lnTo>
                      <a:pt x="2454" y="495"/>
                    </a:lnTo>
                    <a:lnTo>
                      <a:pt x="2461" y="510"/>
                    </a:lnTo>
                    <a:lnTo>
                      <a:pt x="2469" y="523"/>
                    </a:lnTo>
                    <a:lnTo>
                      <a:pt x="2478" y="535"/>
                    </a:lnTo>
                    <a:lnTo>
                      <a:pt x="2489" y="546"/>
                    </a:lnTo>
                    <a:lnTo>
                      <a:pt x="2499" y="554"/>
                    </a:lnTo>
                    <a:lnTo>
                      <a:pt x="2510" y="562"/>
                    </a:lnTo>
                    <a:lnTo>
                      <a:pt x="2523" y="568"/>
                    </a:lnTo>
                    <a:lnTo>
                      <a:pt x="2535" y="573"/>
                    </a:lnTo>
                    <a:lnTo>
                      <a:pt x="2548" y="577"/>
                    </a:lnTo>
                    <a:lnTo>
                      <a:pt x="2564" y="580"/>
                    </a:lnTo>
                    <a:lnTo>
                      <a:pt x="2579" y="582"/>
                    </a:lnTo>
                    <a:lnTo>
                      <a:pt x="2595" y="582"/>
                    </a:lnTo>
                    <a:lnTo>
                      <a:pt x="2612" y="582"/>
                    </a:lnTo>
                    <a:lnTo>
                      <a:pt x="2628" y="581"/>
                    </a:lnTo>
                    <a:lnTo>
                      <a:pt x="2644" y="579"/>
                    </a:lnTo>
                    <a:lnTo>
                      <a:pt x="2660" y="577"/>
                    </a:lnTo>
                    <a:lnTo>
                      <a:pt x="2676" y="573"/>
                    </a:lnTo>
                    <a:lnTo>
                      <a:pt x="2690" y="569"/>
                    </a:lnTo>
                    <a:lnTo>
                      <a:pt x="2705" y="564"/>
                    </a:lnTo>
                    <a:lnTo>
                      <a:pt x="2719" y="559"/>
                    </a:lnTo>
                    <a:lnTo>
                      <a:pt x="2732" y="618"/>
                    </a:lnTo>
                    <a:lnTo>
                      <a:pt x="2717" y="624"/>
                    </a:lnTo>
                    <a:lnTo>
                      <a:pt x="2700" y="630"/>
                    </a:lnTo>
                    <a:lnTo>
                      <a:pt x="2683" y="635"/>
                    </a:lnTo>
                    <a:lnTo>
                      <a:pt x="2664" y="639"/>
                    </a:lnTo>
                    <a:lnTo>
                      <a:pt x="2645" y="642"/>
                    </a:lnTo>
                    <a:lnTo>
                      <a:pt x="2625" y="644"/>
                    </a:lnTo>
                    <a:lnTo>
                      <a:pt x="2605" y="646"/>
                    </a:lnTo>
                    <a:lnTo>
                      <a:pt x="2583" y="647"/>
                    </a:lnTo>
                    <a:lnTo>
                      <a:pt x="2559" y="646"/>
                    </a:lnTo>
                    <a:lnTo>
                      <a:pt x="2535" y="642"/>
                    </a:lnTo>
                    <a:lnTo>
                      <a:pt x="2524" y="640"/>
                    </a:lnTo>
                    <a:lnTo>
                      <a:pt x="2512" y="637"/>
                    </a:lnTo>
                    <a:lnTo>
                      <a:pt x="2502" y="634"/>
                    </a:lnTo>
                    <a:lnTo>
                      <a:pt x="2492" y="631"/>
                    </a:lnTo>
                    <a:lnTo>
                      <a:pt x="2483" y="627"/>
                    </a:lnTo>
                    <a:lnTo>
                      <a:pt x="2472" y="622"/>
                    </a:lnTo>
                    <a:lnTo>
                      <a:pt x="2463" y="617"/>
                    </a:lnTo>
                    <a:lnTo>
                      <a:pt x="2455" y="612"/>
                    </a:lnTo>
                    <a:lnTo>
                      <a:pt x="2446" y="605"/>
                    </a:lnTo>
                    <a:lnTo>
                      <a:pt x="2437" y="598"/>
                    </a:lnTo>
                    <a:lnTo>
                      <a:pt x="2429" y="592"/>
                    </a:lnTo>
                    <a:lnTo>
                      <a:pt x="2422" y="584"/>
                    </a:lnTo>
                    <a:lnTo>
                      <a:pt x="2415" y="576"/>
                    </a:lnTo>
                    <a:lnTo>
                      <a:pt x="2409" y="567"/>
                    </a:lnTo>
                    <a:lnTo>
                      <a:pt x="2401" y="559"/>
                    </a:lnTo>
                    <a:lnTo>
                      <a:pt x="2396" y="551"/>
                    </a:lnTo>
                    <a:lnTo>
                      <a:pt x="2391" y="542"/>
                    </a:lnTo>
                    <a:lnTo>
                      <a:pt x="2386" y="531"/>
                    </a:lnTo>
                    <a:lnTo>
                      <a:pt x="2382" y="522"/>
                    </a:lnTo>
                    <a:lnTo>
                      <a:pt x="2378" y="512"/>
                    </a:lnTo>
                    <a:lnTo>
                      <a:pt x="2374" y="501"/>
                    </a:lnTo>
                    <a:lnTo>
                      <a:pt x="2371" y="490"/>
                    </a:lnTo>
                    <a:lnTo>
                      <a:pt x="2369" y="480"/>
                    </a:lnTo>
                    <a:lnTo>
                      <a:pt x="2366" y="469"/>
                    </a:lnTo>
                    <a:lnTo>
                      <a:pt x="2363" y="445"/>
                    </a:lnTo>
                    <a:lnTo>
                      <a:pt x="2362" y="419"/>
                    </a:lnTo>
                    <a:lnTo>
                      <a:pt x="2363" y="394"/>
                    </a:lnTo>
                    <a:lnTo>
                      <a:pt x="2366" y="370"/>
                    </a:lnTo>
                    <a:lnTo>
                      <a:pt x="2371" y="346"/>
                    </a:lnTo>
                    <a:lnTo>
                      <a:pt x="2377" y="324"/>
                    </a:lnTo>
                    <a:lnTo>
                      <a:pt x="2381" y="313"/>
                    </a:lnTo>
                    <a:lnTo>
                      <a:pt x="2385" y="303"/>
                    </a:lnTo>
                    <a:lnTo>
                      <a:pt x="2390" y="293"/>
                    </a:lnTo>
                    <a:lnTo>
                      <a:pt x="2395" y="282"/>
                    </a:lnTo>
                    <a:lnTo>
                      <a:pt x="2400" y="273"/>
                    </a:lnTo>
                    <a:lnTo>
                      <a:pt x="2407" y="264"/>
                    </a:lnTo>
                    <a:lnTo>
                      <a:pt x="2414" y="255"/>
                    </a:lnTo>
                    <a:lnTo>
                      <a:pt x="2420" y="246"/>
                    </a:lnTo>
                    <a:lnTo>
                      <a:pt x="2427" y="238"/>
                    </a:lnTo>
                    <a:lnTo>
                      <a:pt x="2435" y="230"/>
                    </a:lnTo>
                    <a:lnTo>
                      <a:pt x="2444" y="223"/>
                    </a:lnTo>
                    <a:lnTo>
                      <a:pt x="2452" y="217"/>
                    </a:lnTo>
                    <a:lnTo>
                      <a:pt x="2460" y="210"/>
                    </a:lnTo>
                    <a:lnTo>
                      <a:pt x="2468" y="204"/>
                    </a:lnTo>
                    <a:lnTo>
                      <a:pt x="2477" y="199"/>
                    </a:lnTo>
                    <a:lnTo>
                      <a:pt x="2487" y="195"/>
                    </a:lnTo>
                    <a:lnTo>
                      <a:pt x="2497" y="191"/>
                    </a:lnTo>
                    <a:lnTo>
                      <a:pt x="2507" y="187"/>
                    </a:lnTo>
                    <a:lnTo>
                      <a:pt x="2518" y="185"/>
                    </a:lnTo>
                    <a:lnTo>
                      <a:pt x="2528" y="182"/>
                    </a:lnTo>
                    <a:lnTo>
                      <a:pt x="2539" y="179"/>
                    </a:lnTo>
                    <a:lnTo>
                      <a:pt x="2549" y="178"/>
                    </a:lnTo>
                    <a:lnTo>
                      <a:pt x="2562" y="177"/>
                    </a:lnTo>
                    <a:lnTo>
                      <a:pt x="2573" y="177"/>
                    </a:lnTo>
                    <a:lnTo>
                      <a:pt x="2585" y="177"/>
                    </a:lnTo>
                    <a:lnTo>
                      <a:pt x="2597" y="178"/>
                    </a:lnTo>
                    <a:lnTo>
                      <a:pt x="2608" y="181"/>
                    </a:lnTo>
                    <a:lnTo>
                      <a:pt x="2619" y="183"/>
                    </a:lnTo>
                    <a:lnTo>
                      <a:pt x="2630" y="185"/>
                    </a:lnTo>
                    <a:lnTo>
                      <a:pt x="2640" y="188"/>
                    </a:lnTo>
                    <a:lnTo>
                      <a:pt x="2650" y="192"/>
                    </a:lnTo>
                    <a:lnTo>
                      <a:pt x="2659" y="196"/>
                    </a:lnTo>
                    <a:lnTo>
                      <a:pt x="2669" y="201"/>
                    </a:lnTo>
                    <a:lnTo>
                      <a:pt x="2677" y="206"/>
                    </a:lnTo>
                    <a:lnTo>
                      <a:pt x="2685" y="212"/>
                    </a:lnTo>
                    <a:lnTo>
                      <a:pt x="2693" y="220"/>
                    </a:lnTo>
                    <a:lnTo>
                      <a:pt x="2700" y="227"/>
                    </a:lnTo>
                    <a:lnTo>
                      <a:pt x="2708" y="234"/>
                    </a:lnTo>
                    <a:lnTo>
                      <a:pt x="2714" y="242"/>
                    </a:lnTo>
                    <a:lnTo>
                      <a:pt x="2721" y="251"/>
                    </a:lnTo>
                    <a:lnTo>
                      <a:pt x="2729" y="266"/>
                    </a:lnTo>
                    <a:lnTo>
                      <a:pt x="2737" y="281"/>
                    </a:lnTo>
                    <a:lnTo>
                      <a:pt x="2744" y="298"/>
                    </a:lnTo>
                    <a:lnTo>
                      <a:pt x="2749" y="314"/>
                    </a:lnTo>
                    <a:lnTo>
                      <a:pt x="2753" y="332"/>
                    </a:lnTo>
                    <a:lnTo>
                      <a:pt x="2756" y="349"/>
                    </a:lnTo>
                    <a:lnTo>
                      <a:pt x="2758" y="369"/>
                    </a:lnTo>
                    <a:lnTo>
                      <a:pt x="2759" y="388"/>
                    </a:lnTo>
                    <a:lnTo>
                      <a:pt x="2758" y="400"/>
                    </a:lnTo>
                    <a:lnTo>
                      <a:pt x="2758" y="410"/>
                    </a:lnTo>
                    <a:lnTo>
                      <a:pt x="2757" y="419"/>
                    </a:lnTo>
                    <a:lnTo>
                      <a:pt x="2755" y="427"/>
                    </a:lnTo>
                    <a:close/>
                    <a:moveTo>
                      <a:pt x="2441" y="368"/>
                    </a:moveTo>
                    <a:lnTo>
                      <a:pt x="2680" y="368"/>
                    </a:lnTo>
                    <a:lnTo>
                      <a:pt x="2680" y="355"/>
                    </a:lnTo>
                    <a:lnTo>
                      <a:pt x="2679" y="344"/>
                    </a:lnTo>
                    <a:lnTo>
                      <a:pt x="2677" y="332"/>
                    </a:lnTo>
                    <a:lnTo>
                      <a:pt x="2675" y="321"/>
                    </a:lnTo>
                    <a:lnTo>
                      <a:pt x="2672" y="311"/>
                    </a:lnTo>
                    <a:lnTo>
                      <a:pt x="2668" y="301"/>
                    </a:lnTo>
                    <a:lnTo>
                      <a:pt x="2663" y="292"/>
                    </a:lnTo>
                    <a:lnTo>
                      <a:pt x="2657" y="282"/>
                    </a:lnTo>
                    <a:lnTo>
                      <a:pt x="2650" y="271"/>
                    </a:lnTo>
                    <a:lnTo>
                      <a:pt x="2641" y="262"/>
                    </a:lnTo>
                    <a:lnTo>
                      <a:pt x="2632" y="254"/>
                    </a:lnTo>
                    <a:lnTo>
                      <a:pt x="2620" y="247"/>
                    </a:lnTo>
                    <a:lnTo>
                      <a:pt x="2609" y="242"/>
                    </a:lnTo>
                    <a:lnTo>
                      <a:pt x="2596" y="239"/>
                    </a:lnTo>
                    <a:lnTo>
                      <a:pt x="2581" y="237"/>
                    </a:lnTo>
                    <a:lnTo>
                      <a:pt x="2567" y="236"/>
                    </a:lnTo>
                    <a:lnTo>
                      <a:pt x="2552" y="237"/>
                    </a:lnTo>
                    <a:lnTo>
                      <a:pt x="2540" y="239"/>
                    </a:lnTo>
                    <a:lnTo>
                      <a:pt x="2528" y="242"/>
                    </a:lnTo>
                    <a:lnTo>
                      <a:pt x="2515" y="247"/>
                    </a:lnTo>
                    <a:lnTo>
                      <a:pt x="2504" y="254"/>
                    </a:lnTo>
                    <a:lnTo>
                      <a:pt x="2494" y="261"/>
                    </a:lnTo>
                    <a:lnTo>
                      <a:pt x="2485" y="270"/>
                    </a:lnTo>
                    <a:lnTo>
                      <a:pt x="2475" y="280"/>
                    </a:lnTo>
                    <a:lnTo>
                      <a:pt x="2469" y="290"/>
                    </a:lnTo>
                    <a:lnTo>
                      <a:pt x="2463" y="300"/>
                    </a:lnTo>
                    <a:lnTo>
                      <a:pt x="2458" y="310"/>
                    </a:lnTo>
                    <a:lnTo>
                      <a:pt x="2454" y="320"/>
                    </a:lnTo>
                    <a:lnTo>
                      <a:pt x="2450" y="332"/>
                    </a:lnTo>
                    <a:lnTo>
                      <a:pt x="2446" y="343"/>
                    </a:lnTo>
                    <a:lnTo>
                      <a:pt x="2444" y="355"/>
                    </a:lnTo>
                    <a:lnTo>
                      <a:pt x="2441" y="368"/>
                    </a:lnTo>
                    <a:close/>
                    <a:moveTo>
                      <a:pt x="2860" y="637"/>
                    </a:moveTo>
                    <a:lnTo>
                      <a:pt x="2860" y="309"/>
                    </a:lnTo>
                    <a:lnTo>
                      <a:pt x="2860" y="280"/>
                    </a:lnTo>
                    <a:lnTo>
                      <a:pt x="2859" y="250"/>
                    </a:lnTo>
                    <a:lnTo>
                      <a:pt x="2858" y="220"/>
                    </a:lnTo>
                    <a:lnTo>
                      <a:pt x="2856" y="188"/>
                    </a:lnTo>
                    <a:lnTo>
                      <a:pt x="2929" y="188"/>
                    </a:lnTo>
                    <a:lnTo>
                      <a:pt x="2933" y="262"/>
                    </a:lnTo>
                    <a:lnTo>
                      <a:pt x="2935" y="262"/>
                    </a:lnTo>
                    <a:lnTo>
                      <a:pt x="2940" y="254"/>
                    </a:lnTo>
                    <a:lnTo>
                      <a:pt x="2945" y="245"/>
                    </a:lnTo>
                    <a:lnTo>
                      <a:pt x="2951" y="237"/>
                    </a:lnTo>
                    <a:lnTo>
                      <a:pt x="2958" y="230"/>
                    </a:lnTo>
                    <a:lnTo>
                      <a:pt x="2964" y="223"/>
                    </a:lnTo>
                    <a:lnTo>
                      <a:pt x="2973" y="217"/>
                    </a:lnTo>
                    <a:lnTo>
                      <a:pt x="2981" y="210"/>
                    </a:lnTo>
                    <a:lnTo>
                      <a:pt x="2989" y="204"/>
                    </a:lnTo>
                    <a:lnTo>
                      <a:pt x="3000" y="198"/>
                    </a:lnTo>
                    <a:lnTo>
                      <a:pt x="3011" y="193"/>
                    </a:lnTo>
                    <a:lnTo>
                      <a:pt x="3022" y="188"/>
                    </a:lnTo>
                    <a:lnTo>
                      <a:pt x="3033" y="185"/>
                    </a:lnTo>
                    <a:lnTo>
                      <a:pt x="3046" y="182"/>
                    </a:lnTo>
                    <a:lnTo>
                      <a:pt x="3058" y="179"/>
                    </a:lnTo>
                    <a:lnTo>
                      <a:pt x="3070" y="177"/>
                    </a:lnTo>
                    <a:lnTo>
                      <a:pt x="3084" y="177"/>
                    </a:lnTo>
                    <a:lnTo>
                      <a:pt x="3098" y="178"/>
                    </a:lnTo>
                    <a:lnTo>
                      <a:pt x="3112" y="179"/>
                    </a:lnTo>
                    <a:lnTo>
                      <a:pt x="3126" y="183"/>
                    </a:lnTo>
                    <a:lnTo>
                      <a:pt x="3139" y="187"/>
                    </a:lnTo>
                    <a:lnTo>
                      <a:pt x="3151" y="192"/>
                    </a:lnTo>
                    <a:lnTo>
                      <a:pt x="3163" y="199"/>
                    </a:lnTo>
                    <a:lnTo>
                      <a:pt x="3174" y="206"/>
                    </a:lnTo>
                    <a:lnTo>
                      <a:pt x="3185" y="215"/>
                    </a:lnTo>
                    <a:lnTo>
                      <a:pt x="3192" y="222"/>
                    </a:lnTo>
                    <a:lnTo>
                      <a:pt x="3199" y="229"/>
                    </a:lnTo>
                    <a:lnTo>
                      <a:pt x="3205" y="236"/>
                    </a:lnTo>
                    <a:lnTo>
                      <a:pt x="3210" y="244"/>
                    </a:lnTo>
                    <a:lnTo>
                      <a:pt x="3215" y="251"/>
                    </a:lnTo>
                    <a:lnTo>
                      <a:pt x="3219" y="261"/>
                    </a:lnTo>
                    <a:lnTo>
                      <a:pt x="3223" y="269"/>
                    </a:lnTo>
                    <a:lnTo>
                      <a:pt x="3228" y="279"/>
                    </a:lnTo>
                    <a:lnTo>
                      <a:pt x="3231" y="289"/>
                    </a:lnTo>
                    <a:lnTo>
                      <a:pt x="3234" y="299"/>
                    </a:lnTo>
                    <a:lnTo>
                      <a:pt x="3236" y="309"/>
                    </a:lnTo>
                    <a:lnTo>
                      <a:pt x="3238" y="320"/>
                    </a:lnTo>
                    <a:lnTo>
                      <a:pt x="3241" y="344"/>
                    </a:lnTo>
                    <a:lnTo>
                      <a:pt x="3242" y="369"/>
                    </a:lnTo>
                    <a:lnTo>
                      <a:pt x="3242" y="637"/>
                    </a:lnTo>
                    <a:lnTo>
                      <a:pt x="3160" y="637"/>
                    </a:lnTo>
                    <a:lnTo>
                      <a:pt x="3160" y="378"/>
                    </a:lnTo>
                    <a:lnTo>
                      <a:pt x="3160" y="362"/>
                    </a:lnTo>
                    <a:lnTo>
                      <a:pt x="3159" y="346"/>
                    </a:lnTo>
                    <a:lnTo>
                      <a:pt x="3157" y="333"/>
                    </a:lnTo>
                    <a:lnTo>
                      <a:pt x="3154" y="319"/>
                    </a:lnTo>
                    <a:lnTo>
                      <a:pt x="3150" y="307"/>
                    </a:lnTo>
                    <a:lnTo>
                      <a:pt x="3145" y="297"/>
                    </a:lnTo>
                    <a:lnTo>
                      <a:pt x="3140" y="286"/>
                    </a:lnTo>
                    <a:lnTo>
                      <a:pt x="3134" y="277"/>
                    </a:lnTo>
                    <a:lnTo>
                      <a:pt x="3127" y="270"/>
                    </a:lnTo>
                    <a:lnTo>
                      <a:pt x="3120" y="263"/>
                    </a:lnTo>
                    <a:lnTo>
                      <a:pt x="3111" y="258"/>
                    </a:lnTo>
                    <a:lnTo>
                      <a:pt x="3102" y="253"/>
                    </a:lnTo>
                    <a:lnTo>
                      <a:pt x="3092" y="249"/>
                    </a:lnTo>
                    <a:lnTo>
                      <a:pt x="3081" y="246"/>
                    </a:lnTo>
                    <a:lnTo>
                      <a:pt x="3069" y="244"/>
                    </a:lnTo>
                    <a:lnTo>
                      <a:pt x="3056" y="244"/>
                    </a:lnTo>
                    <a:lnTo>
                      <a:pt x="3047" y="244"/>
                    </a:lnTo>
                    <a:lnTo>
                      <a:pt x="3037" y="245"/>
                    </a:lnTo>
                    <a:lnTo>
                      <a:pt x="3028" y="247"/>
                    </a:lnTo>
                    <a:lnTo>
                      <a:pt x="3020" y="250"/>
                    </a:lnTo>
                    <a:lnTo>
                      <a:pt x="3012" y="254"/>
                    </a:lnTo>
                    <a:lnTo>
                      <a:pt x="3004" y="258"/>
                    </a:lnTo>
                    <a:lnTo>
                      <a:pt x="2995" y="263"/>
                    </a:lnTo>
                    <a:lnTo>
                      <a:pt x="2988" y="268"/>
                    </a:lnTo>
                    <a:lnTo>
                      <a:pt x="2981" y="274"/>
                    </a:lnTo>
                    <a:lnTo>
                      <a:pt x="2974" y="281"/>
                    </a:lnTo>
                    <a:lnTo>
                      <a:pt x="2968" y="289"/>
                    </a:lnTo>
                    <a:lnTo>
                      <a:pt x="2962" y="296"/>
                    </a:lnTo>
                    <a:lnTo>
                      <a:pt x="2958" y="303"/>
                    </a:lnTo>
                    <a:lnTo>
                      <a:pt x="2953" y="311"/>
                    </a:lnTo>
                    <a:lnTo>
                      <a:pt x="2950" y="319"/>
                    </a:lnTo>
                    <a:lnTo>
                      <a:pt x="2947" y="329"/>
                    </a:lnTo>
                    <a:lnTo>
                      <a:pt x="2945" y="337"/>
                    </a:lnTo>
                    <a:lnTo>
                      <a:pt x="2943" y="346"/>
                    </a:lnTo>
                    <a:lnTo>
                      <a:pt x="2942" y="356"/>
                    </a:lnTo>
                    <a:lnTo>
                      <a:pt x="2942" y="367"/>
                    </a:lnTo>
                    <a:lnTo>
                      <a:pt x="2942" y="637"/>
                    </a:lnTo>
                    <a:lnTo>
                      <a:pt x="2860" y="637"/>
                    </a:lnTo>
                    <a:close/>
                    <a:moveTo>
                      <a:pt x="3680" y="559"/>
                    </a:moveTo>
                    <a:lnTo>
                      <a:pt x="3694" y="620"/>
                    </a:lnTo>
                    <a:lnTo>
                      <a:pt x="3681" y="627"/>
                    </a:lnTo>
                    <a:lnTo>
                      <a:pt x="3666" y="632"/>
                    </a:lnTo>
                    <a:lnTo>
                      <a:pt x="3651" y="636"/>
                    </a:lnTo>
                    <a:lnTo>
                      <a:pt x="3635" y="640"/>
                    </a:lnTo>
                    <a:lnTo>
                      <a:pt x="3619" y="643"/>
                    </a:lnTo>
                    <a:lnTo>
                      <a:pt x="3602" y="646"/>
                    </a:lnTo>
                    <a:lnTo>
                      <a:pt x="3584" y="647"/>
                    </a:lnTo>
                    <a:lnTo>
                      <a:pt x="3566" y="648"/>
                    </a:lnTo>
                    <a:lnTo>
                      <a:pt x="3541" y="647"/>
                    </a:lnTo>
                    <a:lnTo>
                      <a:pt x="3517" y="643"/>
                    </a:lnTo>
                    <a:lnTo>
                      <a:pt x="3506" y="641"/>
                    </a:lnTo>
                    <a:lnTo>
                      <a:pt x="3495" y="638"/>
                    </a:lnTo>
                    <a:lnTo>
                      <a:pt x="3484" y="635"/>
                    </a:lnTo>
                    <a:lnTo>
                      <a:pt x="3474" y="631"/>
                    </a:lnTo>
                    <a:lnTo>
                      <a:pt x="3464" y="627"/>
                    </a:lnTo>
                    <a:lnTo>
                      <a:pt x="3455" y="623"/>
                    </a:lnTo>
                    <a:lnTo>
                      <a:pt x="3445" y="618"/>
                    </a:lnTo>
                    <a:lnTo>
                      <a:pt x="3436" y="612"/>
                    </a:lnTo>
                    <a:lnTo>
                      <a:pt x="3427" y="605"/>
                    </a:lnTo>
                    <a:lnTo>
                      <a:pt x="3419" y="599"/>
                    </a:lnTo>
                    <a:lnTo>
                      <a:pt x="3410" y="592"/>
                    </a:lnTo>
                    <a:lnTo>
                      <a:pt x="3403" y="584"/>
                    </a:lnTo>
                    <a:lnTo>
                      <a:pt x="3395" y="576"/>
                    </a:lnTo>
                    <a:lnTo>
                      <a:pt x="3389" y="567"/>
                    </a:lnTo>
                    <a:lnTo>
                      <a:pt x="3382" y="559"/>
                    </a:lnTo>
                    <a:lnTo>
                      <a:pt x="3377" y="550"/>
                    </a:lnTo>
                    <a:lnTo>
                      <a:pt x="3370" y="541"/>
                    </a:lnTo>
                    <a:lnTo>
                      <a:pt x="3365" y="531"/>
                    </a:lnTo>
                    <a:lnTo>
                      <a:pt x="3361" y="521"/>
                    </a:lnTo>
                    <a:lnTo>
                      <a:pt x="3357" y="511"/>
                    </a:lnTo>
                    <a:lnTo>
                      <a:pt x="3354" y="500"/>
                    </a:lnTo>
                    <a:lnTo>
                      <a:pt x="3351" y="489"/>
                    </a:lnTo>
                    <a:lnTo>
                      <a:pt x="3348" y="478"/>
                    </a:lnTo>
                    <a:lnTo>
                      <a:pt x="3346" y="467"/>
                    </a:lnTo>
                    <a:lnTo>
                      <a:pt x="3343" y="442"/>
                    </a:lnTo>
                    <a:lnTo>
                      <a:pt x="3342" y="417"/>
                    </a:lnTo>
                    <a:lnTo>
                      <a:pt x="3342" y="404"/>
                    </a:lnTo>
                    <a:lnTo>
                      <a:pt x="3343" y="391"/>
                    </a:lnTo>
                    <a:lnTo>
                      <a:pt x="3344" y="379"/>
                    </a:lnTo>
                    <a:lnTo>
                      <a:pt x="3346" y="367"/>
                    </a:lnTo>
                    <a:lnTo>
                      <a:pt x="3348" y="355"/>
                    </a:lnTo>
                    <a:lnTo>
                      <a:pt x="3351" y="344"/>
                    </a:lnTo>
                    <a:lnTo>
                      <a:pt x="3354" y="333"/>
                    </a:lnTo>
                    <a:lnTo>
                      <a:pt x="3358" y="321"/>
                    </a:lnTo>
                    <a:lnTo>
                      <a:pt x="3363" y="311"/>
                    </a:lnTo>
                    <a:lnTo>
                      <a:pt x="3367" y="301"/>
                    </a:lnTo>
                    <a:lnTo>
                      <a:pt x="3373" y="291"/>
                    </a:lnTo>
                    <a:lnTo>
                      <a:pt x="3379" y="281"/>
                    </a:lnTo>
                    <a:lnTo>
                      <a:pt x="3386" y="272"/>
                    </a:lnTo>
                    <a:lnTo>
                      <a:pt x="3393" y="263"/>
                    </a:lnTo>
                    <a:lnTo>
                      <a:pt x="3400" y="254"/>
                    </a:lnTo>
                    <a:lnTo>
                      <a:pt x="3408" y="245"/>
                    </a:lnTo>
                    <a:lnTo>
                      <a:pt x="3417" y="237"/>
                    </a:lnTo>
                    <a:lnTo>
                      <a:pt x="3425" y="230"/>
                    </a:lnTo>
                    <a:lnTo>
                      <a:pt x="3434" y="223"/>
                    </a:lnTo>
                    <a:lnTo>
                      <a:pt x="3443" y="215"/>
                    </a:lnTo>
                    <a:lnTo>
                      <a:pt x="3454" y="210"/>
                    </a:lnTo>
                    <a:lnTo>
                      <a:pt x="3464" y="204"/>
                    </a:lnTo>
                    <a:lnTo>
                      <a:pt x="3474" y="199"/>
                    </a:lnTo>
                    <a:lnTo>
                      <a:pt x="3484" y="195"/>
                    </a:lnTo>
                    <a:lnTo>
                      <a:pt x="3496" y="191"/>
                    </a:lnTo>
                    <a:lnTo>
                      <a:pt x="3507" y="188"/>
                    </a:lnTo>
                    <a:lnTo>
                      <a:pt x="3519" y="185"/>
                    </a:lnTo>
                    <a:lnTo>
                      <a:pt x="3532" y="183"/>
                    </a:lnTo>
                    <a:lnTo>
                      <a:pt x="3544" y="181"/>
                    </a:lnTo>
                    <a:lnTo>
                      <a:pt x="3556" y="179"/>
                    </a:lnTo>
                    <a:lnTo>
                      <a:pt x="3570" y="178"/>
                    </a:lnTo>
                    <a:lnTo>
                      <a:pt x="3583" y="178"/>
                    </a:lnTo>
                    <a:lnTo>
                      <a:pt x="3599" y="178"/>
                    </a:lnTo>
                    <a:lnTo>
                      <a:pt x="3616" y="179"/>
                    </a:lnTo>
                    <a:lnTo>
                      <a:pt x="3631" y="182"/>
                    </a:lnTo>
                    <a:lnTo>
                      <a:pt x="3646" y="185"/>
                    </a:lnTo>
                    <a:lnTo>
                      <a:pt x="3659" y="188"/>
                    </a:lnTo>
                    <a:lnTo>
                      <a:pt x="3672" y="192"/>
                    </a:lnTo>
                    <a:lnTo>
                      <a:pt x="3685" y="196"/>
                    </a:lnTo>
                    <a:lnTo>
                      <a:pt x="3696" y="201"/>
                    </a:lnTo>
                    <a:lnTo>
                      <a:pt x="3678" y="265"/>
                    </a:lnTo>
                    <a:lnTo>
                      <a:pt x="3667" y="260"/>
                    </a:lnTo>
                    <a:lnTo>
                      <a:pt x="3656" y="256"/>
                    </a:lnTo>
                    <a:lnTo>
                      <a:pt x="3646" y="251"/>
                    </a:lnTo>
                    <a:lnTo>
                      <a:pt x="3633" y="248"/>
                    </a:lnTo>
                    <a:lnTo>
                      <a:pt x="3622" y="246"/>
                    </a:lnTo>
                    <a:lnTo>
                      <a:pt x="3609" y="244"/>
                    </a:lnTo>
                    <a:lnTo>
                      <a:pt x="3596" y="243"/>
                    </a:lnTo>
                    <a:lnTo>
                      <a:pt x="3583" y="243"/>
                    </a:lnTo>
                    <a:lnTo>
                      <a:pt x="3565" y="244"/>
                    </a:lnTo>
                    <a:lnTo>
                      <a:pt x="3548" y="246"/>
                    </a:lnTo>
                    <a:lnTo>
                      <a:pt x="3532" y="250"/>
                    </a:lnTo>
                    <a:lnTo>
                      <a:pt x="3516" y="256"/>
                    </a:lnTo>
                    <a:lnTo>
                      <a:pt x="3502" y="263"/>
                    </a:lnTo>
                    <a:lnTo>
                      <a:pt x="3489" y="271"/>
                    </a:lnTo>
                    <a:lnTo>
                      <a:pt x="3476" y="281"/>
                    </a:lnTo>
                    <a:lnTo>
                      <a:pt x="3465" y="294"/>
                    </a:lnTo>
                    <a:lnTo>
                      <a:pt x="3456" y="305"/>
                    </a:lnTo>
                    <a:lnTo>
                      <a:pt x="3447" y="318"/>
                    </a:lnTo>
                    <a:lnTo>
                      <a:pt x="3440" y="332"/>
                    </a:lnTo>
                    <a:lnTo>
                      <a:pt x="3434" y="346"/>
                    </a:lnTo>
                    <a:lnTo>
                      <a:pt x="3430" y="362"/>
                    </a:lnTo>
                    <a:lnTo>
                      <a:pt x="3427" y="378"/>
                    </a:lnTo>
                    <a:lnTo>
                      <a:pt x="3425" y="396"/>
                    </a:lnTo>
                    <a:lnTo>
                      <a:pt x="3424" y="413"/>
                    </a:lnTo>
                    <a:lnTo>
                      <a:pt x="3425" y="432"/>
                    </a:lnTo>
                    <a:lnTo>
                      <a:pt x="3427" y="449"/>
                    </a:lnTo>
                    <a:lnTo>
                      <a:pt x="3430" y="467"/>
                    </a:lnTo>
                    <a:lnTo>
                      <a:pt x="3435" y="482"/>
                    </a:lnTo>
                    <a:lnTo>
                      <a:pt x="3441" y="496"/>
                    </a:lnTo>
                    <a:lnTo>
                      <a:pt x="3449" y="511"/>
                    </a:lnTo>
                    <a:lnTo>
                      <a:pt x="3458" y="523"/>
                    </a:lnTo>
                    <a:lnTo>
                      <a:pt x="3468" y="535"/>
                    </a:lnTo>
                    <a:lnTo>
                      <a:pt x="3479" y="546"/>
                    </a:lnTo>
                    <a:lnTo>
                      <a:pt x="3492" y="555"/>
                    </a:lnTo>
                    <a:lnTo>
                      <a:pt x="3505" y="563"/>
                    </a:lnTo>
                    <a:lnTo>
                      <a:pt x="3518" y="569"/>
                    </a:lnTo>
                    <a:lnTo>
                      <a:pt x="3533" y="575"/>
                    </a:lnTo>
                    <a:lnTo>
                      <a:pt x="3548" y="579"/>
                    </a:lnTo>
                    <a:lnTo>
                      <a:pt x="3564" y="581"/>
                    </a:lnTo>
                    <a:lnTo>
                      <a:pt x="3580" y="581"/>
                    </a:lnTo>
                    <a:lnTo>
                      <a:pt x="3592" y="581"/>
                    </a:lnTo>
                    <a:lnTo>
                      <a:pt x="3605" y="580"/>
                    </a:lnTo>
                    <a:lnTo>
                      <a:pt x="3618" y="578"/>
                    </a:lnTo>
                    <a:lnTo>
                      <a:pt x="3630" y="576"/>
                    </a:lnTo>
                    <a:lnTo>
                      <a:pt x="3643" y="572"/>
                    </a:lnTo>
                    <a:lnTo>
                      <a:pt x="3655" y="568"/>
                    </a:lnTo>
                    <a:lnTo>
                      <a:pt x="3667" y="564"/>
                    </a:lnTo>
                    <a:lnTo>
                      <a:pt x="3680" y="559"/>
                    </a:lnTo>
                    <a:close/>
                    <a:moveTo>
                      <a:pt x="4149" y="427"/>
                    </a:moveTo>
                    <a:lnTo>
                      <a:pt x="3836" y="426"/>
                    </a:lnTo>
                    <a:lnTo>
                      <a:pt x="3837" y="445"/>
                    </a:lnTo>
                    <a:lnTo>
                      <a:pt x="3840" y="463"/>
                    </a:lnTo>
                    <a:lnTo>
                      <a:pt x="3843" y="480"/>
                    </a:lnTo>
                    <a:lnTo>
                      <a:pt x="3848" y="495"/>
                    </a:lnTo>
                    <a:lnTo>
                      <a:pt x="3855" y="510"/>
                    </a:lnTo>
                    <a:lnTo>
                      <a:pt x="3864" y="523"/>
                    </a:lnTo>
                    <a:lnTo>
                      <a:pt x="3873" y="535"/>
                    </a:lnTo>
                    <a:lnTo>
                      <a:pt x="3883" y="546"/>
                    </a:lnTo>
                    <a:lnTo>
                      <a:pt x="3893" y="554"/>
                    </a:lnTo>
                    <a:lnTo>
                      <a:pt x="3905" y="562"/>
                    </a:lnTo>
                    <a:lnTo>
                      <a:pt x="3917" y="568"/>
                    </a:lnTo>
                    <a:lnTo>
                      <a:pt x="3929" y="573"/>
                    </a:lnTo>
                    <a:lnTo>
                      <a:pt x="3943" y="577"/>
                    </a:lnTo>
                    <a:lnTo>
                      <a:pt x="3958" y="580"/>
                    </a:lnTo>
                    <a:lnTo>
                      <a:pt x="3973" y="582"/>
                    </a:lnTo>
                    <a:lnTo>
                      <a:pt x="3989" y="582"/>
                    </a:lnTo>
                    <a:lnTo>
                      <a:pt x="4006" y="582"/>
                    </a:lnTo>
                    <a:lnTo>
                      <a:pt x="4023" y="581"/>
                    </a:lnTo>
                    <a:lnTo>
                      <a:pt x="4038" y="579"/>
                    </a:lnTo>
                    <a:lnTo>
                      <a:pt x="4055" y="577"/>
                    </a:lnTo>
                    <a:lnTo>
                      <a:pt x="4070" y="573"/>
                    </a:lnTo>
                    <a:lnTo>
                      <a:pt x="4084" y="569"/>
                    </a:lnTo>
                    <a:lnTo>
                      <a:pt x="4099" y="564"/>
                    </a:lnTo>
                    <a:lnTo>
                      <a:pt x="4113" y="559"/>
                    </a:lnTo>
                    <a:lnTo>
                      <a:pt x="4127" y="618"/>
                    </a:lnTo>
                    <a:lnTo>
                      <a:pt x="4111" y="624"/>
                    </a:lnTo>
                    <a:lnTo>
                      <a:pt x="4095" y="630"/>
                    </a:lnTo>
                    <a:lnTo>
                      <a:pt x="4077" y="635"/>
                    </a:lnTo>
                    <a:lnTo>
                      <a:pt x="4059" y="639"/>
                    </a:lnTo>
                    <a:lnTo>
                      <a:pt x="4039" y="642"/>
                    </a:lnTo>
                    <a:lnTo>
                      <a:pt x="4020" y="644"/>
                    </a:lnTo>
                    <a:lnTo>
                      <a:pt x="3999" y="646"/>
                    </a:lnTo>
                    <a:lnTo>
                      <a:pt x="3978" y="647"/>
                    </a:lnTo>
                    <a:lnTo>
                      <a:pt x="3953" y="646"/>
                    </a:lnTo>
                    <a:lnTo>
                      <a:pt x="3929" y="642"/>
                    </a:lnTo>
                    <a:lnTo>
                      <a:pt x="3918" y="640"/>
                    </a:lnTo>
                    <a:lnTo>
                      <a:pt x="3907" y="637"/>
                    </a:lnTo>
                    <a:lnTo>
                      <a:pt x="3896" y="634"/>
                    </a:lnTo>
                    <a:lnTo>
                      <a:pt x="3886" y="631"/>
                    </a:lnTo>
                    <a:lnTo>
                      <a:pt x="3877" y="627"/>
                    </a:lnTo>
                    <a:lnTo>
                      <a:pt x="3867" y="622"/>
                    </a:lnTo>
                    <a:lnTo>
                      <a:pt x="3857" y="617"/>
                    </a:lnTo>
                    <a:lnTo>
                      <a:pt x="3849" y="612"/>
                    </a:lnTo>
                    <a:lnTo>
                      <a:pt x="3840" y="605"/>
                    </a:lnTo>
                    <a:lnTo>
                      <a:pt x="3832" y="598"/>
                    </a:lnTo>
                    <a:lnTo>
                      <a:pt x="3823" y="592"/>
                    </a:lnTo>
                    <a:lnTo>
                      <a:pt x="3816" y="584"/>
                    </a:lnTo>
                    <a:lnTo>
                      <a:pt x="3809" y="576"/>
                    </a:lnTo>
                    <a:lnTo>
                      <a:pt x="3803" y="567"/>
                    </a:lnTo>
                    <a:lnTo>
                      <a:pt x="3796" y="559"/>
                    </a:lnTo>
                    <a:lnTo>
                      <a:pt x="3791" y="551"/>
                    </a:lnTo>
                    <a:lnTo>
                      <a:pt x="3785" y="542"/>
                    </a:lnTo>
                    <a:lnTo>
                      <a:pt x="3780" y="531"/>
                    </a:lnTo>
                    <a:lnTo>
                      <a:pt x="3776" y="522"/>
                    </a:lnTo>
                    <a:lnTo>
                      <a:pt x="3772" y="512"/>
                    </a:lnTo>
                    <a:lnTo>
                      <a:pt x="3768" y="501"/>
                    </a:lnTo>
                    <a:lnTo>
                      <a:pt x="3765" y="490"/>
                    </a:lnTo>
                    <a:lnTo>
                      <a:pt x="3763" y="480"/>
                    </a:lnTo>
                    <a:lnTo>
                      <a:pt x="3761" y="469"/>
                    </a:lnTo>
                    <a:lnTo>
                      <a:pt x="3758" y="445"/>
                    </a:lnTo>
                    <a:lnTo>
                      <a:pt x="3757" y="419"/>
                    </a:lnTo>
                    <a:lnTo>
                      <a:pt x="3758" y="394"/>
                    </a:lnTo>
                    <a:lnTo>
                      <a:pt x="3761" y="370"/>
                    </a:lnTo>
                    <a:lnTo>
                      <a:pt x="3765" y="346"/>
                    </a:lnTo>
                    <a:lnTo>
                      <a:pt x="3771" y="324"/>
                    </a:lnTo>
                    <a:lnTo>
                      <a:pt x="3775" y="313"/>
                    </a:lnTo>
                    <a:lnTo>
                      <a:pt x="3779" y="303"/>
                    </a:lnTo>
                    <a:lnTo>
                      <a:pt x="3784" y="293"/>
                    </a:lnTo>
                    <a:lnTo>
                      <a:pt x="3790" y="282"/>
                    </a:lnTo>
                    <a:lnTo>
                      <a:pt x="3795" y="273"/>
                    </a:lnTo>
                    <a:lnTo>
                      <a:pt x="3801" y="264"/>
                    </a:lnTo>
                    <a:lnTo>
                      <a:pt x="3808" y="255"/>
                    </a:lnTo>
                    <a:lnTo>
                      <a:pt x="3814" y="246"/>
                    </a:lnTo>
                    <a:lnTo>
                      <a:pt x="3821" y="238"/>
                    </a:lnTo>
                    <a:lnTo>
                      <a:pt x="3830" y="230"/>
                    </a:lnTo>
                    <a:lnTo>
                      <a:pt x="3838" y="223"/>
                    </a:lnTo>
                    <a:lnTo>
                      <a:pt x="3846" y="217"/>
                    </a:lnTo>
                    <a:lnTo>
                      <a:pt x="3854" y="210"/>
                    </a:lnTo>
                    <a:lnTo>
                      <a:pt x="3863" y="204"/>
                    </a:lnTo>
                    <a:lnTo>
                      <a:pt x="3872" y="199"/>
                    </a:lnTo>
                    <a:lnTo>
                      <a:pt x="3881" y="195"/>
                    </a:lnTo>
                    <a:lnTo>
                      <a:pt x="3891" y="191"/>
                    </a:lnTo>
                    <a:lnTo>
                      <a:pt x="3902" y="187"/>
                    </a:lnTo>
                    <a:lnTo>
                      <a:pt x="3912" y="185"/>
                    </a:lnTo>
                    <a:lnTo>
                      <a:pt x="3922" y="182"/>
                    </a:lnTo>
                    <a:lnTo>
                      <a:pt x="3933" y="179"/>
                    </a:lnTo>
                    <a:lnTo>
                      <a:pt x="3944" y="178"/>
                    </a:lnTo>
                    <a:lnTo>
                      <a:pt x="3956" y="177"/>
                    </a:lnTo>
                    <a:lnTo>
                      <a:pt x="3967" y="177"/>
                    </a:lnTo>
                    <a:lnTo>
                      <a:pt x="3980" y="177"/>
                    </a:lnTo>
                    <a:lnTo>
                      <a:pt x="3991" y="178"/>
                    </a:lnTo>
                    <a:lnTo>
                      <a:pt x="4002" y="181"/>
                    </a:lnTo>
                    <a:lnTo>
                      <a:pt x="4014" y="183"/>
                    </a:lnTo>
                    <a:lnTo>
                      <a:pt x="4024" y="185"/>
                    </a:lnTo>
                    <a:lnTo>
                      <a:pt x="4034" y="188"/>
                    </a:lnTo>
                    <a:lnTo>
                      <a:pt x="4044" y="192"/>
                    </a:lnTo>
                    <a:lnTo>
                      <a:pt x="4054" y="196"/>
                    </a:lnTo>
                    <a:lnTo>
                      <a:pt x="4063" y="201"/>
                    </a:lnTo>
                    <a:lnTo>
                      <a:pt x="4071" y="206"/>
                    </a:lnTo>
                    <a:lnTo>
                      <a:pt x="4079" y="212"/>
                    </a:lnTo>
                    <a:lnTo>
                      <a:pt x="4088" y="220"/>
                    </a:lnTo>
                    <a:lnTo>
                      <a:pt x="4095" y="227"/>
                    </a:lnTo>
                    <a:lnTo>
                      <a:pt x="4102" y="234"/>
                    </a:lnTo>
                    <a:lnTo>
                      <a:pt x="4108" y="242"/>
                    </a:lnTo>
                    <a:lnTo>
                      <a:pt x="4115" y="251"/>
                    </a:lnTo>
                    <a:lnTo>
                      <a:pt x="4124" y="266"/>
                    </a:lnTo>
                    <a:lnTo>
                      <a:pt x="4132" y="281"/>
                    </a:lnTo>
                    <a:lnTo>
                      <a:pt x="4138" y="298"/>
                    </a:lnTo>
                    <a:lnTo>
                      <a:pt x="4143" y="314"/>
                    </a:lnTo>
                    <a:lnTo>
                      <a:pt x="4147" y="332"/>
                    </a:lnTo>
                    <a:lnTo>
                      <a:pt x="4150" y="349"/>
                    </a:lnTo>
                    <a:lnTo>
                      <a:pt x="4152" y="369"/>
                    </a:lnTo>
                    <a:lnTo>
                      <a:pt x="4153" y="388"/>
                    </a:lnTo>
                    <a:lnTo>
                      <a:pt x="4152" y="400"/>
                    </a:lnTo>
                    <a:lnTo>
                      <a:pt x="4152" y="410"/>
                    </a:lnTo>
                    <a:lnTo>
                      <a:pt x="4151" y="419"/>
                    </a:lnTo>
                    <a:lnTo>
                      <a:pt x="4149" y="427"/>
                    </a:lnTo>
                    <a:close/>
                    <a:moveTo>
                      <a:pt x="3836" y="368"/>
                    </a:moveTo>
                    <a:lnTo>
                      <a:pt x="4074" y="368"/>
                    </a:lnTo>
                    <a:lnTo>
                      <a:pt x="4074" y="355"/>
                    </a:lnTo>
                    <a:lnTo>
                      <a:pt x="4073" y="344"/>
                    </a:lnTo>
                    <a:lnTo>
                      <a:pt x="4071" y="332"/>
                    </a:lnTo>
                    <a:lnTo>
                      <a:pt x="4069" y="321"/>
                    </a:lnTo>
                    <a:lnTo>
                      <a:pt x="4066" y="311"/>
                    </a:lnTo>
                    <a:lnTo>
                      <a:pt x="4062" y="301"/>
                    </a:lnTo>
                    <a:lnTo>
                      <a:pt x="4058" y="292"/>
                    </a:lnTo>
                    <a:lnTo>
                      <a:pt x="4052" y="282"/>
                    </a:lnTo>
                    <a:lnTo>
                      <a:pt x="4044" y="271"/>
                    </a:lnTo>
                    <a:lnTo>
                      <a:pt x="4035" y="262"/>
                    </a:lnTo>
                    <a:lnTo>
                      <a:pt x="4026" y="254"/>
                    </a:lnTo>
                    <a:lnTo>
                      <a:pt x="4015" y="247"/>
                    </a:lnTo>
                    <a:lnTo>
                      <a:pt x="4003" y="242"/>
                    </a:lnTo>
                    <a:lnTo>
                      <a:pt x="3990" y="239"/>
                    </a:lnTo>
                    <a:lnTo>
                      <a:pt x="3976" y="237"/>
                    </a:lnTo>
                    <a:lnTo>
                      <a:pt x="3961" y="236"/>
                    </a:lnTo>
                    <a:lnTo>
                      <a:pt x="3947" y="237"/>
                    </a:lnTo>
                    <a:lnTo>
                      <a:pt x="3934" y="239"/>
                    </a:lnTo>
                    <a:lnTo>
                      <a:pt x="3922" y="242"/>
                    </a:lnTo>
                    <a:lnTo>
                      <a:pt x="3910" y="247"/>
                    </a:lnTo>
                    <a:lnTo>
                      <a:pt x="3900" y="254"/>
                    </a:lnTo>
                    <a:lnTo>
                      <a:pt x="3888" y="261"/>
                    </a:lnTo>
                    <a:lnTo>
                      <a:pt x="3879" y="270"/>
                    </a:lnTo>
                    <a:lnTo>
                      <a:pt x="3870" y="280"/>
                    </a:lnTo>
                    <a:lnTo>
                      <a:pt x="3864" y="290"/>
                    </a:lnTo>
                    <a:lnTo>
                      <a:pt x="3857" y="300"/>
                    </a:lnTo>
                    <a:lnTo>
                      <a:pt x="3852" y="310"/>
                    </a:lnTo>
                    <a:lnTo>
                      <a:pt x="3848" y="320"/>
                    </a:lnTo>
                    <a:lnTo>
                      <a:pt x="3844" y="332"/>
                    </a:lnTo>
                    <a:lnTo>
                      <a:pt x="3840" y="343"/>
                    </a:lnTo>
                    <a:lnTo>
                      <a:pt x="3838" y="355"/>
                    </a:lnTo>
                    <a:lnTo>
                      <a:pt x="3836" y="368"/>
                    </a:lnTo>
                    <a:close/>
                    <a:moveTo>
                      <a:pt x="4756" y="559"/>
                    </a:moveTo>
                    <a:lnTo>
                      <a:pt x="4771" y="620"/>
                    </a:lnTo>
                    <a:lnTo>
                      <a:pt x="4756" y="627"/>
                    </a:lnTo>
                    <a:lnTo>
                      <a:pt x="4742" y="632"/>
                    </a:lnTo>
                    <a:lnTo>
                      <a:pt x="4728" y="636"/>
                    </a:lnTo>
                    <a:lnTo>
                      <a:pt x="4711" y="640"/>
                    </a:lnTo>
                    <a:lnTo>
                      <a:pt x="4695" y="643"/>
                    </a:lnTo>
                    <a:lnTo>
                      <a:pt x="4678" y="646"/>
                    </a:lnTo>
                    <a:lnTo>
                      <a:pt x="4660" y="647"/>
                    </a:lnTo>
                    <a:lnTo>
                      <a:pt x="4641" y="648"/>
                    </a:lnTo>
                    <a:lnTo>
                      <a:pt x="4617" y="647"/>
                    </a:lnTo>
                    <a:lnTo>
                      <a:pt x="4593" y="643"/>
                    </a:lnTo>
                    <a:lnTo>
                      <a:pt x="4582" y="641"/>
                    </a:lnTo>
                    <a:lnTo>
                      <a:pt x="4571" y="638"/>
                    </a:lnTo>
                    <a:lnTo>
                      <a:pt x="4560" y="635"/>
                    </a:lnTo>
                    <a:lnTo>
                      <a:pt x="4550" y="631"/>
                    </a:lnTo>
                    <a:lnTo>
                      <a:pt x="4541" y="627"/>
                    </a:lnTo>
                    <a:lnTo>
                      <a:pt x="4530" y="623"/>
                    </a:lnTo>
                    <a:lnTo>
                      <a:pt x="4521" y="618"/>
                    </a:lnTo>
                    <a:lnTo>
                      <a:pt x="4512" y="612"/>
                    </a:lnTo>
                    <a:lnTo>
                      <a:pt x="4504" y="605"/>
                    </a:lnTo>
                    <a:lnTo>
                      <a:pt x="4495" y="599"/>
                    </a:lnTo>
                    <a:lnTo>
                      <a:pt x="4487" y="592"/>
                    </a:lnTo>
                    <a:lnTo>
                      <a:pt x="4479" y="584"/>
                    </a:lnTo>
                    <a:lnTo>
                      <a:pt x="4472" y="576"/>
                    </a:lnTo>
                    <a:lnTo>
                      <a:pt x="4465" y="567"/>
                    </a:lnTo>
                    <a:lnTo>
                      <a:pt x="4458" y="559"/>
                    </a:lnTo>
                    <a:lnTo>
                      <a:pt x="4452" y="550"/>
                    </a:lnTo>
                    <a:lnTo>
                      <a:pt x="4447" y="541"/>
                    </a:lnTo>
                    <a:lnTo>
                      <a:pt x="4442" y="531"/>
                    </a:lnTo>
                    <a:lnTo>
                      <a:pt x="4437" y="521"/>
                    </a:lnTo>
                    <a:lnTo>
                      <a:pt x="4434" y="511"/>
                    </a:lnTo>
                    <a:lnTo>
                      <a:pt x="4430" y="500"/>
                    </a:lnTo>
                    <a:lnTo>
                      <a:pt x="4427" y="489"/>
                    </a:lnTo>
                    <a:lnTo>
                      <a:pt x="4424" y="478"/>
                    </a:lnTo>
                    <a:lnTo>
                      <a:pt x="4421" y="467"/>
                    </a:lnTo>
                    <a:lnTo>
                      <a:pt x="4419" y="442"/>
                    </a:lnTo>
                    <a:lnTo>
                      <a:pt x="4418" y="417"/>
                    </a:lnTo>
                    <a:lnTo>
                      <a:pt x="4418" y="404"/>
                    </a:lnTo>
                    <a:lnTo>
                      <a:pt x="4419" y="391"/>
                    </a:lnTo>
                    <a:lnTo>
                      <a:pt x="4420" y="379"/>
                    </a:lnTo>
                    <a:lnTo>
                      <a:pt x="4423" y="367"/>
                    </a:lnTo>
                    <a:lnTo>
                      <a:pt x="4425" y="355"/>
                    </a:lnTo>
                    <a:lnTo>
                      <a:pt x="4428" y="344"/>
                    </a:lnTo>
                    <a:lnTo>
                      <a:pt x="4431" y="333"/>
                    </a:lnTo>
                    <a:lnTo>
                      <a:pt x="4435" y="321"/>
                    </a:lnTo>
                    <a:lnTo>
                      <a:pt x="4439" y="311"/>
                    </a:lnTo>
                    <a:lnTo>
                      <a:pt x="4444" y="301"/>
                    </a:lnTo>
                    <a:lnTo>
                      <a:pt x="4449" y="291"/>
                    </a:lnTo>
                    <a:lnTo>
                      <a:pt x="4455" y="281"/>
                    </a:lnTo>
                    <a:lnTo>
                      <a:pt x="4462" y="272"/>
                    </a:lnTo>
                    <a:lnTo>
                      <a:pt x="4469" y="263"/>
                    </a:lnTo>
                    <a:lnTo>
                      <a:pt x="4476" y="254"/>
                    </a:lnTo>
                    <a:lnTo>
                      <a:pt x="4484" y="245"/>
                    </a:lnTo>
                    <a:lnTo>
                      <a:pt x="4492" y="237"/>
                    </a:lnTo>
                    <a:lnTo>
                      <a:pt x="4502" y="230"/>
                    </a:lnTo>
                    <a:lnTo>
                      <a:pt x="4511" y="223"/>
                    </a:lnTo>
                    <a:lnTo>
                      <a:pt x="4520" y="215"/>
                    </a:lnTo>
                    <a:lnTo>
                      <a:pt x="4529" y="210"/>
                    </a:lnTo>
                    <a:lnTo>
                      <a:pt x="4540" y="204"/>
                    </a:lnTo>
                    <a:lnTo>
                      <a:pt x="4550" y="199"/>
                    </a:lnTo>
                    <a:lnTo>
                      <a:pt x="4561" y="195"/>
                    </a:lnTo>
                    <a:lnTo>
                      <a:pt x="4573" y="191"/>
                    </a:lnTo>
                    <a:lnTo>
                      <a:pt x="4584" y="188"/>
                    </a:lnTo>
                    <a:lnTo>
                      <a:pt x="4595" y="185"/>
                    </a:lnTo>
                    <a:lnTo>
                      <a:pt x="4607" y="183"/>
                    </a:lnTo>
                    <a:lnTo>
                      <a:pt x="4620" y="181"/>
                    </a:lnTo>
                    <a:lnTo>
                      <a:pt x="4632" y="179"/>
                    </a:lnTo>
                    <a:lnTo>
                      <a:pt x="4645" y="178"/>
                    </a:lnTo>
                    <a:lnTo>
                      <a:pt x="4659" y="178"/>
                    </a:lnTo>
                    <a:lnTo>
                      <a:pt x="4676" y="178"/>
                    </a:lnTo>
                    <a:lnTo>
                      <a:pt x="4692" y="179"/>
                    </a:lnTo>
                    <a:lnTo>
                      <a:pt x="4707" y="182"/>
                    </a:lnTo>
                    <a:lnTo>
                      <a:pt x="4722" y="185"/>
                    </a:lnTo>
                    <a:lnTo>
                      <a:pt x="4736" y="188"/>
                    </a:lnTo>
                    <a:lnTo>
                      <a:pt x="4748" y="192"/>
                    </a:lnTo>
                    <a:lnTo>
                      <a:pt x="4761" y="196"/>
                    </a:lnTo>
                    <a:lnTo>
                      <a:pt x="4772" y="201"/>
                    </a:lnTo>
                    <a:lnTo>
                      <a:pt x="4753" y="265"/>
                    </a:lnTo>
                    <a:lnTo>
                      <a:pt x="4743" y="260"/>
                    </a:lnTo>
                    <a:lnTo>
                      <a:pt x="4733" y="256"/>
                    </a:lnTo>
                    <a:lnTo>
                      <a:pt x="4722" y="251"/>
                    </a:lnTo>
                    <a:lnTo>
                      <a:pt x="4710" y="248"/>
                    </a:lnTo>
                    <a:lnTo>
                      <a:pt x="4698" y="246"/>
                    </a:lnTo>
                    <a:lnTo>
                      <a:pt x="4686" y="244"/>
                    </a:lnTo>
                    <a:lnTo>
                      <a:pt x="4672" y="243"/>
                    </a:lnTo>
                    <a:lnTo>
                      <a:pt x="4659" y="243"/>
                    </a:lnTo>
                    <a:lnTo>
                      <a:pt x="4641" y="244"/>
                    </a:lnTo>
                    <a:lnTo>
                      <a:pt x="4624" y="246"/>
                    </a:lnTo>
                    <a:lnTo>
                      <a:pt x="4607" y="250"/>
                    </a:lnTo>
                    <a:lnTo>
                      <a:pt x="4593" y="256"/>
                    </a:lnTo>
                    <a:lnTo>
                      <a:pt x="4579" y="263"/>
                    </a:lnTo>
                    <a:lnTo>
                      <a:pt x="4565" y="271"/>
                    </a:lnTo>
                    <a:lnTo>
                      <a:pt x="4553" y="281"/>
                    </a:lnTo>
                    <a:lnTo>
                      <a:pt x="4542" y="294"/>
                    </a:lnTo>
                    <a:lnTo>
                      <a:pt x="4531" y="305"/>
                    </a:lnTo>
                    <a:lnTo>
                      <a:pt x="4523" y="318"/>
                    </a:lnTo>
                    <a:lnTo>
                      <a:pt x="4516" y="332"/>
                    </a:lnTo>
                    <a:lnTo>
                      <a:pt x="4511" y="346"/>
                    </a:lnTo>
                    <a:lnTo>
                      <a:pt x="4507" y="362"/>
                    </a:lnTo>
                    <a:lnTo>
                      <a:pt x="4503" y="378"/>
                    </a:lnTo>
                    <a:lnTo>
                      <a:pt x="4502" y="396"/>
                    </a:lnTo>
                    <a:lnTo>
                      <a:pt x="4501" y="413"/>
                    </a:lnTo>
                    <a:lnTo>
                      <a:pt x="4502" y="432"/>
                    </a:lnTo>
                    <a:lnTo>
                      <a:pt x="4504" y="449"/>
                    </a:lnTo>
                    <a:lnTo>
                      <a:pt x="4507" y="467"/>
                    </a:lnTo>
                    <a:lnTo>
                      <a:pt x="4512" y="482"/>
                    </a:lnTo>
                    <a:lnTo>
                      <a:pt x="4518" y="496"/>
                    </a:lnTo>
                    <a:lnTo>
                      <a:pt x="4525" y="511"/>
                    </a:lnTo>
                    <a:lnTo>
                      <a:pt x="4535" y="523"/>
                    </a:lnTo>
                    <a:lnTo>
                      <a:pt x="4545" y="535"/>
                    </a:lnTo>
                    <a:lnTo>
                      <a:pt x="4556" y="546"/>
                    </a:lnTo>
                    <a:lnTo>
                      <a:pt x="4568" y="555"/>
                    </a:lnTo>
                    <a:lnTo>
                      <a:pt x="4581" y="563"/>
                    </a:lnTo>
                    <a:lnTo>
                      <a:pt x="4594" y="569"/>
                    </a:lnTo>
                    <a:lnTo>
                      <a:pt x="4608" y="575"/>
                    </a:lnTo>
                    <a:lnTo>
                      <a:pt x="4624" y="579"/>
                    </a:lnTo>
                    <a:lnTo>
                      <a:pt x="4639" y="581"/>
                    </a:lnTo>
                    <a:lnTo>
                      <a:pt x="4657" y="581"/>
                    </a:lnTo>
                    <a:lnTo>
                      <a:pt x="4669" y="581"/>
                    </a:lnTo>
                    <a:lnTo>
                      <a:pt x="4681" y="580"/>
                    </a:lnTo>
                    <a:lnTo>
                      <a:pt x="4694" y="578"/>
                    </a:lnTo>
                    <a:lnTo>
                      <a:pt x="4706" y="576"/>
                    </a:lnTo>
                    <a:lnTo>
                      <a:pt x="4718" y="572"/>
                    </a:lnTo>
                    <a:lnTo>
                      <a:pt x="4732" y="568"/>
                    </a:lnTo>
                    <a:lnTo>
                      <a:pt x="4744" y="564"/>
                    </a:lnTo>
                    <a:lnTo>
                      <a:pt x="4756" y="559"/>
                    </a:lnTo>
                    <a:close/>
                    <a:moveTo>
                      <a:pt x="5225" y="427"/>
                    </a:moveTo>
                    <a:lnTo>
                      <a:pt x="4913" y="426"/>
                    </a:lnTo>
                    <a:lnTo>
                      <a:pt x="4914" y="445"/>
                    </a:lnTo>
                    <a:lnTo>
                      <a:pt x="4916" y="463"/>
                    </a:lnTo>
                    <a:lnTo>
                      <a:pt x="4920" y="480"/>
                    </a:lnTo>
                    <a:lnTo>
                      <a:pt x="4925" y="495"/>
                    </a:lnTo>
                    <a:lnTo>
                      <a:pt x="4931" y="510"/>
                    </a:lnTo>
                    <a:lnTo>
                      <a:pt x="4939" y="523"/>
                    </a:lnTo>
                    <a:lnTo>
                      <a:pt x="4949" y="535"/>
                    </a:lnTo>
                    <a:lnTo>
                      <a:pt x="4959" y="546"/>
                    </a:lnTo>
                    <a:lnTo>
                      <a:pt x="4969" y="554"/>
                    </a:lnTo>
                    <a:lnTo>
                      <a:pt x="4980" y="562"/>
                    </a:lnTo>
                    <a:lnTo>
                      <a:pt x="4993" y="568"/>
                    </a:lnTo>
                    <a:lnTo>
                      <a:pt x="5006" y="573"/>
                    </a:lnTo>
                    <a:lnTo>
                      <a:pt x="5019" y="577"/>
                    </a:lnTo>
                    <a:lnTo>
                      <a:pt x="5034" y="580"/>
                    </a:lnTo>
                    <a:lnTo>
                      <a:pt x="5049" y="582"/>
                    </a:lnTo>
                    <a:lnTo>
                      <a:pt x="5066" y="582"/>
                    </a:lnTo>
                    <a:lnTo>
                      <a:pt x="5082" y="582"/>
                    </a:lnTo>
                    <a:lnTo>
                      <a:pt x="5099" y="581"/>
                    </a:lnTo>
                    <a:lnTo>
                      <a:pt x="5115" y="579"/>
                    </a:lnTo>
                    <a:lnTo>
                      <a:pt x="5130" y="577"/>
                    </a:lnTo>
                    <a:lnTo>
                      <a:pt x="5146" y="573"/>
                    </a:lnTo>
                    <a:lnTo>
                      <a:pt x="5161" y="569"/>
                    </a:lnTo>
                    <a:lnTo>
                      <a:pt x="5176" y="564"/>
                    </a:lnTo>
                    <a:lnTo>
                      <a:pt x="5189" y="559"/>
                    </a:lnTo>
                    <a:lnTo>
                      <a:pt x="5203" y="618"/>
                    </a:lnTo>
                    <a:lnTo>
                      <a:pt x="5187" y="624"/>
                    </a:lnTo>
                    <a:lnTo>
                      <a:pt x="5171" y="630"/>
                    </a:lnTo>
                    <a:lnTo>
                      <a:pt x="5153" y="635"/>
                    </a:lnTo>
                    <a:lnTo>
                      <a:pt x="5135" y="639"/>
                    </a:lnTo>
                    <a:lnTo>
                      <a:pt x="5116" y="642"/>
                    </a:lnTo>
                    <a:lnTo>
                      <a:pt x="5096" y="644"/>
                    </a:lnTo>
                    <a:lnTo>
                      <a:pt x="5075" y="646"/>
                    </a:lnTo>
                    <a:lnTo>
                      <a:pt x="5054" y="647"/>
                    </a:lnTo>
                    <a:lnTo>
                      <a:pt x="5029" y="646"/>
                    </a:lnTo>
                    <a:lnTo>
                      <a:pt x="5006" y="642"/>
                    </a:lnTo>
                    <a:lnTo>
                      <a:pt x="4995" y="640"/>
                    </a:lnTo>
                    <a:lnTo>
                      <a:pt x="4984" y="637"/>
                    </a:lnTo>
                    <a:lnTo>
                      <a:pt x="4973" y="634"/>
                    </a:lnTo>
                    <a:lnTo>
                      <a:pt x="4963" y="631"/>
                    </a:lnTo>
                    <a:lnTo>
                      <a:pt x="4953" y="627"/>
                    </a:lnTo>
                    <a:lnTo>
                      <a:pt x="4943" y="622"/>
                    </a:lnTo>
                    <a:lnTo>
                      <a:pt x="4934" y="617"/>
                    </a:lnTo>
                    <a:lnTo>
                      <a:pt x="4925" y="612"/>
                    </a:lnTo>
                    <a:lnTo>
                      <a:pt x="4917" y="605"/>
                    </a:lnTo>
                    <a:lnTo>
                      <a:pt x="4909" y="598"/>
                    </a:lnTo>
                    <a:lnTo>
                      <a:pt x="4900" y="592"/>
                    </a:lnTo>
                    <a:lnTo>
                      <a:pt x="4893" y="584"/>
                    </a:lnTo>
                    <a:lnTo>
                      <a:pt x="4886" y="576"/>
                    </a:lnTo>
                    <a:lnTo>
                      <a:pt x="4879" y="567"/>
                    </a:lnTo>
                    <a:lnTo>
                      <a:pt x="4873" y="559"/>
                    </a:lnTo>
                    <a:lnTo>
                      <a:pt x="4866" y="551"/>
                    </a:lnTo>
                    <a:lnTo>
                      <a:pt x="4861" y="542"/>
                    </a:lnTo>
                    <a:lnTo>
                      <a:pt x="4856" y="531"/>
                    </a:lnTo>
                    <a:lnTo>
                      <a:pt x="4852" y="522"/>
                    </a:lnTo>
                    <a:lnTo>
                      <a:pt x="4848" y="512"/>
                    </a:lnTo>
                    <a:lnTo>
                      <a:pt x="4845" y="501"/>
                    </a:lnTo>
                    <a:lnTo>
                      <a:pt x="4842" y="490"/>
                    </a:lnTo>
                    <a:lnTo>
                      <a:pt x="4840" y="480"/>
                    </a:lnTo>
                    <a:lnTo>
                      <a:pt x="4837" y="469"/>
                    </a:lnTo>
                    <a:lnTo>
                      <a:pt x="4835" y="445"/>
                    </a:lnTo>
                    <a:lnTo>
                      <a:pt x="4834" y="419"/>
                    </a:lnTo>
                    <a:lnTo>
                      <a:pt x="4835" y="394"/>
                    </a:lnTo>
                    <a:lnTo>
                      <a:pt x="4837" y="370"/>
                    </a:lnTo>
                    <a:lnTo>
                      <a:pt x="4842" y="346"/>
                    </a:lnTo>
                    <a:lnTo>
                      <a:pt x="4848" y="324"/>
                    </a:lnTo>
                    <a:lnTo>
                      <a:pt x="4852" y="313"/>
                    </a:lnTo>
                    <a:lnTo>
                      <a:pt x="4856" y="303"/>
                    </a:lnTo>
                    <a:lnTo>
                      <a:pt x="4860" y="293"/>
                    </a:lnTo>
                    <a:lnTo>
                      <a:pt x="4865" y="282"/>
                    </a:lnTo>
                    <a:lnTo>
                      <a:pt x="4872" y="273"/>
                    </a:lnTo>
                    <a:lnTo>
                      <a:pt x="4878" y="264"/>
                    </a:lnTo>
                    <a:lnTo>
                      <a:pt x="4884" y="255"/>
                    </a:lnTo>
                    <a:lnTo>
                      <a:pt x="4891" y="246"/>
                    </a:lnTo>
                    <a:lnTo>
                      <a:pt x="4898" y="238"/>
                    </a:lnTo>
                    <a:lnTo>
                      <a:pt x="4905" y="230"/>
                    </a:lnTo>
                    <a:lnTo>
                      <a:pt x="4914" y="223"/>
                    </a:lnTo>
                    <a:lnTo>
                      <a:pt x="4922" y="217"/>
                    </a:lnTo>
                    <a:lnTo>
                      <a:pt x="4930" y="210"/>
                    </a:lnTo>
                    <a:lnTo>
                      <a:pt x="4939" y="204"/>
                    </a:lnTo>
                    <a:lnTo>
                      <a:pt x="4949" y="199"/>
                    </a:lnTo>
                    <a:lnTo>
                      <a:pt x="4958" y="195"/>
                    </a:lnTo>
                    <a:lnTo>
                      <a:pt x="4967" y="191"/>
                    </a:lnTo>
                    <a:lnTo>
                      <a:pt x="4977" y="187"/>
                    </a:lnTo>
                    <a:lnTo>
                      <a:pt x="4988" y="185"/>
                    </a:lnTo>
                    <a:lnTo>
                      <a:pt x="4999" y="182"/>
                    </a:lnTo>
                    <a:lnTo>
                      <a:pt x="5009" y="179"/>
                    </a:lnTo>
                    <a:lnTo>
                      <a:pt x="5021" y="178"/>
                    </a:lnTo>
                    <a:lnTo>
                      <a:pt x="5032" y="177"/>
                    </a:lnTo>
                    <a:lnTo>
                      <a:pt x="5044" y="177"/>
                    </a:lnTo>
                    <a:lnTo>
                      <a:pt x="5055" y="177"/>
                    </a:lnTo>
                    <a:lnTo>
                      <a:pt x="5068" y="178"/>
                    </a:lnTo>
                    <a:lnTo>
                      <a:pt x="5079" y="181"/>
                    </a:lnTo>
                    <a:lnTo>
                      <a:pt x="5090" y="183"/>
                    </a:lnTo>
                    <a:lnTo>
                      <a:pt x="5101" y="185"/>
                    </a:lnTo>
                    <a:lnTo>
                      <a:pt x="5111" y="188"/>
                    </a:lnTo>
                    <a:lnTo>
                      <a:pt x="5120" y="192"/>
                    </a:lnTo>
                    <a:lnTo>
                      <a:pt x="5129" y="196"/>
                    </a:lnTo>
                    <a:lnTo>
                      <a:pt x="5139" y="201"/>
                    </a:lnTo>
                    <a:lnTo>
                      <a:pt x="5148" y="206"/>
                    </a:lnTo>
                    <a:lnTo>
                      <a:pt x="5156" y="212"/>
                    </a:lnTo>
                    <a:lnTo>
                      <a:pt x="5163" y="220"/>
                    </a:lnTo>
                    <a:lnTo>
                      <a:pt x="5172" y="227"/>
                    </a:lnTo>
                    <a:lnTo>
                      <a:pt x="5178" y="234"/>
                    </a:lnTo>
                    <a:lnTo>
                      <a:pt x="5185" y="242"/>
                    </a:lnTo>
                    <a:lnTo>
                      <a:pt x="5191" y="251"/>
                    </a:lnTo>
                    <a:lnTo>
                      <a:pt x="5200" y="266"/>
                    </a:lnTo>
                    <a:lnTo>
                      <a:pt x="5208" y="281"/>
                    </a:lnTo>
                    <a:lnTo>
                      <a:pt x="5215" y="298"/>
                    </a:lnTo>
                    <a:lnTo>
                      <a:pt x="5220" y="314"/>
                    </a:lnTo>
                    <a:lnTo>
                      <a:pt x="5224" y="332"/>
                    </a:lnTo>
                    <a:lnTo>
                      <a:pt x="5227" y="349"/>
                    </a:lnTo>
                    <a:lnTo>
                      <a:pt x="5229" y="369"/>
                    </a:lnTo>
                    <a:lnTo>
                      <a:pt x="5229" y="388"/>
                    </a:lnTo>
                    <a:lnTo>
                      <a:pt x="5229" y="400"/>
                    </a:lnTo>
                    <a:lnTo>
                      <a:pt x="5228" y="410"/>
                    </a:lnTo>
                    <a:lnTo>
                      <a:pt x="5227" y="419"/>
                    </a:lnTo>
                    <a:lnTo>
                      <a:pt x="5225" y="427"/>
                    </a:lnTo>
                    <a:close/>
                    <a:moveTo>
                      <a:pt x="4913" y="368"/>
                    </a:moveTo>
                    <a:lnTo>
                      <a:pt x="5150" y="368"/>
                    </a:lnTo>
                    <a:lnTo>
                      <a:pt x="5150" y="355"/>
                    </a:lnTo>
                    <a:lnTo>
                      <a:pt x="5149" y="344"/>
                    </a:lnTo>
                    <a:lnTo>
                      <a:pt x="5148" y="332"/>
                    </a:lnTo>
                    <a:lnTo>
                      <a:pt x="5145" y="321"/>
                    </a:lnTo>
                    <a:lnTo>
                      <a:pt x="5142" y="311"/>
                    </a:lnTo>
                    <a:lnTo>
                      <a:pt x="5139" y="301"/>
                    </a:lnTo>
                    <a:lnTo>
                      <a:pt x="5134" y="292"/>
                    </a:lnTo>
                    <a:lnTo>
                      <a:pt x="5128" y="282"/>
                    </a:lnTo>
                    <a:lnTo>
                      <a:pt x="5120" y="271"/>
                    </a:lnTo>
                    <a:lnTo>
                      <a:pt x="5112" y="262"/>
                    </a:lnTo>
                    <a:lnTo>
                      <a:pt x="5102" y="254"/>
                    </a:lnTo>
                    <a:lnTo>
                      <a:pt x="5091" y="247"/>
                    </a:lnTo>
                    <a:lnTo>
                      <a:pt x="5079" y="242"/>
                    </a:lnTo>
                    <a:lnTo>
                      <a:pt x="5067" y="239"/>
                    </a:lnTo>
                    <a:lnTo>
                      <a:pt x="5052" y="237"/>
                    </a:lnTo>
                    <a:lnTo>
                      <a:pt x="5037" y="236"/>
                    </a:lnTo>
                    <a:lnTo>
                      <a:pt x="5024" y="237"/>
                    </a:lnTo>
                    <a:lnTo>
                      <a:pt x="5010" y="239"/>
                    </a:lnTo>
                    <a:lnTo>
                      <a:pt x="4998" y="242"/>
                    </a:lnTo>
                    <a:lnTo>
                      <a:pt x="4987" y="247"/>
                    </a:lnTo>
                    <a:lnTo>
                      <a:pt x="4975" y="254"/>
                    </a:lnTo>
                    <a:lnTo>
                      <a:pt x="4965" y="261"/>
                    </a:lnTo>
                    <a:lnTo>
                      <a:pt x="4956" y="270"/>
                    </a:lnTo>
                    <a:lnTo>
                      <a:pt x="4947" y="280"/>
                    </a:lnTo>
                    <a:lnTo>
                      <a:pt x="4940" y="290"/>
                    </a:lnTo>
                    <a:lnTo>
                      <a:pt x="4934" y="300"/>
                    </a:lnTo>
                    <a:lnTo>
                      <a:pt x="4929" y="310"/>
                    </a:lnTo>
                    <a:lnTo>
                      <a:pt x="4924" y="320"/>
                    </a:lnTo>
                    <a:lnTo>
                      <a:pt x="4920" y="332"/>
                    </a:lnTo>
                    <a:lnTo>
                      <a:pt x="4917" y="343"/>
                    </a:lnTo>
                    <a:lnTo>
                      <a:pt x="4914" y="355"/>
                    </a:lnTo>
                    <a:lnTo>
                      <a:pt x="4913" y="368"/>
                    </a:lnTo>
                    <a:close/>
                    <a:moveTo>
                      <a:pt x="5330" y="637"/>
                    </a:moveTo>
                    <a:lnTo>
                      <a:pt x="5330" y="328"/>
                    </a:lnTo>
                    <a:lnTo>
                      <a:pt x="5330" y="291"/>
                    </a:lnTo>
                    <a:lnTo>
                      <a:pt x="5330" y="256"/>
                    </a:lnTo>
                    <a:lnTo>
                      <a:pt x="5329" y="221"/>
                    </a:lnTo>
                    <a:lnTo>
                      <a:pt x="5328" y="188"/>
                    </a:lnTo>
                    <a:lnTo>
                      <a:pt x="5399" y="188"/>
                    </a:lnTo>
                    <a:lnTo>
                      <a:pt x="5402" y="276"/>
                    </a:lnTo>
                    <a:lnTo>
                      <a:pt x="5406" y="276"/>
                    </a:lnTo>
                    <a:lnTo>
                      <a:pt x="5409" y="265"/>
                    </a:lnTo>
                    <a:lnTo>
                      <a:pt x="5414" y="255"/>
                    </a:lnTo>
                    <a:lnTo>
                      <a:pt x="5419" y="245"/>
                    </a:lnTo>
                    <a:lnTo>
                      <a:pt x="5425" y="236"/>
                    </a:lnTo>
                    <a:lnTo>
                      <a:pt x="5432" y="227"/>
                    </a:lnTo>
                    <a:lnTo>
                      <a:pt x="5439" y="219"/>
                    </a:lnTo>
                    <a:lnTo>
                      <a:pt x="5446" y="211"/>
                    </a:lnTo>
                    <a:lnTo>
                      <a:pt x="5454" y="204"/>
                    </a:lnTo>
                    <a:lnTo>
                      <a:pt x="5463" y="198"/>
                    </a:lnTo>
                    <a:lnTo>
                      <a:pt x="5472" y="193"/>
                    </a:lnTo>
                    <a:lnTo>
                      <a:pt x="5481" y="188"/>
                    </a:lnTo>
                    <a:lnTo>
                      <a:pt x="5490" y="185"/>
                    </a:lnTo>
                    <a:lnTo>
                      <a:pt x="5500" y="182"/>
                    </a:lnTo>
                    <a:lnTo>
                      <a:pt x="5510" y="179"/>
                    </a:lnTo>
                    <a:lnTo>
                      <a:pt x="5520" y="177"/>
                    </a:lnTo>
                    <a:lnTo>
                      <a:pt x="5529" y="177"/>
                    </a:lnTo>
                    <a:lnTo>
                      <a:pt x="5541" y="178"/>
                    </a:lnTo>
                    <a:lnTo>
                      <a:pt x="5553" y="181"/>
                    </a:lnTo>
                    <a:lnTo>
                      <a:pt x="5553" y="258"/>
                    </a:lnTo>
                    <a:lnTo>
                      <a:pt x="5539" y="256"/>
                    </a:lnTo>
                    <a:lnTo>
                      <a:pt x="5524" y="255"/>
                    </a:lnTo>
                    <a:lnTo>
                      <a:pt x="5511" y="256"/>
                    </a:lnTo>
                    <a:lnTo>
                      <a:pt x="5498" y="258"/>
                    </a:lnTo>
                    <a:lnTo>
                      <a:pt x="5486" y="261"/>
                    </a:lnTo>
                    <a:lnTo>
                      <a:pt x="5475" y="266"/>
                    </a:lnTo>
                    <a:lnTo>
                      <a:pt x="5464" y="272"/>
                    </a:lnTo>
                    <a:lnTo>
                      <a:pt x="5455" y="280"/>
                    </a:lnTo>
                    <a:lnTo>
                      <a:pt x="5446" y="290"/>
                    </a:lnTo>
                    <a:lnTo>
                      <a:pt x="5438" y="300"/>
                    </a:lnTo>
                    <a:lnTo>
                      <a:pt x="5432" y="310"/>
                    </a:lnTo>
                    <a:lnTo>
                      <a:pt x="5426" y="321"/>
                    </a:lnTo>
                    <a:lnTo>
                      <a:pt x="5421" y="333"/>
                    </a:lnTo>
                    <a:lnTo>
                      <a:pt x="5418" y="344"/>
                    </a:lnTo>
                    <a:lnTo>
                      <a:pt x="5415" y="356"/>
                    </a:lnTo>
                    <a:lnTo>
                      <a:pt x="5413" y="370"/>
                    </a:lnTo>
                    <a:lnTo>
                      <a:pt x="5411" y="383"/>
                    </a:lnTo>
                    <a:lnTo>
                      <a:pt x="5411" y="398"/>
                    </a:lnTo>
                    <a:lnTo>
                      <a:pt x="5411" y="637"/>
                    </a:lnTo>
                    <a:lnTo>
                      <a:pt x="5330" y="637"/>
                    </a:lnTo>
                    <a:close/>
                    <a:moveTo>
                      <a:pt x="5652" y="105"/>
                    </a:moveTo>
                    <a:lnTo>
                      <a:pt x="5732" y="80"/>
                    </a:lnTo>
                    <a:lnTo>
                      <a:pt x="5732" y="188"/>
                    </a:lnTo>
                    <a:lnTo>
                      <a:pt x="5849" y="188"/>
                    </a:lnTo>
                    <a:lnTo>
                      <a:pt x="5849" y="249"/>
                    </a:lnTo>
                    <a:lnTo>
                      <a:pt x="5732" y="249"/>
                    </a:lnTo>
                    <a:lnTo>
                      <a:pt x="5732" y="492"/>
                    </a:lnTo>
                    <a:lnTo>
                      <a:pt x="5733" y="503"/>
                    </a:lnTo>
                    <a:lnTo>
                      <a:pt x="5733" y="513"/>
                    </a:lnTo>
                    <a:lnTo>
                      <a:pt x="5734" y="522"/>
                    </a:lnTo>
                    <a:lnTo>
                      <a:pt x="5736" y="530"/>
                    </a:lnTo>
                    <a:lnTo>
                      <a:pt x="5738" y="539"/>
                    </a:lnTo>
                    <a:lnTo>
                      <a:pt x="5741" y="546"/>
                    </a:lnTo>
                    <a:lnTo>
                      <a:pt x="5744" y="552"/>
                    </a:lnTo>
                    <a:lnTo>
                      <a:pt x="5747" y="557"/>
                    </a:lnTo>
                    <a:lnTo>
                      <a:pt x="5751" y="562"/>
                    </a:lnTo>
                    <a:lnTo>
                      <a:pt x="5756" y="567"/>
                    </a:lnTo>
                    <a:lnTo>
                      <a:pt x="5760" y="570"/>
                    </a:lnTo>
                    <a:lnTo>
                      <a:pt x="5766" y="573"/>
                    </a:lnTo>
                    <a:lnTo>
                      <a:pt x="5773" y="577"/>
                    </a:lnTo>
                    <a:lnTo>
                      <a:pt x="5779" y="578"/>
                    </a:lnTo>
                    <a:lnTo>
                      <a:pt x="5786" y="579"/>
                    </a:lnTo>
                    <a:lnTo>
                      <a:pt x="5793" y="580"/>
                    </a:lnTo>
                    <a:lnTo>
                      <a:pt x="5807" y="579"/>
                    </a:lnTo>
                    <a:lnTo>
                      <a:pt x="5819" y="578"/>
                    </a:lnTo>
                    <a:lnTo>
                      <a:pt x="5830" y="577"/>
                    </a:lnTo>
                    <a:lnTo>
                      <a:pt x="5840" y="573"/>
                    </a:lnTo>
                    <a:lnTo>
                      <a:pt x="5844" y="635"/>
                    </a:lnTo>
                    <a:lnTo>
                      <a:pt x="5829" y="640"/>
                    </a:lnTo>
                    <a:lnTo>
                      <a:pt x="5812" y="644"/>
                    </a:lnTo>
                    <a:lnTo>
                      <a:pt x="5792" y="647"/>
                    </a:lnTo>
                    <a:lnTo>
                      <a:pt x="5772" y="648"/>
                    </a:lnTo>
                    <a:lnTo>
                      <a:pt x="5758" y="647"/>
                    </a:lnTo>
                    <a:lnTo>
                      <a:pt x="5745" y="644"/>
                    </a:lnTo>
                    <a:lnTo>
                      <a:pt x="5733" y="642"/>
                    </a:lnTo>
                    <a:lnTo>
                      <a:pt x="5721" y="638"/>
                    </a:lnTo>
                    <a:lnTo>
                      <a:pt x="5710" y="633"/>
                    </a:lnTo>
                    <a:lnTo>
                      <a:pt x="5701" y="627"/>
                    </a:lnTo>
                    <a:lnTo>
                      <a:pt x="5691" y="620"/>
                    </a:lnTo>
                    <a:lnTo>
                      <a:pt x="5683" y="612"/>
                    </a:lnTo>
                    <a:lnTo>
                      <a:pt x="5676" y="602"/>
                    </a:lnTo>
                    <a:lnTo>
                      <a:pt x="5670" y="591"/>
                    </a:lnTo>
                    <a:lnTo>
                      <a:pt x="5665" y="579"/>
                    </a:lnTo>
                    <a:lnTo>
                      <a:pt x="5660" y="565"/>
                    </a:lnTo>
                    <a:lnTo>
                      <a:pt x="5657" y="550"/>
                    </a:lnTo>
                    <a:lnTo>
                      <a:pt x="5654" y="532"/>
                    </a:lnTo>
                    <a:lnTo>
                      <a:pt x="5652" y="515"/>
                    </a:lnTo>
                    <a:lnTo>
                      <a:pt x="5652" y="495"/>
                    </a:lnTo>
                    <a:lnTo>
                      <a:pt x="5652" y="249"/>
                    </a:lnTo>
                    <a:lnTo>
                      <a:pt x="5583" y="249"/>
                    </a:lnTo>
                    <a:lnTo>
                      <a:pt x="5583" y="188"/>
                    </a:lnTo>
                    <a:lnTo>
                      <a:pt x="5652" y="188"/>
                    </a:lnTo>
                    <a:lnTo>
                      <a:pt x="5652" y="105"/>
                    </a:lnTo>
                    <a:close/>
                    <a:moveTo>
                      <a:pt x="6256" y="362"/>
                    </a:moveTo>
                    <a:lnTo>
                      <a:pt x="6256" y="529"/>
                    </a:lnTo>
                    <a:lnTo>
                      <a:pt x="6257" y="561"/>
                    </a:lnTo>
                    <a:lnTo>
                      <a:pt x="6258" y="589"/>
                    </a:lnTo>
                    <a:lnTo>
                      <a:pt x="6260" y="615"/>
                    </a:lnTo>
                    <a:lnTo>
                      <a:pt x="6263" y="637"/>
                    </a:lnTo>
                    <a:lnTo>
                      <a:pt x="6189" y="637"/>
                    </a:lnTo>
                    <a:lnTo>
                      <a:pt x="6183" y="581"/>
                    </a:lnTo>
                    <a:lnTo>
                      <a:pt x="6180" y="581"/>
                    </a:lnTo>
                    <a:lnTo>
                      <a:pt x="6173" y="588"/>
                    </a:lnTo>
                    <a:lnTo>
                      <a:pt x="6167" y="596"/>
                    </a:lnTo>
                    <a:lnTo>
                      <a:pt x="6160" y="603"/>
                    </a:lnTo>
                    <a:lnTo>
                      <a:pt x="6154" y="610"/>
                    </a:lnTo>
                    <a:lnTo>
                      <a:pt x="6146" y="616"/>
                    </a:lnTo>
                    <a:lnTo>
                      <a:pt x="6138" y="621"/>
                    </a:lnTo>
                    <a:lnTo>
                      <a:pt x="6130" y="626"/>
                    </a:lnTo>
                    <a:lnTo>
                      <a:pt x="6122" y="630"/>
                    </a:lnTo>
                    <a:lnTo>
                      <a:pt x="6113" y="634"/>
                    </a:lnTo>
                    <a:lnTo>
                      <a:pt x="6104" y="637"/>
                    </a:lnTo>
                    <a:lnTo>
                      <a:pt x="6094" y="640"/>
                    </a:lnTo>
                    <a:lnTo>
                      <a:pt x="6085" y="642"/>
                    </a:lnTo>
                    <a:lnTo>
                      <a:pt x="6075" y="644"/>
                    </a:lnTo>
                    <a:lnTo>
                      <a:pt x="6064" y="647"/>
                    </a:lnTo>
                    <a:lnTo>
                      <a:pt x="6053" y="647"/>
                    </a:lnTo>
                    <a:lnTo>
                      <a:pt x="6043" y="648"/>
                    </a:lnTo>
                    <a:lnTo>
                      <a:pt x="6026" y="647"/>
                    </a:lnTo>
                    <a:lnTo>
                      <a:pt x="6012" y="644"/>
                    </a:lnTo>
                    <a:lnTo>
                      <a:pt x="5998" y="641"/>
                    </a:lnTo>
                    <a:lnTo>
                      <a:pt x="5984" y="637"/>
                    </a:lnTo>
                    <a:lnTo>
                      <a:pt x="5972" y="631"/>
                    </a:lnTo>
                    <a:lnTo>
                      <a:pt x="5961" y="625"/>
                    </a:lnTo>
                    <a:lnTo>
                      <a:pt x="5949" y="617"/>
                    </a:lnTo>
                    <a:lnTo>
                      <a:pt x="5939" y="607"/>
                    </a:lnTo>
                    <a:lnTo>
                      <a:pt x="5932" y="598"/>
                    </a:lnTo>
                    <a:lnTo>
                      <a:pt x="5925" y="588"/>
                    </a:lnTo>
                    <a:lnTo>
                      <a:pt x="5919" y="578"/>
                    </a:lnTo>
                    <a:lnTo>
                      <a:pt x="5913" y="566"/>
                    </a:lnTo>
                    <a:lnTo>
                      <a:pt x="5910" y="555"/>
                    </a:lnTo>
                    <a:lnTo>
                      <a:pt x="5907" y="543"/>
                    </a:lnTo>
                    <a:lnTo>
                      <a:pt x="5906" y="531"/>
                    </a:lnTo>
                    <a:lnTo>
                      <a:pt x="5905" y="518"/>
                    </a:lnTo>
                    <a:lnTo>
                      <a:pt x="5905" y="508"/>
                    </a:lnTo>
                    <a:lnTo>
                      <a:pt x="5906" y="498"/>
                    </a:lnTo>
                    <a:lnTo>
                      <a:pt x="5907" y="489"/>
                    </a:lnTo>
                    <a:lnTo>
                      <a:pt x="5909" y="480"/>
                    </a:lnTo>
                    <a:lnTo>
                      <a:pt x="5912" y="471"/>
                    </a:lnTo>
                    <a:lnTo>
                      <a:pt x="5915" y="462"/>
                    </a:lnTo>
                    <a:lnTo>
                      <a:pt x="5919" y="454"/>
                    </a:lnTo>
                    <a:lnTo>
                      <a:pt x="5923" y="446"/>
                    </a:lnTo>
                    <a:lnTo>
                      <a:pt x="5928" y="439"/>
                    </a:lnTo>
                    <a:lnTo>
                      <a:pt x="5933" y="432"/>
                    </a:lnTo>
                    <a:lnTo>
                      <a:pt x="5938" y="424"/>
                    </a:lnTo>
                    <a:lnTo>
                      <a:pt x="5944" y="417"/>
                    </a:lnTo>
                    <a:lnTo>
                      <a:pt x="5951" y="411"/>
                    </a:lnTo>
                    <a:lnTo>
                      <a:pt x="5959" y="405"/>
                    </a:lnTo>
                    <a:lnTo>
                      <a:pt x="5967" y="399"/>
                    </a:lnTo>
                    <a:lnTo>
                      <a:pt x="5975" y="393"/>
                    </a:lnTo>
                    <a:lnTo>
                      <a:pt x="5994" y="383"/>
                    </a:lnTo>
                    <a:lnTo>
                      <a:pt x="6014" y="374"/>
                    </a:lnTo>
                    <a:lnTo>
                      <a:pt x="6036" y="367"/>
                    </a:lnTo>
                    <a:lnTo>
                      <a:pt x="6060" y="362"/>
                    </a:lnTo>
                    <a:lnTo>
                      <a:pt x="6086" y="356"/>
                    </a:lnTo>
                    <a:lnTo>
                      <a:pt x="6114" y="353"/>
                    </a:lnTo>
                    <a:lnTo>
                      <a:pt x="6144" y="351"/>
                    </a:lnTo>
                    <a:lnTo>
                      <a:pt x="6175" y="351"/>
                    </a:lnTo>
                    <a:lnTo>
                      <a:pt x="6175" y="342"/>
                    </a:lnTo>
                    <a:lnTo>
                      <a:pt x="6174" y="329"/>
                    </a:lnTo>
                    <a:lnTo>
                      <a:pt x="6173" y="317"/>
                    </a:lnTo>
                    <a:lnTo>
                      <a:pt x="6171" y="306"/>
                    </a:lnTo>
                    <a:lnTo>
                      <a:pt x="6168" y="296"/>
                    </a:lnTo>
                    <a:lnTo>
                      <a:pt x="6165" y="286"/>
                    </a:lnTo>
                    <a:lnTo>
                      <a:pt x="6161" y="278"/>
                    </a:lnTo>
                    <a:lnTo>
                      <a:pt x="6156" y="271"/>
                    </a:lnTo>
                    <a:lnTo>
                      <a:pt x="6150" y="264"/>
                    </a:lnTo>
                    <a:lnTo>
                      <a:pt x="6143" y="258"/>
                    </a:lnTo>
                    <a:lnTo>
                      <a:pt x="6135" y="253"/>
                    </a:lnTo>
                    <a:lnTo>
                      <a:pt x="6127" y="248"/>
                    </a:lnTo>
                    <a:lnTo>
                      <a:pt x="6118" y="244"/>
                    </a:lnTo>
                    <a:lnTo>
                      <a:pt x="6108" y="241"/>
                    </a:lnTo>
                    <a:lnTo>
                      <a:pt x="6097" y="239"/>
                    </a:lnTo>
                    <a:lnTo>
                      <a:pt x="6085" y="238"/>
                    </a:lnTo>
                    <a:lnTo>
                      <a:pt x="6073" y="238"/>
                    </a:lnTo>
                    <a:lnTo>
                      <a:pt x="6056" y="238"/>
                    </a:lnTo>
                    <a:lnTo>
                      <a:pt x="6041" y="240"/>
                    </a:lnTo>
                    <a:lnTo>
                      <a:pt x="6025" y="242"/>
                    </a:lnTo>
                    <a:lnTo>
                      <a:pt x="6010" y="246"/>
                    </a:lnTo>
                    <a:lnTo>
                      <a:pt x="5996" y="250"/>
                    </a:lnTo>
                    <a:lnTo>
                      <a:pt x="5982" y="257"/>
                    </a:lnTo>
                    <a:lnTo>
                      <a:pt x="5969" y="264"/>
                    </a:lnTo>
                    <a:lnTo>
                      <a:pt x="5957" y="271"/>
                    </a:lnTo>
                    <a:lnTo>
                      <a:pt x="5938" y="218"/>
                    </a:lnTo>
                    <a:lnTo>
                      <a:pt x="5953" y="208"/>
                    </a:lnTo>
                    <a:lnTo>
                      <a:pt x="5970" y="200"/>
                    </a:lnTo>
                    <a:lnTo>
                      <a:pt x="5987" y="193"/>
                    </a:lnTo>
                    <a:lnTo>
                      <a:pt x="6005" y="188"/>
                    </a:lnTo>
                    <a:lnTo>
                      <a:pt x="6024" y="183"/>
                    </a:lnTo>
                    <a:lnTo>
                      <a:pt x="6044" y="179"/>
                    </a:lnTo>
                    <a:lnTo>
                      <a:pt x="6063" y="178"/>
                    </a:lnTo>
                    <a:lnTo>
                      <a:pt x="6085" y="177"/>
                    </a:lnTo>
                    <a:lnTo>
                      <a:pt x="6106" y="178"/>
                    </a:lnTo>
                    <a:lnTo>
                      <a:pt x="6125" y="181"/>
                    </a:lnTo>
                    <a:lnTo>
                      <a:pt x="6143" y="184"/>
                    </a:lnTo>
                    <a:lnTo>
                      <a:pt x="6160" y="189"/>
                    </a:lnTo>
                    <a:lnTo>
                      <a:pt x="6175" y="195"/>
                    </a:lnTo>
                    <a:lnTo>
                      <a:pt x="6189" y="203"/>
                    </a:lnTo>
                    <a:lnTo>
                      <a:pt x="6202" y="212"/>
                    </a:lnTo>
                    <a:lnTo>
                      <a:pt x="6213" y="224"/>
                    </a:lnTo>
                    <a:lnTo>
                      <a:pt x="6223" y="236"/>
                    </a:lnTo>
                    <a:lnTo>
                      <a:pt x="6232" y="249"/>
                    </a:lnTo>
                    <a:lnTo>
                      <a:pt x="6239" y="264"/>
                    </a:lnTo>
                    <a:lnTo>
                      <a:pt x="6245" y="280"/>
                    </a:lnTo>
                    <a:lnTo>
                      <a:pt x="6249" y="299"/>
                    </a:lnTo>
                    <a:lnTo>
                      <a:pt x="6254" y="318"/>
                    </a:lnTo>
                    <a:lnTo>
                      <a:pt x="6255" y="339"/>
                    </a:lnTo>
                    <a:lnTo>
                      <a:pt x="6256" y="362"/>
                    </a:lnTo>
                    <a:close/>
                    <a:moveTo>
                      <a:pt x="6175" y="486"/>
                    </a:moveTo>
                    <a:lnTo>
                      <a:pt x="6175" y="408"/>
                    </a:lnTo>
                    <a:lnTo>
                      <a:pt x="6152" y="408"/>
                    </a:lnTo>
                    <a:lnTo>
                      <a:pt x="6131" y="409"/>
                    </a:lnTo>
                    <a:lnTo>
                      <a:pt x="6111" y="410"/>
                    </a:lnTo>
                    <a:lnTo>
                      <a:pt x="6092" y="413"/>
                    </a:lnTo>
                    <a:lnTo>
                      <a:pt x="6076" y="416"/>
                    </a:lnTo>
                    <a:lnTo>
                      <a:pt x="6060" y="420"/>
                    </a:lnTo>
                    <a:lnTo>
                      <a:pt x="6046" y="425"/>
                    </a:lnTo>
                    <a:lnTo>
                      <a:pt x="6034" y="432"/>
                    </a:lnTo>
                    <a:lnTo>
                      <a:pt x="6022" y="438"/>
                    </a:lnTo>
                    <a:lnTo>
                      <a:pt x="6013" y="445"/>
                    </a:lnTo>
                    <a:lnTo>
                      <a:pt x="6005" y="454"/>
                    </a:lnTo>
                    <a:lnTo>
                      <a:pt x="5999" y="463"/>
                    </a:lnTo>
                    <a:lnTo>
                      <a:pt x="5994" y="474"/>
                    </a:lnTo>
                    <a:lnTo>
                      <a:pt x="5989" y="484"/>
                    </a:lnTo>
                    <a:lnTo>
                      <a:pt x="5987" y="496"/>
                    </a:lnTo>
                    <a:lnTo>
                      <a:pt x="5986" y="509"/>
                    </a:lnTo>
                    <a:lnTo>
                      <a:pt x="5987" y="518"/>
                    </a:lnTo>
                    <a:lnTo>
                      <a:pt x="5988" y="527"/>
                    </a:lnTo>
                    <a:lnTo>
                      <a:pt x="5990" y="534"/>
                    </a:lnTo>
                    <a:lnTo>
                      <a:pt x="5993" y="543"/>
                    </a:lnTo>
                    <a:lnTo>
                      <a:pt x="5996" y="550"/>
                    </a:lnTo>
                    <a:lnTo>
                      <a:pt x="6000" y="556"/>
                    </a:lnTo>
                    <a:lnTo>
                      <a:pt x="6005" y="562"/>
                    </a:lnTo>
                    <a:lnTo>
                      <a:pt x="6010" y="567"/>
                    </a:lnTo>
                    <a:lnTo>
                      <a:pt x="6015" y="571"/>
                    </a:lnTo>
                    <a:lnTo>
                      <a:pt x="6020" y="576"/>
                    </a:lnTo>
                    <a:lnTo>
                      <a:pt x="6026" y="579"/>
                    </a:lnTo>
                    <a:lnTo>
                      <a:pt x="6034" y="582"/>
                    </a:lnTo>
                    <a:lnTo>
                      <a:pt x="6040" y="584"/>
                    </a:lnTo>
                    <a:lnTo>
                      <a:pt x="6047" y="586"/>
                    </a:lnTo>
                    <a:lnTo>
                      <a:pt x="6055" y="587"/>
                    </a:lnTo>
                    <a:lnTo>
                      <a:pt x="6063" y="587"/>
                    </a:lnTo>
                    <a:lnTo>
                      <a:pt x="6073" y="587"/>
                    </a:lnTo>
                    <a:lnTo>
                      <a:pt x="6083" y="585"/>
                    </a:lnTo>
                    <a:lnTo>
                      <a:pt x="6092" y="584"/>
                    </a:lnTo>
                    <a:lnTo>
                      <a:pt x="6100" y="581"/>
                    </a:lnTo>
                    <a:lnTo>
                      <a:pt x="6110" y="578"/>
                    </a:lnTo>
                    <a:lnTo>
                      <a:pt x="6118" y="573"/>
                    </a:lnTo>
                    <a:lnTo>
                      <a:pt x="6126" y="569"/>
                    </a:lnTo>
                    <a:lnTo>
                      <a:pt x="6133" y="563"/>
                    </a:lnTo>
                    <a:lnTo>
                      <a:pt x="6140" y="558"/>
                    </a:lnTo>
                    <a:lnTo>
                      <a:pt x="6146" y="553"/>
                    </a:lnTo>
                    <a:lnTo>
                      <a:pt x="6152" y="547"/>
                    </a:lnTo>
                    <a:lnTo>
                      <a:pt x="6156" y="541"/>
                    </a:lnTo>
                    <a:lnTo>
                      <a:pt x="6161" y="533"/>
                    </a:lnTo>
                    <a:lnTo>
                      <a:pt x="6164" y="526"/>
                    </a:lnTo>
                    <a:lnTo>
                      <a:pt x="6167" y="519"/>
                    </a:lnTo>
                    <a:lnTo>
                      <a:pt x="6170" y="512"/>
                    </a:lnTo>
                    <a:lnTo>
                      <a:pt x="6172" y="506"/>
                    </a:lnTo>
                    <a:lnTo>
                      <a:pt x="6173" y="499"/>
                    </a:lnTo>
                    <a:lnTo>
                      <a:pt x="6174" y="493"/>
                    </a:lnTo>
                    <a:lnTo>
                      <a:pt x="6175" y="486"/>
                    </a:lnTo>
                    <a:close/>
                    <a:moveTo>
                      <a:pt x="6469" y="637"/>
                    </a:moveTo>
                    <a:lnTo>
                      <a:pt x="6387" y="637"/>
                    </a:lnTo>
                    <a:lnTo>
                      <a:pt x="6387" y="188"/>
                    </a:lnTo>
                    <a:lnTo>
                      <a:pt x="6469" y="188"/>
                    </a:lnTo>
                    <a:lnTo>
                      <a:pt x="6469" y="637"/>
                    </a:lnTo>
                    <a:close/>
                    <a:moveTo>
                      <a:pt x="6427" y="105"/>
                    </a:moveTo>
                    <a:lnTo>
                      <a:pt x="6426" y="105"/>
                    </a:lnTo>
                    <a:lnTo>
                      <a:pt x="6416" y="104"/>
                    </a:lnTo>
                    <a:lnTo>
                      <a:pt x="6406" y="101"/>
                    </a:lnTo>
                    <a:lnTo>
                      <a:pt x="6401" y="99"/>
                    </a:lnTo>
                    <a:lnTo>
                      <a:pt x="6397" y="96"/>
                    </a:lnTo>
                    <a:lnTo>
                      <a:pt x="6393" y="93"/>
                    </a:lnTo>
                    <a:lnTo>
                      <a:pt x="6389" y="90"/>
                    </a:lnTo>
                    <a:lnTo>
                      <a:pt x="6383" y="82"/>
                    </a:lnTo>
                    <a:lnTo>
                      <a:pt x="6379" y="72"/>
                    </a:lnTo>
                    <a:lnTo>
                      <a:pt x="6376" y="63"/>
                    </a:lnTo>
                    <a:lnTo>
                      <a:pt x="6375" y="52"/>
                    </a:lnTo>
                    <a:lnTo>
                      <a:pt x="6376" y="42"/>
                    </a:lnTo>
                    <a:lnTo>
                      <a:pt x="6379" y="32"/>
                    </a:lnTo>
                    <a:lnTo>
                      <a:pt x="6384" y="23"/>
                    </a:lnTo>
                    <a:lnTo>
                      <a:pt x="6390" y="16"/>
                    </a:lnTo>
                    <a:lnTo>
                      <a:pt x="6394" y="12"/>
                    </a:lnTo>
                    <a:lnTo>
                      <a:pt x="6398" y="9"/>
                    </a:lnTo>
                    <a:lnTo>
                      <a:pt x="6403" y="6"/>
                    </a:lnTo>
                    <a:lnTo>
                      <a:pt x="6407" y="4"/>
                    </a:lnTo>
                    <a:lnTo>
                      <a:pt x="6417" y="2"/>
                    </a:lnTo>
                    <a:lnTo>
                      <a:pt x="6428" y="0"/>
                    </a:lnTo>
                    <a:lnTo>
                      <a:pt x="6439" y="2"/>
                    </a:lnTo>
                    <a:lnTo>
                      <a:pt x="6449" y="4"/>
                    </a:lnTo>
                    <a:lnTo>
                      <a:pt x="6454" y="6"/>
                    </a:lnTo>
                    <a:lnTo>
                      <a:pt x="6458" y="9"/>
                    </a:lnTo>
                    <a:lnTo>
                      <a:pt x="6462" y="12"/>
                    </a:lnTo>
                    <a:lnTo>
                      <a:pt x="6465" y="15"/>
                    </a:lnTo>
                    <a:lnTo>
                      <a:pt x="6472" y="23"/>
                    </a:lnTo>
                    <a:lnTo>
                      <a:pt x="6476" y="31"/>
                    </a:lnTo>
                    <a:lnTo>
                      <a:pt x="6480" y="42"/>
                    </a:lnTo>
                    <a:lnTo>
                      <a:pt x="6480" y="52"/>
                    </a:lnTo>
                    <a:lnTo>
                      <a:pt x="6480" y="63"/>
                    </a:lnTo>
                    <a:lnTo>
                      <a:pt x="6476" y="72"/>
                    </a:lnTo>
                    <a:lnTo>
                      <a:pt x="6472" y="82"/>
                    </a:lnTo>
                    <a:lnTo>
                      <a:pt x="6465" y="90"/>
                    </a:lnTo>
                    <a:lnTo>
                      <a:pt x="6462" y="93"/>
                    </a:lnTo>
                    <a:lnTo>
                      <a:pt x="6458" y="96"/>
                    </a:lnTo>
                    <a:lnTo>
                      <a:pt x="6454" y="99"/>
                    </a:lnTo>
                    <a:lnTo>
                      <a:pt x="6449" y="101"/>
                    </a:lnTo>
                    <a:lnTo>
                      <a:pt x="6444" y="103"/>
                    </a:lnTo>
                    <a:lnTo>
                      <a:pt x="6438" y="104"/>
                    </a:lnTo>
                    <a:lnTo>
                      <a:pt x="6433" y="104"/>
                    </a:lnTo>
                    <a:lnTo>
                      <a:pt x="6427" y="105"/>
                    </a:lnTo>
                    <a:close/>
                    <a:moveTo>
                      <a:pt x="6604" y="637"/>
                    </a:moveTo>
                    <a:lnTo>
                      <a:pt x="6604" y="309"/>
                    </a:lnTo>
                    <a:lnTo>
                      <a:pt x="6604" y="280"/>
                    </a:lnTo>
                    <a:lnTo>
                      <a:pt x="6603" y="250"/>
                    </a:lnTo>
                    <a:lnTo>
                      <a:pt x="6602" y="220"/>
                    </a:lnTo>
                    <a:lnTo>
                      <a:pt x="6601" y="188"/>
                    </a:lnTo>
                    <a:lnTo>
                      <a:pt x="6673" y="188"/>
                    </a:lnTo>
                    <a:lnTo>
                      <a:pt x="6678" y="262"/>
                    </a:lnTo>
                    <a:lnTo>
                      <a:pt x="6679" y="262"/>
                    </a:lnTo>
                    <a:lnTo>
                      <a:pt x="6684" y="254"/>
                    </a:lnTo>
                    <a:lnTo>
                      <a:pt x="6690" y="245"/>
                    </a:lnTo>
                    <a:lnTo>
                      <a:pt x="6695" y="237"/>
                    </a:lnTo>
                    <a:lnTo>
                      <a:pt x="6703" y="230"/>
                    </a:lnTo>
                    <a:lnTo>
                      <a:pt x="6710" y="223"/>
                    </a:lnTo>
                    <a:lnTo>
                      <a:pt x="6717" y="217"/>
                    </a:lnTo>
                    <a:lnTo>
                      <a:pt x="6725" y="210"/>
                    </a:lnTo>
                    <a:lnTo>
                      <a:pt x="6734" y="204"/>
                    </a:lnTo>
                    <a:lnTo>
                      <a:pt x="6745" y="198"/>
                    </a:lnTo>
                    <a:lnTo>
                      <a:pt x="6756" y="193"/>
                    </a:lnTo>
                    <a:lnTo>
                      <a:pt x="6767" y="188"/>
                    </a:lnTo>
                    <a:lnTo>
                      <a:pt x="6779" y="185"/>
                    </a:lnTo>
                    <a:lnTo>
                      <a:pt x="6790" y="182"/>
                    </a:lnTo>
                    <a:lnTo>
                      <a:pt x="6802" y="179"/>
                    </a:lnTo>
                    <a:lnTo>
                      <a:pt x="6815" y="177"/>
                    </a:lnTo>
                    <a:lnTo>
                      <a:pt x="6828" y="177"/>
                    </a:lnTo>
                    <a:lnTo>
                      <a:pt x="6842" y="178"/>
                    </a:lnTo>
                    <a:lnTo>
                      <a:pt x="6857" y="179"/>
                    </a:lnTo>
                    <a:lnTo>
                      <a:pt x="6870" y="183"/>
                    </a:lnTo>
                    <a:lnTo>
                      <a:pt x="6883" y="187"/>
                    </a:lnTo>
                    <a:lnTo>
                      <a:pt x="6896" y="192"/>
                    </a:lnTo>
                    <a:lnTo>
                      <a:pt x="6908" y="199"/>
                    </a:lnTo>
                    <a:lnTo>
                      <a:pt x="6919" y="206"/>
                    </a:lnTo>
                    <a:lnTo>
                      <a:pt x="6930" y="215"/>
                    </a:lnTo>
                    <a:lnTo>
                      <a:pt x="6937" y="222"/>
                    </a:lnTo>
                    <a:lnTo>
                      <a:pt x="6943" y="229"/>
                    </a:lnTo>
                    <a:lnTo>
                      <a:pt x="6949" y="236"/>
                    </a:lnTo>
                    <a:lnTo>
                      <a:pt x="6954" y="244"/>
                    </a:lnTo>
                    <a:lnTo>
                      <a:pt x="6959" y="251"/>
                    </a:lnTo>
                    <a:lnTo>
                      <a:pt x="6965" y="261"/>
                    </a:lnTo>
                    <a:lnTo>
                      <a:pt x="6969" y="269"/>
                    </a:lnTo>
                    <a:lnTo>
                      <a:pt x="6972" y="279"/>
                    </a:lnTo>
                    <a:lnTo>
                      <a:pt x="6976" y="289"/>
                    </a:lnTo>
                    <a:lnTo>
                      <a:pt x="6978" y="299"/>
                    </a:lnTo>
                    <a:lnTo>
                      <a:pt x="6981" y="309"/>
                    </a:lnTo>
                    <a:lnTo>
                      <a:pt x="6983" y="320"/>
                    </a:lnTo>
                    <a:lnTo>
                      <a:pt x="6985" y="344"/>
                    </a:lnTo>
                    <a:lnTo>
                      <a:pt x="6986" y="369"/>
                    </a:lnTo>
                    <a:lnTo>
                      <a:pt x="6986" y="637"/>
                    </a:lnTo>
                    <a:lnTo>
                      <a:pt x="6905" y="637"/>
                    </a:lnTo>
                    <a:lnTo>
                      <a:pt x="6905" y="378"/>
                    </a:lnTo>
                    <a:lnTo>
                      <a:pt x="6904" y="362"/>
                    </a:lnTo>
                    <a:lnTo>
                      <a:pt x="6903" y="346"/>
                    </a:lnTo>
                    <a:lnTo>
                      <a:pt x="6901" y="333"/>
                    </a:lnTo>
                    <a:lnTo>
                      <a:pt x="6898" y="319"/>
                    </a:lnTo>
                    <a:lnTo>
                      <a:pt x="6895" y="307"/>
                    </a:lnTo>
                    <a:lnTo>
                      <a:pt x="6890" y="297"/>
                    </a:lnTo>
                    <a:lnTo>
                      <a:pt x="6884" y="286"/>
                    </a:lnTo>
                    <a:lnTo>
                      <a:pt x="6878" y="277"/>
                    </a:lnTo>
                    <a:lnTo>
                      <a:pt x="6872" y="270"/>
                    </a:lnTo>
                    <a:lnTo>
                      <a:pt x="6864" y="263"/>
                    </a:lnTo>
                    <a:lnTo>
                      <a:pt x="6856" y="258"/>
                    </a:lnTo>
                    <a:lnTo>
                      <a:pt x="6846" y="253"/>
                    </a:lnTo>
                    <a:lnTo>
                      <a:pt x="6836" y="249"/>
                    </a:lnTo>
                    <a:lnTo>
                      <a:pt x="6825" y="246"/>
                    </a:lnTo>
                    <a:lnTo>
                      <a:pt x="6814" y="244"/>
                    </a:lnTo>
                    <a:lnTo>
                      <a:pt x="6801" y="244"/>
                    </a:lnTo>
                    <a:lnTo>
                      <a:pt x="6791" y="244"/>
                    </a:lnTo>
                    <a:lnTo>
                      <a:pt x="6782" y="245"/>
                    </a:lnTo>
                    <a:lnTo>
                      <a:pt x="6772" y="247"/>
                    </a:lnTo>
                    <a:lnTo>
                      <a:pt x="6764" y="250"/>
                    </a:lnTo>
                    <a:lnTo>
                      <a:pt x="6756" y="254"/>
                    </a:lnTo>
                    <a:lnTo>
                      <a:pt x="6748" y="258"/>
                    </a:lnTo>
                    <a:lnTo>
                      <a:pt x="6740" y="263"/>
                    </a:lnTo>
                    <a:lnTo>
                      <a:pt x="6732" y="268"/>
                    </a:lnTo>
                    <a:lnTo>
                      <a:pt x="6725" y="274"/>
                    </a:lnTo>
                    <a:lnTo>
                      <a:pt x="6719" y="281"/>
                    </a:lnTo>
                    <a:lnTo>
                      <a:pt x="6713" y="289"/>
                    </a:lnTo>
                    <a:lnTo>
                      <a:pt x="6707" y="296"/>
                    </a:lnTo>
                    <a:lnTo>
                      <a:pt x="6703" y="303"/>
                    </a:lnTo>
                    <a:lnTo>
                      <a:pt x="6698" y="311"/>
                    </a:lnTo>
                    <a:lnTo>
                      <a:pt x="6694" y="319"/>
                    </a:lnTo>
                    <a:lnTo>
                      <a:pt x="6691" y="329"/>
                    </a:lnTo>
                    <a:lnTo>
                      <a:pt x="6689" y="337"/>
                    </a:lnTo>
                    <a:lnTo>
                      <a:pt x="6687" y="346"/>
                    </a:lnTo>
                    <a:lnTo>
                      <a:pt x="6686" y="356"/>
                    </a:lnTo>
                    <a:lnTo>
                      <a:pt x="6686" y="367"/>
                    </a:lnTo>
                    <a:lnTo>
                      <a:pt x="6686" y="637"/>
                    </a:lnTo>
                    <a:lnTo>
                      <a:pt x="6604" y="637"/>
                    </a:lnTo>
                    <a:close/>
                    <a:moveTo>
                      <a:pt x="7137" y="105"/>
                    </a:moveTo>
                    <a:lnTo>
                      <a:pt x="7217" y="80"/>
                    </a:lnTo>
                    <a:lnTo>
                      <a:pt x="7217" y="188"/>
                    </a:lnTo>
                    <a:lnTo>
                      <a:pt x="7333" y="188"/>
                    </a:lnTo>
                    <a:lnTo>
                      <a:pt x="7333" y="249"/>
                    </a:lnTo>
                    <a:lnTo>
                      <a:pt x="7217" y="249"/>
                    </a:lnTo>
                    <a:lnTo>
                      <a:pt x="7217" y="492"/>
                    </a:lnTo>
                    <a:lnTo>
                      <a:pt x="7217" y="503"/>
                    </a:lnTo>
                    <a:lnTo>
                      <a:pt x="7218" y="513"/>
                    </a:lnTo>
                    <a:lnTo>
                      <a:pt x="7219" y="522"/>
                    </a:lnTo>
                    <a:lnTo>
                      <a:pt x="7220" y="530"/>
                    </a:lnTo>
                    <a:lnTo>
                      <a:pt x="7223" y="539"/>
                    </a:lnTo>
                    <a:lnTo>
                      <a:pt x="7226" y="546"/>
                    </a:lnTo>
                    <a:lnTo>
                      <a:pt x="7229" y="552"/>
                    </a:lnTo>
                    <a:lnTo>
                      <a:pt x="7233" y="557"/>
                    </a:lnTo>
                    <a:lnTo>
                      <a:pt x="7237" y="562"/>
                    </a:lnTo>
                    <a:lnTo>
                      <a:pt x="7241" y="567"/>
                    </a:lnTo>
                    <a:lnTo>
                      <a:pt x="7246" y="570"/>
                    </a:lnTo>
                    <a:lnTo>
                      <a:pt x="7251" y="573"/>
                    </a:lnTo>
                    <a:lnTo>
                      <a:pt x="7257" y="577"/>
                    </a:lnTo>
                    <a:lnTo>
                      <a:pt x="7264" y="578"/>
                    </a:lnTo>
                    <a:lnTo>
                      <a:pt x="7271" y="579"/>
                    </a:lnTo>
                    <a:lnTo>
                      <a:pt x="7278" y="580"/>
                    </a:lnTo>
                    <a:lnTo>
                      <a:pt x="7291" y="579"/>
                    </a:lnTo>
                    <a:lnTo>
                      <a:pt x="7304" y="578"/>
                    </a:lnTo>
                    <a:lnTo>
                      <a:pt x="7315" y="577"/>
                    </a:lnTo>
                    <a:lnTo>
                      <a:pt x="7325" y="573"/>
                    </a:lnTo>
                    <a:lnTo>
                      <a:pt x="7329" y="635"/>
                    </a:lnTo>
                    <a:lnTo>
                      <a:pt x="7314" y="640"/>
                    </a:lnTo>
                    <a:lnTo>
                      <a:pt x="7296" y="644"/>
                    </a:lnTo>
                    <a:lnTo>
                      <a:pt x="7278" y="647"/>
                    </a:lnTo>
                    <a:lnTo>
                      <a:pt x="7257" y="648"/>
                    </a:lnTo>
                    <a:lnTo>
                      <a:pt x="7243" y="647"/>
                    </a:lnTo>
                    <a:lnTo>
                      <a:pt x="7230" y="644"/>
                    </a:lnTo>
                    <a:lnTo>
                      <a:pt x="7217" y="642"/>
                    </a:lnTo>
                    <a:lnTo>
                      <a:pt x="7206" y="638"/>
                    </a:lnTo>
                    <a:lnTo>
                      <a:pt x="7196" y="633"/>
                    </a:lnTo>
                    <a:lnTo>
                      <a:pt x="7185" y="627"/>
                    </a:lnTo>
                    <a:lnTo>
                      <a:pt x="7176" y="620"/>
                    </a:lnTo>
                    <a:lnTo>
                      <a:pt x="7168" y="612"/>
                    </a:lnTo>
                    <a:lnTo>
                      <a:pt x="7161" y="602"/>
                    </a:lnTo>
                    <a:lnTo>
                      <a:pt x="7155" y="591"/>
                    </a:lnTo>
                    <a:lnTo>
                      <a:pt x="7149" y="579"/>
                    </a:lnTo>
                    <a:lnTo>
                      <a:pt x="7145" y="565"/>
                    </a:lnTo>
                    <a:lnTo>
                      <a:pt x="7141" y="550"/>
                    </a:lnTo>
                    <a:lnTo>
                      <a:pt x="7139" y="532"/>
                    </a:lnTo>
                    <a:lnTo>
                      <a:pt x="7138" y="515"/>
                    </a:lnTo>
                    <a:lnTo>
                      <a:pt x="7137" y="495"/>
                    </a:lnTo>
                    <a:lnTo>
                      <a:pt x="7137" y="249"/>
                    </a:lnTo>
                    <a:lnTo>
                      <a:pt x="7068" y="249"/>
                    </a:lnTo>
                    <a:lnTo>
                      <a:pt x="7068" y="188"/>
                    </a:lnTo>
                    <a:lnTo>
                      <a:pt x="7137" y="188"/>
                    </a:lnTo>
                    <a:lnTo>
                      <a:pt x="7137" y="105"/>
                    </a:lnTo>
                    <a:close/>
                    <a:moveTo>
                      <a:pt x="7366" y="188"/>
                    </a:moveTo>
                    <a:lnTo>
                      <a:pt x="7455" y="188"/>
                    </a:lnTo>
                    <a:lnTo>
                      <a:pt x="7553" y="453"/>
                    </a:lnTo>
                    <a:lnTo>
                      <a:pt x="7560" y="474"/>
                    </a:lnTo>
                    <a:lnTo>
                      <a:pt x="7568" y="495"/>
                    </a:lnTo>
                    <a:lnTo>
                      <a:pt x="7575" y="519"/>
                    </a:lnTo>
                    <a:lnTo>
                      <a:pt x="7582" y="545"/>
                    </a:lnTo>
                    <a:lnTo>
                      <a:pt x="7584" y="545"/>
                    </a:lnTo>
                    <a:lnTo>
                      <a:pt x="7589" y="527"/>
                    </a:lnTo>
                    <a:lnTo>
                      <a:pt x="7595" y="507"/>
                    </a:lnTo>
                    <a:lnTo>
                      <a:pt x="7604" y="481"/>
                    </a:lnTo>
                    <a:lnTo>
                      <a:pt x="7613" y="451"/>
                    </a:lnTo>
                    <a:lnTo>
                      <a:pt x="7701" y="188"/>
                    </a:lnTo>
                    <a:lnTo>
                      <a:pt x="7788" y="188"/>
                    </a:lnTo>
                    <a:lnTo>
                      <a:pt x="7665" y="508"/>
                    </a:lnTo>
                    <a:lnTo>
                      <a:pt x="7654" y="537"/>
                    </a:lnTo>
                    <a:lnTo>
                      <a:pt x="7644" y="564"/>
                    </a:lnTo>
                    <a:lnTo>
                      <a:pt x="7632" y="590"/>
                    </a:lnTo>
                    <a:lnTo>
                      <a:pt x="7623" y="614"/>
                    </a:lnTo>
                    <a:lnTo>
                      <a:pt x="7613" y="635"/>
                    </a:lnTo>
                    <a:lnTo>
                      <a:pt x="7604" y="655"/>
                    </a:lnTo>
                    <a:lnTo>
                      <a:pt x="7595" y="672"/>
                    </a:lnTo>
                    <a:lnTo>
                      <a:pt x="7587" y="688"/>
                    </a:lnTo>
                    <a:lnTo>
                      <a:pt x="7578" y="704"/>
                    </a:lnTo>
                    <a:lnTo>
                      <a:pt x="7569" y="719"/>
                    </a:lnTo>
                    <a:lnTo>
                      <a:pt x="7559" y="733"/>
                    </a:lnTo>
                    <a:lnTo>
                      <a:pt x="7550" y="746"/>
                    </a:lnTo>
                    <a:lnTo>
                      <a:pt x="7541" y="759"/>
                    </a:lnTo>
                    <a:lnTo>
                      <a:pt x="7532" y="770"/>
                    </a:lnTo>
                    <a:lnTo>
                      <a:pt x="7521" y="780"/>
                    </a:lnTo>
                    <a:lnTo>
                      <a:pt x="7512" y="790"/>
                    </a:lnTo>
                    <a:lnTo>
                      <a:pt x="7500" y="800"/>
                    </a:lnTo>
                    <a:lnTo>
                      <a:pt x="7487" y="809"/>
                    </a:lnTo>
                    <a:lnTo>
                      <a:pt x="7474" y="817"/>
                    </a:lnTo>
                    <a:lnTo>
                      <a:pt x="7462" y="825"/>
                    </a:lnTo>
                    <a:lnTo>
                      <a:pt x="7450" y="831"/>
                    </a:lnTo>
                    <a:lnTo>
                      <a:pt x="7437" y="835"/>
                    </a:lnTo>
                    <a:lnTo>
                      <a:pt x="7424" y="839"/>
                    </a:lnTo>
                    <a:lnTo>
                      <a:pt x="7412" y="842"/>
                    </a:lnTo>
                    <a:lnTo>
                      <a:pt x="7391" y="773"/>
                    </a:lnTo>
                    <a:lnTo>
                      <a:pt x="7409" y="766"/>
                    </a:lnTo>
                    <a:lnTo>
                      <a:pt x="7428" y="758"/>
                    </a:lnTo>
                    <a:lnTo>
                      <a:pt x="7445" y="746"/>
                    </a:lnTo>
                    <a:lnTo>
                      <a:pt x="7463" y="733"/>
                    </a:lnTo>
                    <a:lnTo>
                      <a:pt x="7473" y="725"/>
                    </a:lnTo>
                    <a:lnTo>
                      <a:pt x="7482" y="714"/>
                    </a:lnTo>
                    <a:lnTo>
                      <a:pt x="7493" y="704"/>
                    </a:lnTo>
                    <a:lnTo>
                      <a:pt x="7501" y="693"/>
                    </a:lnTo>
                    <a:lnTo>
                      <a:pt x="7509" y="682"/>
                    </a:lnTo>
                    <a:lnTo>
                      <a:pt x="7517" y="669"/>
                    </a:lnTo>
                    <a:lnTo>
                      <a:pt x="7525" y="656"/>
                    </a:lnTo>
                    <a:lnTo>
                      <a:pt x="7531" y="642"/>
                    </a:lnTo>
                    <a:lnTo>
                      <a:pt x="7536" y="631"/>
                    </a:lnTo>
                    <a:lnTo>
                      <a:pt x="7538" y="623"/>
                    </a:lnTo>
                    <a:lnTo>
                      <a:pt x="7536" y="615"/>
                    </a:lnTo>
                    <a:lnTo>
                      <a:pt x="7532" y="601"/>
                    </a:lnTo>
                    <a:lnTo>
                      <a:pt x="7366" y="188"/>
                    </a:lnTo>
                    <a:close/>
                    <a:moveTo>
                      <a:pt x="7898" y="648"/>
                    </a:moveTo>
                    <a:lnTo>
                      <a:pt x="7896" y="648"/>
                    </a:lnTo>
                    <a:lnTo>
                      <a:pt x="7890" y="647"/>
                    </a:lnTo>
                    <a:lnTo>
                      <a:pt x="7885" y="647"/>
                    </a:lnTo>
                    <a:lnTo>
                      <a:pt x="7880" y="644"/>
                    </a:lnTo>
                    <a:lnTo>
                      <a:pt x="7875" y="642"/>
                    </a:lnTo>
                    <a:lnTo>
                      <a:pt x="7871" y="640"/>
                    </a:lnTo>
                    <a:lnTo>
                      <a:pt x="7866" y="637"/>
                    </a:lnTo>
                    <a:lnTo>
                      <a:pt x="7862" y="634"/>
                    </a:lnTo>
                    <a:lnTo>
                      <a:pt x="7857" y="630"/>
                    </a:lnTo>
                    <a:lnTo>
                      <a:pt x="7854" y="626"/>
                    </a:lnTo>
                    <a:lnTo>
                      <a:pt x="7851" y="622"/>
                    </a:lnTo>
                    <a:lnTo>
                      <a:pt x="7848" y="617"/>
                    </a:lnTo>
                    <a:lnTo>
                      <a:pt x="7846" y="612"/>
                    </a:lnTo>
                    <a:lnTo>
                      <a:pt x="7844" y="600"/>
                    </a:lnTo>
                    <a:lnTo>
                      <a:pt x="7843" y="589"/>
                    </a:lnTo>
                    <a:lnTo>
                      <a:pt x="7843" y="583"/>
                    </a:lnTo>
                    <a:lnTo>
                      <a:pt x="7844" y="577"/>
                    </a:lnTo>
                    <a:lnTo>
                      <a:pt x="7845" y="571"/>
                    </a:lnTo>
                    <a:lnTo>
                      <a:pt x="7846" y="565"/>
                    </a:lnTo>
                    <a:lnTo>
                      <a:pt x="7849" y="560"/>
                    </a:lnTo>
                    <a:lnTo>
                      <a:pt x="7851" y="556"/>
                    </a:lnTo>
                    <a:lnTo>
                      <a:pt x="7854" y="551"/>
                    </a:lnTo>
                    <a:lnTo>
                      <a:pt x="7858" y="547"/>
                    </a:lnTo>
                    <a:lnTo>
                      <a:pt x="7863" y="543"/>
                    </a:lnTo>
                    <a:lnTo>
                      <a:pt x="7867" y="540"/>
                    </a:lnTo>
                    <a:lnTo>
                      <a:pt x="7872" y="536"/>
                    </a:lnTo>
                    <a:lnTo>
                      <a:pt x="7876" y="534"/>
                    </a:lnTo>
                    <a:lnTo>
                      <a:pt x="7881" y="532"/>
                    </a:lnTo>
                    <a:lnTo>
                      <a:pt x="7887" y="531"/>
                    </a:lnTo>
                    <a:lnTo>
                      <a:pt x="7892" y="530"/>
                    </a:lnTo>
                    <a:lnTo>
                      <a:pt x="7899" y="530"/>
                    </a:lnTo>
                    <a:lnTo>
                      <a:pt x="7905" y="530"/>
                    </a:lnTo>
                    <a:lnTo>
                      <a:pt x="7910" y="531"/>
                    </a:lnTo>
                    <a:lnTo>
                      <a:pt x="7915" y="532"/>
                    </a:lnTo>
                    <a:lnTo>
                      <a:pt x="7920" y="534"/>
                    </a:lnTo>
                    <a:lnTo>
                      <a:pt x="7925" y="536"/>
                    </a:lnTo>
                    <a:lnTo>
                      <a:pt x="7929" y="540"/>
                    </a:lnTo>
                    <a:lnTo>
                      <a:pt x="7933" y="543"/>
                    </a:lnTo>
                    <a:lnTo>
                      <a:pt x="7938" y="547"/>
                    </a:lnTo>
                    <a:lnTo>
                      <a:pt x="7942" y="551"/>
                    </a:lnTo>
                    <a:lnTo>
                      <a:pt x="7945" y="555"/>
                    </a:lnTo>
                    <a:lnTo>
                      <a:pt x="7947" y="560"/>
                    </a:lnTo>
                    <a:lnTo>
                      <a:pt x="7949" y="565"/>
                    </a:lnTo>
                    <a:lnTo>
                      <a:pt x="7951" y="570"/>
                    </a:lnTo>
                    <a:lnTo>
                      <a:pt x="7952" y="577"/>
                    </a:lnTo>
                    <a:lnTo>
                      <a:pt x="7953" y="583"/>
                    </a:lnTo>
                    <a:lnTo>
                      <a:pt x="7953" y="589"/>
                    </a:lnTo>
                    <a:lnTo>
                      <a:pt x="7952" y="600"/>
                    </a:lnTo>
                    <a:lnTo>
                      <a:pt x="7949" y="612"/>
                    </a:lnTo>
                    <a:lnTo>
                      <a:pt x="7947" y="617"/>
                    </a:lnTo>
                    <a:lnTo>
                      <a:pt x="7945" y="622"/>
                    </a:lnTo>
                    <a:lnTo>
                      <a:pt x="7942" y="626"/>
                    </a:lnTo>
                    <a:lnTo>
                      <a:pt x="7938" y="630"/>
                    </a:lnTo>
                    <a:lnTo>
                      <a:pt x="7933" y="634"/>
                    </a:lnTo>
                    <a:lnTo>
                      <a:pt x="7929" y="637"/>
                    </a:lnTo>
                    <a:lnTo>
                      <a:pt x="7925" y="640"/>
                    </a:lnTo>
                    <a:lnTo>
                      <a:pt x="7920" y="642"/>
                    </a:lnTo>
                    <a:lnTo>
                      <a:pt x="7915" y="644"/>
                    </a:lnTo>
                    <a:lnTo>
                      <a:pt x="7909" y="647"/>
                    </a:lnTo>
                    <a:lnTo>
                      <a:pt x="7904" y="647"/>
                    </a:lnTo>
                    <a:lnTo>
                      <a:pt x="7898" y="648"/>
                    </a:lnTo>
                    <a:close/>
                  </a:path>
                </a:pathLst>
              </a:custGeom>
              <a:solidFill>
                <a:schemeClr val="bg1">
                  <a:alpha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Myriad Pro"/>
                </a:endParaRPr>
              </a:p>
            </p:txBody>
          </p:sp>
        </p:grpSp>
      </p:grpSp>
      <p:sp>
        <p:nvSpPr>
          <p:cNvPr id="6" name="TextBox 5"/>
          <p:cNvSpPr txBox="1"/>
          <p:nvPr/>
        </p:nvSpPr>
        <p:spPr>
          <a:xfrm>
            <a:off x="660400" y="2933700"/>
            <a:ext cx="10769600" cy="553998"/>
          </a:xfrm>
          <a:prstGeom prst="rect">
            <a:avLst/>
          </a:prstGeom>
          <a:noFill/>
        </p:spPr>
        <p:txBody>
          <a:bodyPr wrap="square" rtlCol="0">
            <a:noAutofit/>
          </a:bodyPr>
          <a:lstStyle/>
          <a:p>
            <a:pPr algn="l" defTabSz="914400" rtl="0" eaLnBrk="1" latinLnBrk="0" hangingPunct="1">
              <a:spcBef>
                <a:spcPct val="0"/>
              </a:spcBef>
              <a:buNone/>
            </a:pPr>
            <a:r>
              <a:rPr lang="en-US" sz="3000" kern="1200" dirty="0">
                <a:solidFill>
                  <a:schemeClr val="bg1"/>
                </a:solidFill>
                <a:latin typeface="Myriad Pro"/>
                <a:ea typeface="+mj-ea"/>
                <a:cs typeface="Arial" pitchFamily="34" charset="0"/>
              </a:rPr>
              <a:t>Thank You</a:t>
            </a:r>
          </a:p>
        </p:txBody>
      </p:sp>
      <p:sp>
        <p:nvSpPr>
          <p:cNvPr id="19" name="Rectangle 18"/>
          <p:cNvSpPr/>
          <p:nvPr/>
        </p:nvSpPr>
        <p:spPr>
          <a:xfrm flipH="1">
            <a:off x="-12971" y="5715001"/>
            <a:ext cx="12204971" cy="1188720"/>
          </a:xfrm>
          <a:prstGeom prst="rect">
            <a:avLst/>
          </a:prstGeom>
          <a:solidFill>
            <a:srgbClr val="B9AFA4"/>
          </a:solidFill>
          <a:ln w="9525" cap="flat" cmpd="sng" algn="ctr">
            <a:noFill/>
            <a:prstDash val="solid"/>
          </a:ln>
          <a:effectLst/>
        </p:spPr>
        <p:txBody>
          <a:bodyPr rtlCol="0" anchor="ctr"/>
          <a:lstStyle/>
          <a:p>
            <a:pPr algn="ctr"/>
            <a:endParaRPr lang="en-US" sz="1800" kern="0" dirty="0">
              <a:solidFill>
                <a:sysClr val="window" lastClr="FFFFFF"/>
              </a:solidFill>
              <a:latin typeface="Myriad Pro"/>
            </a:endParaRPr>
          </a:p>
        </p:txBody>
      </p:sp>
      <p:sp>
        <p:nvSpPr>
          <p:cNvPr id="20" name="TextBox 19"/>
          <p:cNvSpPr txBox="1"/>
          <p:nvPr/>
        </p:nvSpPr>
        <p:spPr>
          <a:xfrm>
            <a:off x="512064" y="5943600"/>
            <a:ext cx="2611997" cy="818744"/>
          </a:xfrm>
          <a:prstGeom prst="rect">
            <a:avLst/>
          </a:prstGeom>
          <a:noFill/>
        </p:spPr>
        <p:txBody>
          <a:bodyPr wrap="none" rtlCol="0">
            <a:noAutofit/>
          </a:bodyPr>
          <a:lstStyle/>
          <a:p>
            <a:r>
              <a:rPr lang="en-US" sz="1500" dirty="0">
                <a:solidFill>
                  <a:srgbClr val="EEECE1">
                    <a:lumMod val="90000"/>
                  </a:srgbClr>
                </a:solidFill>
                <a:latin typeface="Myriad Pro"/>
              </a:rPr>
              <a:t>IT Services</a:t>
            </a:r>
          </a:p>
          <a:p>
            <a:r>
              <a:rPr lang="en-US" sz="1500" dirty="0">
                <a:solidFill>
                  <a:srgbClr val="EEECE1">
                    <a:lumMod val="90000"/>
                  </a:srgbClr>
                </a:solidFill>
                <a:latin typeface="Myriad Pro"/>
              </a:rPr>
              <a:t>Business Solutions</a:t>
            </a:r>
          </a:p>
          <a:p>
            <a:r>
              <a:rPr lang="en-US" sz="1500" dirty="0">
                <a:solidFill>
                  <a:srgbClr val="EEECE1">
                    <a:lumMod val="90000"/>
                  </a:srgbClr>
                </a:solidFill>
                <a:latin typeface="Myriad Pro"/>
              </a:rPr>
              <a:t>Consulting</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40800" y="5137517"/>
            <a:ext cx="3272669" cy="1125173"/>
          </a:xfrm>
          <a:prstGeom prst="rect">
            <a:avLst/>
          </a:prstGeom>
        </p:spPr>
      </p:pic>
    </p:spTree>
    <p:extLst>
      <p:ext uri="{BB962C8B-B14F-4D97-AF65-F5344CB8AC3E}">
        <p14:creationId xmlns:p14="http://schemas.microsoft.com/office/powerpoint/2010/main" val="2555492640"/>
      </p:ext>
    </p:extLst>
  </p:cSld>
  <p:clrMap bg1="lt1" tx1="dk1" bg2="lt2" tx2="dk2" accent1="accent1" accent2="accent2" accent3="accent3" accent4="accent4" accent5="accent5" accent6="accent6" hlink="hlink" folHlink="folHlink"/>
  <p:sldLayoutIdLst>
    <p:sldLayoutId id="2147483706" r:id="rId1"/>
  </p:sldLayoutIdLst>
  <p:txStyles>
    <p:titleStyle>
      <a:lvl1pPr algn="l" defTabSz="914400" rtl="0" eaLnBrk="1" latinLnBrk="0" hangingPunct="1">
        <a:spcBef>
          <a:spcPct val="0"/>
        </a:spcBef>
        <a:buNone/>
        <a:defRPr sz="3000" kern="1200">
          <a:solidFill>
            <a:schemeClr val="bg1"/>
          </a:solidFill>
          <a:latin typeface="Myriad Pro"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F585BC-DDCD-A642-9F11-8ABFE72F1BB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303656" y="67798"/>
            <a:ext cx="2568193" cy="614374"/>
          </a:xfrm>
          <a:prstGeom prst="rect">
            <a:avLst/>
          </a:prstGeom>
        </p:spPr>
      </p:pic>
      <p:pic>
        <p:nvPicPr>
          <p:cNvPr id="12" name="Picture 11">
            <a:extLst>
              <a:ext uri="{FF2B5EF4-FFF2-40B4-BE49-F238E27FC236}">
                <a16:creationId xmlns:a16="http://schemas.microsoft.com/office/drawing/2014/main" id="{C3134F64-EC65-2F44-AAB9-20F50A1E361A}"/>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250849" y="102670"/>
            <a:ext cx="663552" cy="579502"/>
          </a:xfrm>
          <a:prstGeom prst="rect">
            <a:avLst/>
          </a:prstGeom>
        </p:spPr>
      </p:pic>
      <p:pic>
        <p:nvPicPr>
          <p:cNvPr id="13" name="Picture 12"/>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5791216"/>
            <a:ext cx="12192000" cy="1066784"/>
          </a:xfrm>
          <a:prstGeom prst="rect">
            <a:avLst/>
          </a:prstGeom>
        </p:spPr>
      </p:pic>
    </p:spTree>
    <p:extLst>
      <p:ext uri="{BB962C8B-B14F-4D97-AF65-F5344CB8AC3E}">
        <p14:creationId xmlns:p14="http://schemas.microsoft.com/office/powerpoint/2010/main" val="905132346"/>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1"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hyperlink" Target="http://www.servicecanada.gc.ca/" TargetMode="External"/><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7.png"/><Relationship Id="rId2" Type="http://schemas.openxmlformats.org/officeDocument/2006/relationships/diagramData" Target="../diagrams/data3.xml"/><Relationship Id="rId1" Type="http://schemas.openxmlformats.org/officeDocument/2006/relationships/slideLayout" Target="../slideLayouts/slideLayout3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7.png"/><Relationship Id="rId1" Type="http://schemas.openxmlformats.org/officeDocument/2006/relationships/slideLayout" Target="../slideLayouts/slideLayout3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hyperlink" Target="http://www.cra-arc.gc.ca/menu-eng.html" TargetMode="Externa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3" Type="http://schemas.openxmlformats.org/officeDocument/2006/relationships/hyperlink" Target="http://www.cra-arc.gc.ca/tx/ndvdls/fq/txrts-eng.html" TargetMode="External"/><Relationship Id="rId2" Type="http://schemas.openxmlformats.org/officeDocument/2006/relationships/hyperlink" Target="http://www.cra-arc.gc.ca/pdoc/" TargetMode="External"/><Relationship Id="rId1" Type="http://schemas.openxmlformats.org/officeDocument/2006/relationships/slideLayout" Target="../slideLayouts/slideLayout36.xml"/><Relationship Id="rId4" Type="http://schemas.openxmlformats.org/officeDocument/2006/relationships/hyperlink" Target="http://www.cra-arc.gc.ca/tx/llrts/menu-eng.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7.png"/><Relationship Id="rId1" Type="http://schemas.openxmlformats.org/officeDocument/2006/relationships/slideLayout" Target="../slideLayouts/slideLayout3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png"/><Relationship Id="rId1" Type="http://schemas.openxmlformats.org/officeDocument/2006/relationships/slideLayout" Target="../slideLayouts/slideLayout3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bin"/><Relationship Id="rId1" Type="http://schemas.openxmlformats.org/officeDocument/2006/relationships/slideLayout" Target="../slideLayouts/slideLayout36.xml"/><Relationship Id="rId5" Type="http://schemas.openxmlformats.org/officeDocument/2006/relationships/image" Target="../media/image29.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hyperlink" Target="http://www.epfindia.com/" TargetMode="External"/><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18.wmf"/><Relationship Id="rId5" Type="http://schemas.openxmlformats.org/officeDocument/2006/relationships/package" Target="../embeddings/Microsoft_Word_Document.docx"/><Relationship Id="rId4" Type="http://schemas.openxmlformats.org/officeDocument/2006/relationships/hyperlink" Target="https://iwu.epfindia.gov.in/iwu/trackAppStatu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7.png"/><Relationship Id="rId2" Type="http://schemas.openxmlformats.org/officeDocument/2006/relationships/diagramData" Target="../diagrams/data2.xml"/><Relationship Id="rId1" Type="http://schemas.openxmlformats.org/officeDocument/2006/relationships/slideLayout" Target="../slideLayouts/slideLayout3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8290" y="1882002"/>
            <a:ext cx="6808852" cy="2800767"/>
          </a:xfrm>
          <a:prstGeom prst="rect">
            <a:avLst/>
          </a:prstGeom>
          <a:noFill/>
        </p:spPr>
        <p:txBody>
          <a:bodyPr wrap="none" rtlCol="0">
            <a:spAutoFit/>
          </a:bodyPr>
          <a:lstStyle/>
          <a:p>
            <a:pPr algn="ctr"/>
            <a:r>
              <a:rPr lang="en-US" sz="4400" dirty="0">
                <a:solidFill>
                  <a:srgbClr val="F50BB2"/>
                </a:solidFill>
                <a:latin typeface="Constantia" panose="02030602050306030303" pitchFamily="18" charset="0"/>
              </a:rPr>
              <a:t>Welcome to</a:t>
            </a:r>
          </a:p>
          <a:p>
            <a:pPr algn="ctr"/>
            <a:r>
              <a:rPr lang="en-US" sz="4400" dirty="0">
                <a:solidFill>
                  <a:srgbClr val="F50BB2"/>
                </a:solidFill>
                <a:latin typeface="Constantia" panose="02030602050306030303" pitchFamily="18" charset="0"/>
              </a:rPr>
              <a:t>TATA Consultancy Services</a:t>
            </a:r>
          </a:p>
          <a:p>
            <a:pPr algn="ctr"/>
            <a:r>
              <a:rPr lang="en-US" sz="4400" dirty="0">
                <a:solidFill>
                  <a:srgbClr val="F50BB2"/>
                </a:solidFill>
                <a:latin typeface="Constantia" panose="02030602050306030303" pitchFamily="18" charset="0"/>
              </a:rPr>
              <a:t>Canada</a:t>
            </a:r>
          </a:p>
          <a:p>
            <a:pPr algn="ctr"/>
            <a:endParaRPr lang="en-US" sz="4400" b="1" dirty="0">
              <a:solidFill>
                <a:srgbClr val="F50BB2"/>
              </a:solidFill>
              <a:latin typeface="Constantia" panose="02030602050306030303" pitchFamily="18" charset="0"/>
            </a:endParaRPr>
          </a:p>
        </p:txBody>
      </p:sp>
    </p:spTree>
    <p:extLst>
      <p:ext uri="{BB962C8B-B14F-4D97-AF65-F5344CB8AC3E}">
        <p14:creationId xmlns:p14="http://schemas.microsoft.com/office/powerpoint/2010/main" val="3188826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2"/>
          <p:cNvSpPr>
            <a:spLocks noGrp="1"/>
          </p:cNvSpPr>
          <p:nvPr>
            <p:ph type="sldNum" sz="quarter" idx="11"/>
          </p:nvPr>
        </p:nvSpPr>
        <p:spPr bwMode="auto">
          <a:xfrm>
            <a:off x="7848600" y="628015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Wingdings" panose="05000000000000000000" pitchFamily="2" charset="2"/>
              <a:buChar char="§"/>
              <a:defRPr sz="2200">
                <a:solidFill>
                  <a:srgbClr val="4E84C4"/>
                </a:solidFill>
                <a:latin typeface="Myriad Pro"/>
              </a:defRPr>
            </a:lvl1pPr>
            <a:lvl2pPr marL="742950" indent="-285750">
              <a:spcBef>
                <a:spcPct val="20000"/>
              </a:spcBef>
              <a:buFont typeface="Wingdings" panose="05000000000000000000" pitchFamily="2" charset="2"/>
              <a:buChar char="§"/>
              <a:defRPr sz="2200">
                <a:solidFill>
                  <a:srgbClr val="4E84C4"/>
                </a:solidFill>
                <a:latin typeface="Myriad Pro"/>
              </a:defRPr>
            </a:lvl2pPr>
            <a:lvl3pPr marL="1143000" indent="-228600">
              <a:spcBef>
                <a:spcPct val="20000"/>
              </a:spcBef>
              <a:buFont typeface="Wingdings" panose="05000000000000000000" pitchFamily="2" charset="2"/>
              <a:defRPr sz="2200">
                <a:solidFill>
                  <a:srgbClr val="4E84C4"/>
                </a:solidFill>
                <a:latin typeface="Myriad Pro"/>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1A26FEFA-2DD9-42ED-A3F7-D50EDD8E8938}" type="slidenum">
              <a:rPr lang="en-US" altLang="en-US" sz="1200">
                <a:solidFill>
                  <a:srgbClr val="898989"/>
                </a:solidFill>
                <a:latin typeface="Calibri" panose="020F0502020204030204" pitchFamily="34" charset="0"/>
              </a:rPr>
              <a:pPr>
                <a:spcBef>
                  <a:spcPct val="0"/>
                </a:spcBef>
                <a:buFontTx/>
                <a:buNone/>
              </a:pPr>
              <a:t>10</a:t>
            </a:fld>
            <a:endParaRPr lang="en-US" altLang="en-US" sz="1200" dirty="0">
              <a:solidFill>
                <a:srgbClr val="898989"/>
              </a:solidFill>
              <a:latin typeface="Calibri" panose="020F0502020204030204" pitchFamily="34" charset="0"/>
            </a:endParaRPr>
          </a:p>
        </p:txBody>
      </p:sp>
      <p:sp>
        <p:nvSpPr>
          <p:cNvPr id="12" name="Rectangle 11"/>
          <p:cNvSpPr/>
          <p:nvPr/>
        </p:nvSpPr>
        <p:spPr>
          <a:xfrm>
            <a:off x="90152" y="856357"/>
            <a:ext cx="12101848" cy="6001643"/>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wrap="square">
            <a:spAutoFit/>
          </a:bodyPr>
          <a:lstStyle/>
          <a:p>
            <a:pPr eaLnBrk="1" hangingPunct="1">
              <a:defRPr/>
            </a:pPr>
            <a:r>
              <a:rPr lang="en-US" sz="1600" b="1" dirty="0">
                <a:latin typeface="Calibri" panose="020F0502020204030204" pitchFamily="34" charset="0"/>
              </a:rPr>
              <a:t>Carry </a:t>
            </a:r>
            <a:r>
              <a:rPr lang="en-US" sz="1600" dirty="0">
                <a:latin typeface="Calibri" panose="020F0502020204030204" pitchFamily="34" charset="0"/>
              </a:rPr>
              <a:t>all immigration documentation issued, including port of entry approval letter (Issued by IRCC / CHC Delhi).</a:t>
            </a: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Carry</a:t>
            </a:r>
            <a:r>
              <a:rPr lang="en-US" sz="1600" dirty="0">
                <a:latin typeface="Calibri" panose="020F0502020204030204" pitchFamily="34" charset="0"/>
              </a:rPr>
              <a:t> copy of entire presentation made to visa office to be included in candidate's briefcase.</a:t>
            </a: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Be</a:t>
            </a:r>
            <a:r>
              <a:rPr lang="en-US" sz="1600" dirty="0">
                <a:latin typeface="Calibri" panose="020F0502020204030204" pitchFamily="34" charset="0"/>
              </a:rPr>
              <a:t> familiar with TCS’ operations in Canada, including the correct company name (Tata Consultancy Services Canada Inc.), the location of the head office, the city and province where you will be working, the name of your TCS manager in Canada and the approximate size and structure of the TCS team on your project.</a:t>
            </a:r>
            <a:endParaRPr lang="en-US" sz="1600" b="1" dirty="0">
              <a:latin typeface="Calibri" panose="020F0502020204030204" pitchFamily="34" charset="0"/>
            </a:endParaRP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Check</a:t>
            </a:r>
            <a:r>
              <a:rPr lang="en-US" sz="1600" dirty="0">
                <a:latin typeface="Calibri" panose="020F0502020204030204" pitchFamily="34" charset="0"/>
              </a:rPr>
              <a:t> with Base branch GMFU / TCS Canada Visa Team or Onsite Immigration team to make sure that all documentation are correct.</a:t>
            </a: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Read</a:t>
            </a:r>
            <a:r>
              <a:rPr lang="en-US" sz="1600" dirty="0">
                <a:latin typeface="Calibri" panose="020F0502020204030204" pitchFamily="34" charset="0"/>
              </a:rPr>
              <a:t> over all points made, to avoid inconsistencies.</a:t>
            </a: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Candidate </a:t>
            </a:r>
            <a:r>
              <a:rPr lang="en-US" sz="1600" dirty="0">
                <a:latin typeface="Calibri" panose="020F0502020204030204" pitchFamily="34" charset="0"/>
              </a:rPr>
              <a:t>must point out any inaccuracies in understanding of job, or past, or experience, to Visa team.</a:t>
            </a: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Ensure</a:t>
            </a:r>
            <a:r>
              <a:rPr lang="en-US" sz="1600" dirty="0">
                <a:latin typeface="Calibri" panose="020F0502020204030204" pitchFamily="34" charset="0"/>
              </a:rPr>
              <a:t> passport  is valid for at-least 1 year.</a:t>
            </a: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Have</a:t>
            </a:r>
            <a:r>
              <a:rPr lang="en-US" sz="1600" dirty="0">
                <a:latin typeface="Calibri" panose="020F0502020204030204" pitchFamily="34" charset="0"/>
              </a:rPr>
              <a:t> clear copies of supporting documentation (e.g. educational certificates, Marriage Certificates, Birth Certificates. Etc.).</a:t>
            </a: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Ensure</a:t>
            </a:r>
            <a:r>
              <a:rPr lang="en-US" sz="1600" dirty="0">
                <a:latin typeface="Calibri" panose="020F0502020204030204" pitchFamily="34" charset="0"/>
              </a:rPr>
              <a:t> that any documentation not in English or French is accompanied by an official translation.</a:t>
            </a: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Make</a:t>
            </a:r>
            <a:r>
              <a:rPr lang="en-US" sz="1600" dirty="0">
                <a:latin typeface="Calibri" panose="020F0502020204030204" pitchFamily="34" charset="0"/>
              </a:rPr>
              <a:t> sure that there are contact numbers available if something goes wrong (Your Onsite Manager, TCS Onsite Immigration Manager, Lawyers who processed your work permit and TCS HR in Toronto, etc).</a:t>
            </a:r>
          </a:p>
          <a:p>
            <a:pPr eaLnBrk="1" hangingPunct="1">
              <a:defRPr/>
            </a:pPr>
            <a:endParaRPr lang="en-US" sz="1600" dirty="0">
              <a:latin typeface="Calibri" panose="020F0502020204030204" pitchFamily="34" charset="0"/>
            </a:endParaRPr>
          </a:p>
          <a:p>
            <a:pPr eaLnBrk="1" hangingPunct="1">
              <a:defRPr/>
            </a:pPr>
            <a:r>
              <a:rPr lang="en-US" sz="1600" b="1" dirty="0">
                <a:latin typeface="Calibri" panose="020F0502020204030204" pitchFamily="34" charset="0"/>
              </a:rPr>
              <a:t>Before</a:t>
            </a:r>
            <a:r>
              <a:rPr lang="en-US" sz="1600" dirty="0">
                <a:latin typeface="Calibri" panose="020F0502020204030204" pitchFamily="34" charset="0"/>
              </a:rPr>
              <a:t> leaving immigration ensure that name, date of birth, citizenship is all correct on the document once issued.</a:t>
            </a:r>
          </a:p>
        </p:txBody>
      </p:sp>
      <p:sp>
        <p:nvSpPr>
          <p:cNvPr id="13" name="Title 6"/>
          <p:cNvSpPr>
            <a:spLocks noGrp="1"/>
          </p:cNvSpPr>
          <p:nvPr>
            <p:ph type="title"/>
          </p:nvPr>
        </p:nvSpPr>
        <p:spPr>
          <a:xfrm>
            <a:off x="955612" y="94897"/>
            <a:ext cx="9914157" cy="486129"/>
          </a:xfrm>
        </p:spPr>
        <p:txBody>
          <a:bodyPr/>
          <a:lstStyle/>
          <a:p>
            <a:pPr algn="l" eaLnBrk="1" hangingPunct="1">
              <a:defRPr/>
            </a:pPr>
            <a:r>
              <a:rPr lang="en-US" sz="2800" b="1" u="sng" dirty="0">
                <a:latin typeface="Calibri" panose="020F0502020204030204" pitchFamily="34" charset="0"/>
                <a:ea typeface="+mn-ea"/>
                <a:cs typeface="+mn-cs"/>
              </a:rPr>
              <a:t>Prepare Yourself</a:t>
            </a:r>
            <a:endParaRPr sz="2800" b="1" u="sng" dirty="0">
              <a:latin typeface="Calibri" panose="020F0502020204030204" pitchFamily="34" charset="0"/>
              <a:ea typeface="+mn-ea"/>
              <a:cs typeface="+mn-cs"/>
            </a:endParaRPr>
          </a:p>
        </p:txBody>
      </p:sp>
    </p:spTree>
    <p:extLst>
      <p:ext uri="{BB962C8B-B14F-4D97-AF65-F5344CB8AC3E}">
        <p14:creationId xmlns:p14="http://schemas.microsoft.com/office/powerpoint/2010/main" val="4278426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572510" y="352455"/>
            <a:ext cx="2521683" cy="640860"/>
          </a:xfrm>
        </p:spPr>
        <p:txBody>
          <a:bodyPr/>
          <a:lstStyle/>
          <a:p>
            <a:r>
              <a:rPr lang="en-US" sz="2800" b="1" u="sng" dirty="0">
                <a:latin typeface="+mn-lt"/>
              </a:rPr>
              <a:t>What to expect</a:t>
            </a:r>
          </a:p>
        </p:txBody>
      </p:sp>
      <p:sp>
        <p:nvSpPr>
          <p:cNvPr id="4" name="Title 1"/>
          <p:cNvSpPr txBox="1">
            <a:spLocks/>
          </p:cNvSpPr>
          <p:nvPr/>
        </p:nvSpPr>
        <p:spPr>
          <a:xfrm>
            <a:off x="7694699" y="993315"/>
            <a:ext cx="3835757" cy="640860"/>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b="1" u="sng" dirty="0">
                <a:solidFill>
                  <a:srgbClr val="000000">
                    <a:lumMod val="75000"/>
                    <a:lumOff val="25000"/>
                  </a:srgbClr>
                </a:solidFill>
                <a:latin typeface="Calibri" panose="020F0502020204030204"/>
              </a:rPr>
              <a:t>Expected Questions</a:t>
            </a:r>
          </a:p>
        </p:txBody>
      </p:sp>
      <p:cxnSp>
        <p:nvCxnSpPr>
          <p:cNvPr id="6" name="Straight Connector 5"/>
          <p:cNvCxnSpPr/>
          <p:nvPr/>
        </p:nvCxnSpPr>
        <p:spPr>
          <a:xfrm>
            <a:off x="6789100" y="993315"/>
            <a:ext cx="0" cy="534489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5304" y="993315"/>
            <a:ext cx="7054404" cy="5755422"/>
          </a:xfrm>
          <a:prstGeom prst="rect">
            <a:avLst/>
          </a:prstGeom>
          <a:noFill/>
        </p:spPr>
        <p:txBody>
          <a:bodyPr wrap="square" rtlCol="0">
            <a:spAutoFit/>
          </a:bodyPr>
          <a:lstStyle/>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Wait in the line quietly and patiently for your turn.  There may be a long line-up.</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Do not use cell phone while you are in the Canada immigration area without permission.</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Handover only the passport and Port of entry approved Letter to the officer. Be ready with other documents and produce other documents if asked. </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Answer the questions clearly and confidently.</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Be forthright and do not suppress any information, but limit your answers to the questions asked of you.</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All applicants for work permits must report for secondary inspection.  Business visitors may also be selected for secondary inspection, either randomly or if the primary officer has any doubts that cannot be resolved at the counter.</a:t>
            </a:r>
          </a:p>
          <a:p>
            <a:pPr marL="285750"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Applicants are interviewed and documents are verified by the secondary officer.  In such cases, it is possible they may call your supervisor &amp; client for further verification.</a:t>
            </a:r>
            <a:endParaRPr lang="en-US" sz="1600" dirty="0">
              <a:solidFill>
                <a:srgbClr val="000000"/>
              </a:solidFill>
            </a:endParaRPr>
          </a:p>
        </p:txBody>
      </p:sp>
      <p:sp>
        <p:nvSpPr>
          <p:cNvPr id="10" name="TextBox 9"/>
          <p:cNvSpPr txBox="1"/>
          <p:nvPr/>
        </p:nvSpPr>
        <p:spPr>
          <a:xfrm>
            <a:off x="6775361" y="1608868"/>
            <a:ext cx="5416639" cy="4278094"/>
          </a:xfrm>
          <a:prstGeom prst="rect">
            <a:avLst/>
          </a:prstGeom>
          <a:noFill/>
        </p:spPr>
        <p:txBody>
          <a:bodyPr wrap="square" rtlCol="0">
            <a:spAutoFit/>
          </a:bodyPr>
          <a:lstStyle/>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What is your purpose of Travel?</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How long you are planning to stay in Canada?</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Who is your employer? </a:t>
            </a:r>
          </a:p>
          <a:p>
            <a:pPr lvl="1" algn="just">
              <a:defRPr/>
            </a:pPr>
            <a:r>
              <a:rPr lang="en-US" sz="1600" dirty="0">
                <a:solidFill>
                  <a:srgbClr val="0070C0"/>
                </a:solidFill>
                <a:cs typeface="Calibri" panose="020F0502020204030204" pitchFamily="34" charset="0"/>
              </a:rPr>
              <a:t>	Tata Consultancy Services Limited. Please don’t 	mention your client name as employer</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Who is your employer’s Canadian customer?</a:t>
            </a:r>
          </a:p>
          <a:p>
            <a:pPr lvl="1" algn="just">
              <a:defRPr/>
            </a:pPr>
            <a:r>
              <a:rPr lang="en-US" sz="1600" dirty="0">
                <a:solidFill>
                  <a:srgbClr val="0070C0"/>
                </a:solidFill>
                <a:cs typeface="Calibri" panose="020F0502020204030204" pitchFamily="34" charset="0"/>
              </a:rPr>
              <a:t>	Mention your Client Name</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What type of business meeting are you attending during your stay in Canada?</a:t>
            </a:r>
          </a:p>
          <a:p>
            <a:pPr marL="742950" lvl="1" indent="-285750" algn="just">
              <a:buFont typeface="Wingdings" panose="05000000000000000000" pitchFamily="2" charset="2"/>
              <a:buChar char="v"/>
              <a:defRPr/>
            </a:pPr>
            <a:endParaRPr lang="en-US" sz="1600" dirty="0">
              <a:solidFill>
                <a:srgbClr val="000000"/>
              </a:solidFill>
              <a:cs typeface="Calibri" panose="020F0502020204030204" pitchFamily="34" charset="0"/>
            </a:endParaRPr>
          </a:p>
          <a:p>
            <a:pPr marL="742950" lvl="1" indent="-285750" algn="just">
              <a:buFont typeface="Wingdings" panose="05000000000000000000" pitchFamily="2" charset="2"/>
              <a:buChar char="v"/>
              <a:defRPr/>
            </a:pPr>
            <a:r>
              <a:rPr lang="en-US" sz="1600" dirty="0">
                <a:solidFill>
                  <a:srgbClr val="000000"/>
                </a:solidFill>
                <a:cs typeface="Calibri" panose="020F0502020204030204" pitchFamily="34" charset="0"/>
              </a:rPr>
              <a:t>What exactly you will be doing in Canada?</a:t>
            </a:r>
          </a:p>
          <a:p>
            <a:pPr lvl="1" algn="just">
              <a:defRPr/>
            </a:pPr>
            <a:r>
              <a:rPr lang="en-US" sz="1600" dirty="0">
                <a:solidFill>
                  <a:srgbClr val="000000"/>
                </a:solidFill>
                <a:cs typeface="Calibri" panose="020F0502020204030204" pitchFamily="34" charset="0"/>
              </a:rPr>
              <a:t>	</a:t>
            </a:r>
            <a:r>
              <a:rPr lang="en-US" sz="1600" dirty="0">
                <a:solidFill>
                  <a:srgbClr val="0070C0"/>
                </a:solidFill>
                <a:cs typeface="Calibri" panose="020F0502020204030204" pitchFamily="34" charset="0"/>
              </a:rPr>
              <a:t>Your Job duties</a:t>
            </a:r>
          </a:p>
          <a:p>
            <a:endParaRPr lang="en-US" sz="1600" dirty="0">
              <a:solidFill>
                <a:srgbClr val="000000"/>
              </a:solidFill>
            </a:endParaRPr>
          </a:p>
        </p:txBody>
      </p:sp>
    </p:spTree>
    <p:extLst>
      <p:ext uri="{BB962C8B-B14F-4D97-AF65-F5344CB8AC3E}">
        <p14:creationId xmlns:p14="http://schemas.microsoft.com/office/powerpoint/2010/main" val="957472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9927771" cy="562483"/>
          </a:xfrm>
        </p:spPr>
        <p:txBody>
          <a:bodyPr/>
          <a:lstStyle/>
          <a:p>
            <a:r>
              <a:rPr lang="en-US" sz="2800" b="1" u="sng" dirty="0">
                <a:latin typeface="+mn-lt"/>
              </a:rPr>
              <a:t>Important tasks upon your landing in Canada  </a:t>
            </a: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43" y="1087537"/>
            <a:ext cx="494898" cy="494898"/>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48" y="1883232"/>
            <a:ext cx="494898" cy="494898"/>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01" y="2708553"/>
            <a:ext cx="494898" cy="494898"/>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0" y="3533983"/>
            <a:ext cx="494898" cy="494898"/>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37" y="4207751"/>
            <a:ext cx="494898" cy="494898"/>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188378"/>
            <a:ext cx="494898" cy="494898"/>
          </a:xfrm>
          <a:prstGeom prst="rect">
            <a:avLst/>
          </a:prstGeom>
        </p:spPr>
      </p:pic>
      <p:sp>
        <p:nvSpPr>
          <p:cNvPr id="3" name="Rectangle 2"/>
          <p:cNvSpPr/>
          <p:nvPr/>
        </p:nvSpPr>
        <p:spPr>
          <a:xfrm>
            <a:off x="694763" y="903721"/>
            <a:ext cx="11497237" cy="5755422"/>
          </a:xfrm>
          <a:prstGeom prst="rect">
            <a:avLst/>
          </a:prstGeom>
        </p:spPr>
        <p:txBody>
          <a:bodyPr wrap="square">
            <a:spAutoFit/>
          </a:bodyPr>
          <a:lstStyle/>
          <a:p>
            <a:pPr lvl="0"/>
            <a:r>
              <a:rPr lang="en-US" sz="1600" dirty="0"/>
              <a:t>Update your Work Permit details in  Ultimatix &gt; GESS &gt; Travel &gt; My travel essentials &gt; WP/RP Details. (System will allow you to complete your Onsite reporting form only after updating and approval of your WP details in WP/RP link. Instructions given in Slide 18). </a:t>
            </a:r>
          </a:p>
          <a:p>
            <a:pPr lvl="0"/>
            <a:endParaRPr lang="en-US" sz="1600" dirty="0"/>
          </a:p>
          <a:p>
            <a:r>
              <a:rPr lang="en-US" sz="1600" dirty="0"/>
              <a:t>Complete your Onsite Reporting Form, Ultimatix &gt; GESS &gt;  FYA Worklist.  Ensure that your Onsite Reporting form is approved by all stake holders. (If you have any issues in submitting Onsite Reporting Form, please try different browsers (IE, Mozilla, Chrome)</a:t>
            </a:r>
          </a:p>
          <a:p>
            <a:pPr lvl="0"/>
            <a:r>
              <a:rPr lang="en-US" sz="1600" dirty="0"/>
              <a:t>Update your overseas residence address in Ultimatix &gt; GESS &gt; My Profile &gt; About &gt; Address Details &gt; Create Overseas.</a:t>
            </a:r>
          </a:p>
          <a:p>
            <a:pPr lvl="0"/>
            <a:endParaRPr lang="en-US" sz="1600" dirty="0"/>
          </a:p>
          <a:p>
            <a:pPr lvl="0"/>
            <a:r>
              <a:rPr lang="en-US" sz="1600" dirty="0"/>
              <a:t>(You can update the address where you are  temporarily staying immediately after arrival or update TCS office address or update your short term accommodation on landing. But make sure to edit the address in the above path immediately after you move into your long term accommodation. Correct address is required for various purposes (Banking, Insurance, TCS HR to contact etc..)</a:t>
            </a:r>
          </a:p>
          <a:p>
            <a:pPr lvl="0"/>
            <a:endParaRPr lang="en-US" sz="1600" dirty="0"/>
          </a:p>
          <a:p>
            <a:r>
              <a:rPr lang="en-US" sz="1600" dirty="0"/>
              <a:t>Check the completion of your Overseas Deputation process (Ultimatix &gt; GESS &gt;Track My Workflows ). If there are pending notifications, contact the concerned departments to clear the notifications. </a:t>
            </a:r>
          </a:p>
          <a:p>
            <a:endParaRPr lang="en-US" sz="1600" dirty="0"/>
          </a:p>
          <a:p>
            <a:pPr lvl="0"/>
            <a:r>
              <a:rPr lang="en-US" sz="1600" dirty="0"/>
              <a:t>Open a Bank Account. The salary (Indian and Canada), and claims will be remitted to this account. Please update the bank account details in Ultimatix &gt; GESS &gt; My Profile &gt; Bank Details &gt; Create Overseas.</a:t>
            </a:r>
          </a:p>
          <a:p>
            <a:pPr lvl="0"/>
            <a:endParaRPr lang="en-US" sz="1600" dirty="0"/>
          </a:p>
          <a:p>
            <a:r>
              <a:rPr lang="en-US" sz="1600" dirty="0"/>
              <a:t>Apply for your Social Insurance Number (SIN #) (Please check the internet for the nearest Service Canada office location . Web site - </a:t>
            </a:r>
            <a:r>
              <a:rPr lang="en-US" sz="1600" dirty="0">
                <a:hlinkClick r:id="rId3"/>
              </a:rPr>
              <a:t>http://www.servicecanada.gc.ca</a:t>
            </a:r>
            <a:r>
              <a:rPr lang="en-US" sz="1600" dirty="0"/>
              <a:t>). Please update your SIN Details in Ultimatix &gt; GESS &gt; My Profile &gt; National Identifier &gt; Canada (Should choose the country from the drop down &amp; format should be xxx-xx-</a:t>
            </a:r>
            <a:r>
              <a:rPr lang="en-US" sz="1600" dirty="0" err="1"/>
              <a:t>xxxx</a:t>
            </a:r>
            <a:r>
              <a:rPr lang="en-US" sz="1600" dirty="0"/>
              <a:t>).  This is mandatory for payroll processing. (Please carry your Original work permit issued at the port of entry and original passport while applying for SIN.  SIN will be provided immediately at the counter.  SIN is not required for dependents who are in Visitor Record or Study Permit).</a:t>
            </a:r>
          </a:p>
          <a:p>
            <a:pPr lvl="0"/>
            <a:endParaRPr lang="en-US" sz="1600" dirty="0"/>
          </a:p>
        </p:txBody>
      </p:sp>
    </p:spTree>
    <p:extLst>
      <p:ext uri="{BB962C8B-B14F-4D97-AF65-F5344CB8AC3E}">
        <p14:creationId xmlns:p14="http://schemas.microsoft.com/office/powerpoint/2010/main" val="2539484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914709" cy="549420"/>
          </a:xfrm>
        </p:spPr>
        <p:txBody>
          <a:bodyPr/>
          <a:lstStyle/>
          <a:p>
            <a:r>
              <a:rPr lang="en-US" sz="2800" b="1" u="sng" dirty="0">
                <a:latin typeface="+mn-lt"/>
              </a:rPr>
              <a:t>Important tasks upon your landing in Canada </a:t>
            </a:r>
          </a:p>
        </p:txBody>
      </p:sp>
      <p:graphicFrame>
        <p:nvGraphicFramePr>
          <p:cNvPr id="5" name="Diagram 4"/>
          <p:cNvGraphicFramePr/>
          <p:nvPr>
            <p:extLst>
              <p:ext uri="{D42A27DB-BD31-4B8C-83A1-F6EECF244321}">
                <p14:modId xmlns:p14="http://schemas.microsoft.com/office/powerpoint/2010/main" val="1982018093"/>
              </p:ext>
            </p:extLst>
          </p:nvPr>
        </p:nvGraphicFramePr>
        <p:xfrm>
          <a:off x="721512" y="1066322"/>
          <a:ext cx="11282766" cy="5238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614" y="1699167"/>
            <a:ext cx="494898" cy="49489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428" y="3334504"/>
            <a:ext cx="494898" cy="49489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3522" y="4673352"/>
            <a:ext cx="494898" cy="494898"/>
          </a:xfrm>
          <a:prstGeom prst="rect">
            <a:avLst/>
          </a:prstGeom>
        </p:spPr>
      </p:pic>
    </p:spTree>
    <p:extLst>
      <p:ext uri="{BB962C8B-B14F-4D97-AF65-F5344CB8AC3E}">
        <p14:creationId xmlns:p14="http://schemas.microsoft.com/office/powerpoint/2010/main" val="3282234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49085" y="286603"/>
            <a:ext cx="9862457" cy="510231"/>
          </a:xfrm>
        </p:spPr>
        <p:txBody>
          <a:bodyPr/>
          <a:lstStyle/>
          <a:p>
            <a:r>
              <a:rPr lang="en-US" sz="2800" b="1" u="sng" dirty="0">
                <a:latin typeface="+mn-lt"/>
              </a:rPr>
              <a:t>Important tasks for Insurance upon your landing in Canada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70" y="1168480"/>
            <a:ext cx="494898" cy="494898"/>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70" y="2384567"/>
            <a:ext cx="494898" cy="494898"/>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70" y="3780558"/>
            <a:ext cx="494898" cy="494898"/>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008" y="5040281"/>
            <a:ext cx="494898" cy="494898"/>
          </a:xfrm>
          <a:prstGeom prst="rect">
            <a:avLst/>
          </a:prstGeom>
        </p:spPr>
      </p:pic>
      <p:graphicFrame>
        <p:nvGraphicFramePr>
          <p:cNvPr id="5" name="Diagram 4"/>
          <p:cNvGraphicFramePr/>
          <p:nvPr>
            <p:extLst>
              <p:ext uri="{D42A27DB-BD31-4B8C-83A1-F6EECF244321}">
                <p14:modId xmlns:p14="http://schemas.microsoft.com/office/powerpoint/2010/main" val="579313991"/>
              </p:ext>
            </p:extLst>
          </p:nvPr>
        </p:nvGraphicFramePr>
        <p:xfrm>
          <a:off x="687581" y="831570"/>
          <a:ext cx="11186555" cy="5332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8094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077" y="740759"/>
            <a:ext cx="4683034" cy="604258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66" y="768070"/>
            <a:ext cx="5045011" cy="6039131"/>
          </a:xfrm>
          <a:prstGeom prst="rect">
            <a:avLst/>
          </a:prstGeom>
        </p:spPr>
      </p:pic>
      <p:sp>
        <p:nvSpPr>
          <p:cNvPr id="3" name="Title 1"/>
          <p:cNvSpPr>
            <a:spLocks noGrp="1"/>
          </p:cNvSpPr>
          <p:nvPr>
            <p:ph type="title"/>
          </p:nvPr>
        </p:nvSpPr>
        <p:spPr>
          <a:xfrm>
            <a:off x="1005840" y="165781"/>
            <a:ext cx="8756469" cy="487362"/>
          </a:xfrm>
        </p:spPr>
        <p:txBody>
          <a:bodyPr/>
          <a:lstStyle/>
          <a:p>
            <a:r>
              <a:rPr lang="en-US" sz="2800" b="1" u="sng" dirty="0">
                <a:latin typeface="+mn-lt"/>
              </a:rPr>
              <a:t>Instruction to update Work permit details in WP/RP link</a:t>
            </a:r>
          </a:p>
        </p:txBody>
      </p:sp>
      <p:cxnSp>
        <p:nvCxnSpPr>
          <p:cNvPr id="109" name="Straight Connector 108"/>
          <p:cNvCxnSpPr/>
          <p:nvPr/>
        </p:nvCxnSpPr>
        <p:spPr>
          <a:xfrm flipV="1">
            <a:off x="13021994" y="5393230"/>
            <a:ext cx="0" cy="4288"/>
          </a:xfrm>
          <a:prstGeom prst="line">
            <a:avLst/>
          </a:prstGeom>
        </p:spPr>
        <p:style>
          <a:lnRef idx="3">
            <a:schemeClr val="accent6"/>
          </a:lnRef>
          <a:fillRef idx="0">
            <a:schemeClr val="accent6"/>
          </a:fillRef>
          <a:effectRef idx="2">
            <a:schemeClr val="accent6"/>
          </a:effectRef>
          <a:fontRef idx="minor">
            <a:schemeClr val="tx1"/>
          </a:fontRef>
        </p:style>
      </p:cxnSp>
      <p:cxnSp>
        <p:nvCxnSpPr>
          <p:cNvPr id="116" name="Straight Connector 115"/>
          <p:cNvCxnSpPr/>
          <p:nvPr/>
        </p:nvCxnSpPr>
        <p:spPr>
          <a:xfrm flipV="1">
            <a:off x="13148603" y="5943012"/>
            <a:ext cx="0" cy="2273"/>
          </a:xfrm>
          <a:prstGeom prst="line">
            <a:avLst/>
          </a:prstGeom>
        </p:spPr>
        <p:style>
          <a:lnRef idx="3">
            <a:schemeClr val="accent6"/>
          </a:lnRef>
          <a:fillRef idx="0">
            <a:schemeClr val="accent6"/>
          </a:fillRef>
          <a:effectRef idx="2">
            <a:schemeClr val="accent6"/>
          </a:effectRef>
          <a:fontRef idx="minor">
            <a:schemeClr val="tx1"/>
          </a:fontRef>
        </p:style>
      </p:cxnSp>
      <p:grpSp>
        <p:nvGrpSpPr>
          <p:cNvPr id="175" name="Group 174"/>
          <p:cNvGrpSpPr/>
          <p:nvPr/>
        </p:nvGrpSpPr>
        <p:grpSpPr>
          <a:xfrm>
            <a:off x="3611271" y="3346611"/>
            <a:ext cx="2729429" cy="1624634"/>
            <a:chOff x="3464417" y="2845041"/>
            <a:chExt cx="4286881" cy="1554480"/>
          </a:xfrm>
        </p:grpSpPr>
        <p:cxnSp>
          <p:nvCxnSpPr>
            <p:cNvPr id="176" name="Straight Connector 175"/>
            <p:cNvCxnSpPr/>
            <p:nvPr/>
          </p:nvCxnSpPr>
          <p:spPr>
            <a:xfrm>
              <a:off x="3464417" y="2846231"/>
              <a:ext cx="1068945" cy="0"/>
            </a:xfrm>
            <a:prstGeom prst="line">
              <a:avLst/>
            </a:prstGeom>
            <a:ln>
              <a:solidFill>
                <a:srgbClr val="55A51C"/>
              </a:solidFill>
            </a:ln>
          </p:spPr>
          <p:style>
            <a:lnRef idx="1">
              <a:schemeClr val="dk1"/>
            </a:lnRef>
            <a:fillRef idx="0">
              <a:schemeClr val="dk1"/>
            </a:fillRef>
            <a:effectRef idx="0">
              <a:schemeClr val="dk1"/>
            </a:effectRef>
            <a:fontRef idx="minor">
              <a:schemeClr val="tx1"/>
            </a:fontRef>
          </p:style>
        </p:cxnSp>
        <p:cxnSp>
          <p:nvCxnSpPr>
            <p:cNvPr id="177" name="Straight Connector 176"/>
            <p:cNvCxnSpPr/>
            <p:nvPr/>
          </p:nvCxnSpPr>
          <p:spPr>
            <a:xfrm>
              <a:off x="4533362" y="2845041"/>
              <a:ext cx="0" cy="1554480"/>
            </a:xfrm>
            <a:prstGeom prst="line">
              <a:avLst/>
            </a:prstGeom>
            <a:ln>
              <a:solidFill>
                <a:srgbClr val="55A51C"/>
              </a:solidFill>
            </a:ln>
          </p:spPr>
          <p:style>
            <a:lnRef idx="1">
              <a:schemeClr val="dk1"/>
            </a:lnRef>
            <a:fillRef idx="0">
              <a:schemeClr val="dk1"/>
            </a:fillRef>
            <a:effectRef idx="0">
              <a:schemeClr val="dk1"/>
            </a:effectRef>
            <a:fontRef idx="minor">
              <a:schemeClr val="tx1"/>
            </a:fontRef>
          </p:style>
        </p:cxnSp>
        <p:cxnSp>
          <p:nvCxnSpPr>
            <p:cNvPr id="178" name="Straight Connector 177"/>
            <p:cNvCxnSpPr/>
            <p:nvPr/>
          </p:nvCxnSpPr>
          <p:spPr>
            <a:xfrm>
              <a:off x="4533362" y="4396452"/>
              <a:ext cx="3017520" cy="0"/>
            </a:xfrm>
            <a:prstGeom prst="line">
              <a:avLst/>
            </a:prstGeom>
            <a:ln>
              <a:solidFill>
                <a:srgbClr val="55A51C"/>
              </a:solidFill>
            </a:ln>
          </p:spPr>
          <p:style>
            <a:lnRef idx="1">
              <a:schemeClr val="dk1"/>
            </a:lnRef>
            <a:fillRef idx="0">
              <a:schemeClr val="dk1"/>
            </a:fillRef>
            <a:effectRef idx="0">
              <a:schemeClr val="dk1"/>
            </a:effectRef>
            <a:fontRef idx="minor">
              <a:schemeClr val="tx1"/>
            </a:fontRef>
          </p:style>
        </p:cxnSp>
        <p:cxnSp>
          <p:nvCxnSpPr>
            <p:cNvPr id="179" name="Straight Arrow Connector 178"/>
            <p:cNvCxnSpPr/>
            <p:nvPr/>
          </p:nvCxnSpPr>
          <p:spPr>
            <a:xfrm>
              <a:off x="7508678" y="4396452"/>
              <a:ext cx="242620" cy="0"/>
            </a:xfrm>
            <a:prstGeom prst="straightConnector1">
              <a:avLst/>
            </a:prstGeom>
            <a:ln>
              <a:solidFill>
                <a:srgbClr val="55A51C"/>
              </a:solidFill>
              <a:tailEnd type="triangle"/>
            </a:ln>
          </p:spPr>
          <p:style>
            <a:lnRef idx="3">
              <a:schemeClr val="dk1"/>
            </a:lnRef>
            <a:fillRef idx="0">
              <a:schemeClr val="dk1"/>
            </a:fillRef>
            <a:effectRef idx="2">
              <a:schemeClr val="dk1"/>
            </a:effectRef>
            <a:fontRef idx="minor">
              <a:schemeClr val="tx1"/>
            </a:fontRef>
          </p:style>
        </p:cxnSp>
      </p:grpSp>
      <p:grpSp>
        <p:nvGrpSpPr>
          <p:cNvPr id="180" name="Group 179"/>
          <p:cNvGrpSpPr/>
          <p:nvPr/>
        </p:nvGrpSpPr>
        <p:grpSpPr>
          <a:xfrm>
            <a:off x="3534033" y="3718203"/>
            <a:ext cx="2806667" cy="1424149"/>
            <a:chOff x="3464417" y="2845041"/>
            <a:chExt cx="4286881" cy="1554480"/>
          </a:xfrm>
        </p:grpSpPr>
        <p:cxnSp>
          <p:nvCxnSpPr>
            <p:cNvPr id="181" name="Straight Connector 180"/>
            <p:cNvCxnSpPr/>
            <p:nvPr/>
          </p:nvCxnSpPr>
          <p:spPr>
            <a:xfrm>
              <a:off x="3464417" y="2846231"/>
              <a:ext cx="1068945" cy="0"/>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cxnSp>
          <p:nvCxnSpPr>
            <p:cNvPr id="182" name="Straight Connector 181"/>
            <p:cNvCxnSpPr/>
            <p:nvPr/>
          </p:nvCxnSpPr>
          <p:spPr>
            <a:xfrm>
              <a:off x="4533362" y="2845041"/>
              <a:ext cx="0" cy="1554480"/>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cxnSp>
          <p:nvCxnSpPr>
            <p:cNvPr id="183" name="Straight Connector 182"/>
            <p:cNvCxnSpPr/>
            <p:nvPr/>
          </p:nvCxnSpPr>
          <p:spPr>
            <a:xfrm>
              <a:off x="4533362" y="4396452"/>
              <a:ext cx="3017520" cy="0"/>
            </a:xfrm>
            <a:prstGeom prst="line">
              <a:avLst/>
            </a:prstGeom>
            <a:ln>
              <a:solidFill>
                <a:srgbClr val="0000FF"/>
              </a:solidFill>
            </a:ln>
          </p:spPr>
          <p:style>
            <a:lnRef idx="1">
              <a:schemeClr val="dk1"/>
            </a:lnRef>
            <a:fillRef idx="0">
              <a:schemeClr val="dk1"/>
            </a:fillRef>
            <a:effectRef idx="0">
              <a:schemeClr val="dk1"/>
            </a:effectRef>
            <a:fontRef idx="minor">
              <a:schemeClr val="tx1"/>
            </a:fontRef>
          </p:style>
        </p:cxnSp>
        <p:cxnSp>
          <p:nvCxnSpPr>
            <p:cNvPr id="184" name="Straight Arrow Connector 183"/>
            <p:cNvCxnSpPr/>
            <p:nvPr/>
          </p:nvCxnSpPr>
          <p:spPr>
            <a:xfrm>
              <a:off x="7508678" y="4396452"/>
              <a:ext cx="242620" cy="0"/>
            </a:xfrm>
            <a:prstGeom prst="straightConnector1">
              <a:avLst/>
            </a:prstGeom>
            <a:ln>
              <a:solidFill>
                <a:srgbClr val="0000FF"/>
              </a:solidFill>
              <a:tailEnd type="triangle"/>
            </a:ln>
          </p:spPr>
          <p:style>
            <a:lnRef idx="3">
              <a:schemeClr val="dk1"/>
            </a:lnRef>
            <a:fillRef idx="0">
              <a:schemeClr val="dk1"/>
            </a:fillRef>
            <a:effectRef idx="2">
              <a:schemeClr val="dk1"/>
            </a:effectRef>
            <a:fontRef idx="minor">
              <a:schemeClr val="tx1"/>
            </a:fontRef>
          </p:style>
        </p:cxnSp>
      </p:grpSp>
      <p:grpSp>
        <p:nvGrpSpPr>
          <p:cNvPr id="185" name="Group 184"/>
          <p:cNvGrpSpPr/>
          <p:nvPr/>
        </p:nvGrpSpPr>
        <p:grpSpPr>
          <a:xfrm>
            <a:off x="3883958" y="4455023"/>
            <a:ext cx="2456742" cy="1333441"/>
            <a:chOff x="3464417" y="2845041"/>
            <a:chExt cx="4286881" cy="1554480"/>
          </a:xfrm>
        </p:grpSpPr>
        <p:cxnSp>
          <p:nvCxnSpPr>
            <p:cNvPr id="186" name="Straight Connector 185"/>
            <p:cNvCxnSpPr/>
            <p:nvPr/>
          </p:nvCxnSpPr>
          <p:spPr>
            <a:xfrm>
              <a:off x="3464417" y="2846231"/>
              <a:ext cx="1068945" cy="0"/>
            </a:xfrm>
            <a:prstGeom prst="line">
              <a:avLst/>
            </a:prstGeom>
            <a:ln>
              <a:solidFill>
                <a:srgbClr val="FFFF00"/>
              </a:solidFill>
            </a:ln>
          </p:spPr>
          <p:style>
            <a:lnRef idx="1">
              <a:schemeClr val="dk1"/>
            </a:lnRef>
            <a:fillRef idx="0">
              <a:schemeClr val="dk1"/>
            </a:fillRef>
            <a:effectRef idx="0">
              <a:schemeClr val="dk1"/>
            </a:effectRef>
            <a:fontRef idx="minor">
              <a:schemeClr val="tx1"/>
            </a:fontRef>
          </p:style>
        </p:cxnSp>
        <p:cxnSp>
          <p:nvCxnSpPr>
            <p:cNvPr id="187" name="Straight Connector 186"/>
            <p:cNvCxnSpPr/>
            <p:nvPr/>
          </p:nvCxnSpPr>
          <p:spPr>
            <a:xfrm>
              <a:off x="4533362" y="2845041"/>
              <a:ext cx="0" cy="1554480"/>
            </a:xfrm>
            <a:prstGeom prst="line">
              <a:avLst/>
            </a:prstGeom>
            <a:ln>
              <a:solidFill>
                <a:srgbClr val="FFFF00"/>
              </a:solidFill>
            </a:ln>
          </p:spPr>
          <p:style>
            <a:lnRef idx="1">
              <a:schemeClr val="dk1"/>
            </a:lnRef>
            <a:fillRef idx="0">
              <a:schemeClr val="dk1"/>
            </a:fillRef>
            <a:effectRef idx="0">
              <a:schemeClr val="dk1"/>
            </a:effectRef>
            <a:fontRef idx="minor">
              <a:schemeClr val="tx1"/>
            </a:fontRef>
          </p:style>
        </p:cxnSp>
        <p:cxnSp>
          <p:nvCxnSpPr>
            <p:cNvPr id="188" name="Straight Connector 187"/>
            <p:cNvCxnSpPr/>
            <p:nvPr/>
          </p:nvCxnSpPr>
          <p:spPr>
            <a:xfrm>
              <a:off x="4533362" y="4396452"/>
              <a:ext cx="3017520" cy="0"/>
            </a:xfrm>
            <a:prstGeom prst="line">
              <a:avLst/>
            </a:prstGeom>
            <a:ln>
              <a:solidFill>
                <a:srgbClr val="FFFF00"/>
              </a:solidFill>
            </a:ln>
          </p:spPr>
          <p:style>
            <a:lnRef idx="1">
              <a:schemeClr val="dk1"/>
            </a:lnRef>
            <a:fillRef idx="0">
              <a:schemeClr val="dk1"/>
            </a:fillRef>
            <a:effectRef idx="0">
              <a:schemeClr val="dk1"/>
            </a:effectRef>
            <a:fontRef idx="minor">
              <a:schemeClr val="tx1"/>
            </a:fontRef>
          </p:style>
        </p:cxnSp>
        <p:cxnSp>
          <p:nvCxnSpPr>
            <p:cNvPr id="189" name="Straight Arrow Connector 188"/>
            <p:cNvCxnSpPr/>
            <p:nvPr/>
          </p:nvCxnSpPr>
          <p:spPr>
            <a:xfrm>
              <a:off x="7508678" y="4396452"/>
              <a:ext cx="242620" cy="0"/>
            </a:xfrm>
            <a:prstGeom prst="straightConnector1">
              <a:avLst/>
            </a:prstGeom>
            <a:ln>
              <a:solidFill>
                <a:srgbClr val="FFFF00"/>
              </a:solidFill>
              <a:tailEnd type="triangle"/>
            </a:ln>
          </p:spPr>
          <p:style>
            <a:lnRef idx="3">
              <a:schemeClr val="dk1"/>
            </a:lnRef>
            <a:fillRef idx="0">
              <a:schemeClr val="dk1"/>
            </a:fillRef>
            <a:effectRef idx="2">
              <a:schemeClr val="dk1"/>
            </a:effectRef>
            <a:fontRef idx="minor">
              <a:schemeClr val="tx1"/>
            </a:fontRef>
          </p:style>
        </p:cxnSp>
      </p:grpSp>
      <p:cxnSp>
        <p:nvCxnSpPr>
          <p:cNvPr id="193" name="Straight Connector 192"/>
          <p:cNvCxnSpPr/>
          <p:nvPr/>
        </p:nvCxnSpPr>
        <p:spPr>
          <a:xfrm flipV="1">
            <a:off x="3275653" y="5923392"/>
            <a:ext cx="5318848" cy="2428"/>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nvGrpSpPr>
          <p:cNvPr id="197" name="Group 196"/>
          <p:cNvGrpSpPr/>
          <p:nvPr/>
        </p:nvGrpSpPr>
        <p:grpSpPr>
          <a:xfrm>
            <a:off x="3344498" y="4836056"/>
            <a:ext cx="3127123" cy="1299165"/>
            <a:chOff x="3464417" y="2845041"/>
            <a:chExt cx="4286881" cy="1566944"/>
          </a:xfrm>
        </p:grpSpPr>
        <p:cxnSp>
          <p:nvCxnSpPr>
            <p:cNvPr id="198" name="Straight Connector 197"/>
            <p:cNvCxnSpPr/>
            <p:nvPr/>
          </p:nvCxnSpPr>
          <p:spPr>
            <a:xfrm>
              <a:off x="3464417" y="2846231"/>
              <a:ext cx="1068945" cy="0"/>
            </a:xfrm>
            <a:prstGeom prst="line">
              <a:avLst/>
            </a:prstGeom>
            <a:ln>
              <a:solidFill>
                <a:schemeClr val="accent2">
                  <a:lumMod val="75000"/>
                </a:schemeClr>
              </a:solidFill>
            </a:ln>
          </p:spPr>
          <p:style>
            <a:lnRef idx="1">
              <a:schemeClr val="dk1"/>
            </a:lnRef>
            <a:fillRef idx="0">
              <a:schemeClr val="dk1"/>
            </a:fillRef>
            <a:effectRef idx="0">
              <a:schemeClr val="dk1"/>
            </a:effectRef>
            <a:fontRef idx="minor">
              <a:schemeClr val="tx1"/>
            </a:fontRef>
          </p:style>
        </p:cxnSp>
        <p:cxnSp>
          <p:nvCxnSpPr>
            <p:cNvPr id="199" name="Straight Connector 198"/>
            <p:cNvCxnSpPr/>
            <p:nvPr/>
          </p:nvCxnSpPr>
          <p:spPr>
            <a:xfrm>
              <a:off x="4533362" y="2845041"/>
              <a:ext cx="0" cy="1554480"/>
            </a:xfrm>
            <a:prstGeom prst="line">
              <a:avLst/>
            </a:prstGeom>
            <a:ln>
              <a:solidFill>
                <a:schemeClr val="accent2">
                  <a:lumMod val="75000"/>
                </a:schemeClr>
              </a:solidFill>
            </a:ln>
          </p:spPr>
          <p:style>
            <a:lnRef idx="1">
              <a:schemeClr val="dk1"/>
            </a:lnRef>
            <a:fillRef idx="0">
              <a:schemeClr val="dk1"/>
            </a:fillRef>
            <a:effectRef idx="0">
              <a:schemeClr val="dk1"/>
            </a:effectRef>
            <a:fontRef idx="minor">
              <a:schemeClr val="tx1"/>
            </a:fontRef>
          </p:style>
        </p:cxnSp>
        <p:cxnSp>
          <p:nvCxnSpPr>
            <p:cNvPr id="200" name="Straight Connector 199"/>
            <p:cNvCxnSpPr/>
            <p:nvPr/>
          </p:nvCxnSpPr>
          <p:spPr>
            <a:xfrm>
              <a:off x="4533362" y="4411985"/>
              <a:ext cx="3017521" cy="0"/>
            </a:xfrm>
            <a:prstGeom prst="line">
              <a:avLst/>
            </a:prstGeom>
            <a:ln>
              <a:solidFill>
                <a:schemeClr val="accent2">
                  <a:lumMod val="75000"/>
                </a:schemeClr>
              </a:solidFill>
            </a:ln>
          </p:spPr>
          <p:style>
            <a:lnRef idx="1">
              <a:schemeClr val="dk1"/>
            </a:lnRef>
            <a:fillRef idx="0">
              <a:schemeClr val="dk1"/>
            </a:fillRef>
            <a:effectRef idx="0">
              <a:schemeClr val="dk1"/>
            </a:effectRef>
            <a:fontRef idx="minor">
              <a:schemeClr val="tx1"/>
            </a:fontRef>
          </p:style>
        </p:cxnSp>
        <p:cxnSp>
          <p:nvCxnSpPr>
            <p:cNvPr id="201" name="Straight Arrow Connector 200"/>
            <p:cNvCxnSpPr/>
            <p:nvPr/>
          </p:nvCxnSpPr>
          <p:spPr>
            <a:xfrm>
              <a:off x="7508679" y="4411985"/>
              <a:ext cx="242619" cy="0"/>
            </a:xfrm>
            <a:prstGeom prst="straightConnector1">
              <a:avLst/>
            </a:prstGeom>
            <a:ln>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grpSp>
      <p:sp>
        <p:nvSpPr>
          <p:cNvPr id="202" name="TextBox 201"/>
          <p:cNvSpPr txBox="1"/>
          <p:nvPr/>
        </p:nvSpPr>
        <p:spPr>
          <a:xfrm>
            <a:off x="6471621" y="5946728"/>
            <a:ext cx="1916819" cy="55399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000" b="1" dirty="0">
                <a:solidFill>
                  <a:prstClr val="white"/>
                </a:solidFill>
              </a:rPr>
              <a:t>Refer NOC code in TCS Canada letter in approval package released by Canada Visa Team</a:t>
            </a:r>
          </a:p>
        </p:txBody>
      </p:sp>
      <p:grpSp>
        <p:nvGrpSpPr>
          <p:cNvPr id="203" name="Group 202"/>
          <p:cNvGrpSpPr/>
          <p:nvPr/>
        </p:nvGrpSpPr>
        <p:grpSpPr>
          <a:xfrm>
            <a:off x="4035653" y="5586764"/>
            <a:ext cx="2289772" cy="73466"/>
            <a:chOff x="3464417" y="2845041"/>
            <a:chExt cx="4286881" cy="1554480"/>
          </a:xfrm>
        </p:grpSpPr>
        <p:cxnSp>
          <p:nvCxnSpPr>
            <p:cNvPr id="204" name="Straight Connector 203"/>
            <p:cNvCxnSpPr/>
            <p:nvPr/>
          </p:nvCxnSpPr>
          <p:spPr>
            <a:xfrm>
              <a:off x="3464417" y="2846231"/>
              <a:ext cx="1068945" cy="0"/>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cxnSp>
          <p:nvCxnSpPr>
            <p:cNvPr id="205" name="Straight Connector 204"/>
            <p:cNvCxnSpPr/>
            <p:nvPr/>
          </p:nvCxnSpPr>
          <p:spPr>
            <a:xfrm>
              <a:off x="4533362" y="2845041"/>
              <a:ext cx="0" cy="1554480"/>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cxnSp>
          <p:nvCxnSpPr>
            <p:cNvPr id="206" name="Straight Connector 205"/>
            <p:cNvCxnSpPr/>
            <p:nvPr/>
          </p:nvCxnSpPr>
          <p:spPr>
            <a:xfrm>
              <a:off x="4533362" y="4396452"/>
              <a:ext cx="3017520" cy="0"/>
            </a:xfrm>
            <a:prstGeom prst="line">
              <a:avLst/>
            </a:prstGeom>
            <a:ln>
              <a:solidFill>
                <a:srgbClr val="C00000"/>
              </a:solidFill>
            </a:ln>
          </p:spPr>
          <p:style>
            <a:lnRef idx="1">
              <a:schemeClr val="dk1"/>
            </a:lnRef>
            <a:fillRef idx="0">
              <a:schemeClr val="dk1"/>
            </a:fillRef>
            <a:effectRef idx="0">
              <a:schemeClr val="dk1"/>
            </a:effectRef>
            <a:fontRef idx="minor">
              <a:schemeClr val="tx1"/>
            </a:fontRef>
          </p:style>
        </p:cxnSp>
        <p:cxnSp>
          <p:nvCxnSpPr>
            <p:cNvPr id="207" name="Straight Arrow Connector 206"/>
            <p:cNvCxnSpPr/>
            <p:nvPr/>
          </p:nvCxnSpPr>
          <p:spPr>
            <a:xfrm>
              <a:off x="7508678" y="4396452"/>
              <a:ext cx="242620"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grpSp>
      <p:cxnSp>
        <p:nvCxnSpPr>
          <p:cNvPr id="214" name="Straight Connector 213"/>
          <p:cNvCxnSpPr/>
          <p:nvPr/>
        </p:nvCxnSpPr>
        <p:spPr>
          <a:xfrm flipV="1">
            <a:off x="3883959" y="5241701"/>
            <a:ext cx="1516583" cy="87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16" name="Straight Connector 215"/>
          <p:cNvCxnSpPr/>
          <p:nvPr/>
        </p:nvCxnSpPr>
        <p:spPr>
          <a:xfrm flipV="1">
            <a:off x="5400541" y="3232599"/>
            <a:ext cx="0" cy="2009973"/>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a:xfrm>
            <a:off x="5400542" y="3232598"/>
            <a:ext cx="801117"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20" name="Straight Arrow Connector 219"/>
          <p:cNvCxnSpPr/>
          <p:nvPr/>
        </p:nvCxnSpPr>
        <p:spPr>
          <a:xfrm>
            <a:off x="6183829" y="3227244"/>
            <a:ext cx="154475" cy="0"/>
          </a:xfrm>
          <a:prstGeom prst="straightConnector1">
            <a:avLst/>
          </a:prstGeom>
          <a:ln>
            <a:solidFill>
              <a:srgbClr val="00B0F0"/>
            </a:solidFill>
            <a:tailEnd type="triangle"/>
          </a:ln>
        </p:spPr>
        <p:style>
          <a:lnRef idx="3">
            <a:schemeClr val="dk1"/>
          </a:lnRef>
          <a:fillRef idx="0">
            <a:schemeClr val="dk1"/>
          </a:fillRef>
          <a:effectRef idx="2">
            <a:schemeClr val="dk1"/>
          </a:effectRef>
          <a:fontRef idx="minor">
            <a:schemeClr val="tx1"/>
          </a:fontRef>
        </p:style>
      </p:cxnSp>
      <p:sp>
        <p:nvSpPr>
          <p:cNvPr id="221" name="TextBox 220"/>
          <p:cNvSpPr txBox="1"/>
          <p:nvPr/>
        </p:nvSpPr>
        <p:spPr>
          <a:xfrm>
            <a:off x="6338304" y="2959672"/>
            <a:ext cx="1916819"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000" b="1" dirty="0">
                <a:solidFill>
                  <a:srgbClr val="000000"/>
                </a:solidFill>
              </a:rPr>
              <a:t>The client for which you have travelled to Canada</a:t>
            </a:r>
          </a:p>
        </p:txBody>
      </p:sp>
      <p:cxnSp>
        <p:nvCxnSpPr>
          <p:cNvPr id="228" name="Straight Arrow Connector 227"/>
          <p:cNvCxnSpPr/>
          <p:nvPr/>
        </p:nvCxnSpPr>
        <p:spPr>
          <a:xfrm>
            <a:off x="8594501" y="5923392"/>
            <a:ext cx="1295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9" name="TextBox 228"/>
          <p:cNvSpPr txBox="1"/>
          <p:nvPr/>
        </p:nvSpPr>
        <p:spPr>
          <a:xfrm>
            <a:off x="8724093" y="5837262"/>
            <a:ext cx="1739346" cy="55399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1000" b="1" dirty="0">
                <a:solidFill>
                  <a:prstClr val="white"/>
                </a:solidFill>
              </a:rPr>
              <a:t>Refer TCS Canada letter in approval package released by Canada Visa Team</a:t>
            </a:r>
          </a:p>
        </p:txBody>
      </p:sp>
      <p:grpSp>
        <p:nvGrpSpPr>
          <p:cNvPr id="22" name="Group 21"/>
          <p:cNvGrpSpPr/>
          <p:nvPr/>
        </p:nvGrpSpPr>
        <p:grpSpPr>
          <a:xfrm>
            <a:off x="3623169" y="1745177"/>
            <a:ext cx="5200899" cy="1388268"/>
            <a:chOff x="2099168" y="1745177"/>
            <a:chExt cx="5200899" cy="1388268"/>
          </a:xfrm>
        </p:grpSpPr>
        <p:cxnSp>
          <p:nvCxnSpPr>
            <p:cNvPr id="171" name="Straight Connector 170"/>
            <p:cNvCxnSpPr/>
            <p:nvPr/>
          </p:nvCxnSpPr>
          <p:spPr>
            <a:xfrm>
              <a:off x="2099168" y="2972637"/>
              <a:ext cx="68518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72" name="Straight Connector 171"/>
            <p:cNvCxnSpPr/>
            <p:nvPr/>
          </p:nvCxnSpPr>
          <p:spPr>
            <a:xfrm flipH="1">
              <a:off x="2784348" y="1750219"/>
              <a:ext cx="1715" cy="122480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73" name="Straight Connector 172"/>
            <p:cNvCxnSpPr/>
            <p:nvPr/>
          </p:nvCxnSpPr>
          <p:spPr>
            <a:xfrm flipV="1">
              <a:off x="2781967" y="1749939"/>
              <a:ext cx="4112011" cy="1588"/>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174" name="Straight Arrow Connector 173"/>
            <p:cNvCxnSpPr/>
            <p:nvPr/>
          </p:nvCxnSpPr>
          <p:spPr>
            <a:xfrm>
              <a:off x="7141647" y="3133445"/>
              <a:ext cx="158420" cy="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1" name="Straight Connector 50"/>
            <p:cNvCxnSpPr/>
            <p:nvPr/>
          </p:nvCxnSpPr>
          <p:spPr>
            <a:xfrm>
              <a:off x="6893978" y="1745177"/>
              <a:ext cx="4762" cy="1385668"/>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a:off x="6893978" y="3130933"/>
              <a:ext cx="308102" cy="1073"/>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953923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F2AA15-1883-48E1-A12E-B0152D422E6A}"/>
              </a:ext>
            </a:extLst>
          </p:cNvPr>
          <p:cNvSpPr>
            <a:spLocks noGrp="1"/>
          </p:cNvSpPr>
          <p:nvPr>
            <p:ph type="sldNum" sz="quarter" idx="11"/>
          </p:nvPr>
        </p:nvSpPr>
        <p:spPr/>
        <p:txBody>
          <a:bodyPr/>
          <a:lstStyle/>
          <a:p>
            <a:pPr>
              <a:defRPr/>
            </a:pPr>
            <a:fld id="{EECC7194-A4D0-457B-9D3E-53681723AFF7}" type="slidenum">
              <a:rPr lang="en-US" smtClean="0">
                <a:solidFill>
                  <a:srgbClr val="00292E"/>
                </a:solidFill>
              </a:rPr>
              <a:pPr>
                <a:defRPr/>
              </a:pPr>
              <a:t>16</a:t>
            </a:fld>
            <a:endParaRPr lang="en-US" dirty="0">
              <a:solidFill>
                <a:srgbClr val="00292E"/>
              </a:solidFill>
            </a:endParaRPr>
          </a:p>
        </p:txBody>
      </p:sp>
      <p:sp>
        <p:nvSpPr>
          <p:cNvPr id="24" name="Title 20">
            <a:extLst>
              <a:ext uri="{FF2B5EF4-FFF2-40B4-BE49-F238E27FC236}">
                <a16:creationId xmlns:a16="http://schemas.microsoft.com/office/drawing/2014/main" id="{498EC97A-6EA0-4C37-B749-2DE22DD6DCC6}"/>
              </a:ext>
            </a:extLst>
          </p:cNvPr>
          <p:cNvSpPr>
            <a:spLocks noGrp="1"/>
          </p:cNvSpPr>
          <p:nvPr>
            <p:ph type="title"/>
          </p:nvPr>
        </p:nvSpPr>
        <p:spPr>
          <a:xfrm>
            <a:off x="205820" y="218115"/>
            <a:ext cx="10296706" cy="370166"/>
          </a:xfrm>
        </p:spPr>
        <p:txBody>
          <a:bodyPr/>
          <a:lstStyle/>
          <a:p>
            <a:r>
              <a:rPr lang="en-US" sz="2800" dirty="0">
                <a:solidFill>
                  <a:srgbClr val="FFC000"/>
                </a:solidFill>
              </a:rPr>
              <a:t>HR Contact Details</a:t>
            </a:r>
          </a:p>
        </p:txBody>
      </p:sp>
      <p:graphicFrame>
        <p:nvGraphicFramePr>
          <p:cNvPr id="8" name="Table 7">
            <a:extLst>
              <a:ext uri="{FF2B5EF4-FFF2-40B4-BE49-F238E27FC236}">
                <a16:creationId xmlns:a16="http://schemas.microsoft.com/office/drawing/2014/main" id="{2A1453B5-11FA-4A91-9C7A-8C940C7F4F39}"/>
              </a:ext>
            </a:extLst>
          </p:cNvPr>
          <p:cNvGraphicFramePr>
            <a:graphicFrameLocks noGrp="1"/>
          </p:cNvGraphicFramePr>
          <p:nvPr>
            <p:extLst>
              <p:ext uri="{D42A27DB-BD31-4B8C-83A1-F6EECF244321}">
                <p14:modId xmlns:p14="http://schemas.microsoft.com/office/powerpoint/2010/main" val="2367629452"/>
              </p:ext>
            </p:extLst>
          </p:nvPr>
        </p:nvGraphicFramePr>
        <p:xfrm>
          <a:off x="417558" y="797443"/>
          <a:ext cx="11049024" cy="4999752"/>
        </p:xfrm>
        <a:graphic>
          <a:graphicData uri="http://schemas.openxmlformats.org/drawingml/2006/table">
            <a:tbl>
              <a:tblPr>
                <a:gradFill rotWithShape="1">
                  <a:gsLst>
                    <a:gs pos="0">
                      <a:srgbClr val="0063BE">
                        <a:tint val="50000"/>
                        <a:satMod val="300000"/>
                      </a:srgbClr>
                    </a:gs>
                    <a:gs pos="35000">
                      <a:srgbClr val="0063BE">
                        <a:tint val="37000"/>
                        <a:satMod val="300000"/>
                      </a:srgbClr>
                    </a:gs>
                    <a:gs pos="100000">
                      <a:srgbClr val="0063BE">
                        <a:tint val="15000"/>
                        <a:satMod val="350000"/>
                      </a:srgbClr>
                    </a:gs>
                  </a:gsLst>
                  <a:lin ang="16200000" scaled="1"/>
                </a:gradFill>
                <a:effectLst>
                  <a:outerShdw blurRad="63500" sx="102000" sy="102000" algn="ctr" rotWithShape="0">
                    <a:prstClr val="black">
                      <a:alpha val="40000"/>
                    </a:prstClr>
                  </a:outerShdw>
                </a:effectLst>
              </a:tblPr>
              <a:tblGrid>
                <a:gridCol w="2685944">
                  <a:extLst>
                    <a:ext uri="{9D8B030D-6E8A-4147-A177-3AD203B41FA5}">
                      <a16:colId xmlns:a16="http://schemas.microsoft.com/office/drawing/2014/main" val="610720105"/>
                    </a:ext>
                  </a:extLst>
                </a:gridCol>
                <a:gridCol w="3076418">
                  <a:extLst>
                    <a:ext uri="{9D8B030D-6E8A-4147-A177-3AD203B41FA5}">
                      <a16:colId xmlns:a16="http://schemas.microsoft.com/office/drawing/2014/main" val="3745967322"/>
                    </a:ext>
                  </a:extLst>
                </a:gridCol>
                <a:gridCol w="2135573">
                  <a:extLst>
                    <a:ext uri="{9D8B030D-6E8A-4147-A177-3AD203B41FA5}">
                      <a16:colId xmlns:a16="http://schemas.microsoft.com/office/drawing/2014/main" val="1388105416"/>
                    </a:ext>
                  </a:extLst>
                </a:gridCol>
                <a:gridCol w="3151089">
                  <a:extLst>
                    <a:ext uri="{9D8B030D-6E8A-4147-A177-3AD203B41FA5}">
                      <a16:colId xmlns:a16="http://schemas.microsoft.com/office/drawing/2014/main" val="1913917151"/>
                    </a:ext>
                  </a:extLst>
                </a:gridCol>
              </a:tblGrid>
              <a:tr h="345852">
                <a:tc>
                  <a:txBody>
                    <a:bodyPr/>
                    <a:lstStyle/>
                    <a:p>
                      <a:pPr algn="ctr" rtl="0" fontAlgn="ctr"/>
                      <a:r>
                        <a:rPr lang="en-CA" sz="1400" b="1" i="0" u="none" strike="noStrike" dirty="0">
                          <a:solidFill>
                            <a:srgbClr val="000000"/>
                          </a:solidFill>
                          <a:effectLst/>
                          <a:latin typeface="Calibri" panose="020F0502020204030204" pitchFamily="34" charset="0"/>
                        </a:rPr>
                        <a:t>HR Point of Contact</a:t>
                      </a:r>
                    </a:p>
                  </a:txBody>
                  <a:tcPr marL="6350" marR="6350" marT="6350" marB="0" anchor="ctr">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lnB>
                    <a:lnTlToBr w="12700" cmpd="sng">
                      <a:noFill/>
                      <a:prstDash val="solid"/>
                    </a:lnTlToBr>
                    <a:lnBlToTr w="12700" cmpd="sng">
                      <a:noFill/>
                      <a:prstDash val="solid"/>
                    </a:lnBlToTr>
                    <a:noFill/>
                  </a:tcPr>
                </a:tc>
                <a:tc>
                  <a:txBody>
                    <a:bodyPr/>
                    <a:lstStyle/>
                    <a:p>
                      <a:pPr algn="ctr" rtl="0" fontAlgn="ctr"/>
                      <a:r>
                        <a:rPr lang="en-CA" sz="1400" b="1" i="0" u="none" strike="noStrike" dirty="0">
                          <a:solidFill>
                            <a:srgbClr val="000000"/>
                          </a:solidFill>
                          <a:effectLst/>
                          <a:latin typeface="Calibri" panose="020F0502020204030204" pitchFamily="34" charset="0"/>
                        </a:rPr>
                        <a:t>Area of Responsibility</a:t>
                      </a:r>
                    </a:p>
                  </a:txBody>
                  <a:tcPr marL="6350" marR="6350" marT="6350" marB="0" anchor="ctr">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lnB>
                    <a:lnTlToBr w="12700" cmpd="sng">
                      <a:noFill/>
                      <a:prstDash val="solid"/>
                    </a:lnTlToBr>
                    <a:lnBlToTr w="12700" cmpd="sng">
                      <a:noFill/>
                      <a:prstDash val="solid"/>
                    </a:lnBlToTr>
                    <a:noFill/>
                  </a:tcPr>
                </a:tc>
                <a:tc>
                  <a:txBody>
                    <a:bodyPr/>
                    <a:lstStyle/>
                    <a:p>
                      <a:pPr algn="ctr" rtl="0" fontAlgn="ctr"/>
                      <a:r>
                        <a:rPr lang="en-CA" sz="1400" b="1" i="0" u="none" strike="noStrike" dirty="0">
                          <a:solidFill>
                            <a:srgbClr val="000000"/>
                          </a:solidFill>
                          <a:effectLst/>
                          <a:latin typeface="Calibri" panose="020F0502020204030204" pitchFamily="34" charset="0"/>
                        </a:rPr>
                        <a:t>Phone Number</a:t>
                      </a:r>
                    </a:p>
                  </a:txBody>
                  <a:tcPr marL="6350" marR="6350" marT="6350" marB="0" anchor="ctr">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lnB>
                    <a:lnTlToBr w="12700" cmpd="sng">
                      <a:noFill/>
                      <a:prstDash val="solid"/>
                    </a:lnTlToBr>
                    <a:lnBlToTr w="12700" cmpd="sng">
                      <a:noFill/>
                      <a:prstDash val="solid"/>
                    </a:lnBlToTr>
                    <a:noFill/>
                  </a:tcPr>
                </a:tc>
                <a:tc>
                  <a:txBody>
                    <a:bodyPr/>
                    <a:lstStyle/>
                    <a:p>
                      <a:pPr algn="ctr" rtl="0" fontAlgn="ctr"/>
                      <a:r>
                        <a:rPr lang="en-CA" sz="1400" b="1" i="0" u="none" strike="noStrike" dirty="0">
                          <a:solidFill>
                            <a:srgbClr val="000000"/>
                          </a:solidFill>
                          <a:effectLst/>
                          <a:latin typeface="Calibri" panose="020F0502020204030204" pitchFamily="34" charset="0"/>
                        </a:rPr>
                        <a:t>Email</a:t>
                      </a:r>
                    </a:p>
                  </a:txBody>
                  <a:tcPr marL="6350" marR="6350" marT="6350" marB="0" anchor="ctr">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829005192"/>
                  </a:ext>
                </a:extLst>
              </a:tr>
              <a:tr h="313680">
                <a:tc>
                  <a:txBody>
                    <a:bodyPr/>
                    <a:lstStyle/>
                    <a:p>
                      <a:pPr algn="l" rtl="0" fontAlgn="b"/>
                      <a:r>
                        <a:rPr lang="en-CA" sz="1200" b="0" i="0" u="none" strike="noStrike">
                          <a:solidFill>
                            <a:srgbClr val="000000"/>
                          </a:solidFill>
                          <a:effectLst/>
                          <a:latin typeface="Calibri" panose="020F0502020204030204" pitchFamily="34" charset="0"/>
                        </a:rPr>
                        <a:t>Rohit Tiruvalluru</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BFSI TE Lead</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CA" sz="1200" b="0" i="0" u="none" strike="noStrike">
                          <a:solidFill>
                            <a:srgbClr val="000000"/>
                          </a:solidFill>
                          <a:effectLst/>
                          <a:latin typeface="Calibri" panose="020F0502020204030204" pitchFamily="34" charset="0"/>
                        </a:rPr>
                        <a:t> 647-790-7418</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dirty="0">
                          <a:solidFill>
                            <a:srgbClr val="000000"/>
                          </a:solidFill>
                          <a:effectLst/>
                          <a:latin typeface="Calibri" panose="020F0502020204030204" pitchFamily="34" charset="0"/>
                        </a:rPr>
                        <a:t>rohit.t@tcs.com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8447243"/>
                  </a:ext>
                </a:extLst>
              </a:tr>
              <a:tr h="313680">
                <a:tc>
                  <a:txBody>
                    <a:bodyPr/>
                    <a:lstStyle/>
                    <a:p>
                      <a:pPr algn="l" rtl="0" fontAlgn="ctr"/>
                      <a:r>
                        <a:rPr lang="en-CA" sz="1200" b="0" i="0" u="none" strike="noStrike">
                          <a:solidFill>
                            <a:srgbClr val="000000"/>
                          </a:solidFill>
                          <a:effectLst/>
                          <a:latin typeface="Calibri" panose="020F0502020204030204" pitchFamily="34" charset="0"/>
                        </a:rPr>
                        <a:t>Vishwas Sharma</a:t>
                      </a:r>
                    </a:p>
                  </a:txBody>
                  <a:tcPr marL="6350" marR="6350" marT="6350" marB="0" anchor="ctr">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lnB>
                    <a:lnTlToBr w="12700" cmpd="sng">
                      <a:noFill/>
                      <a:prstDash val="solid"/>
                    </a:lnTlToBr>
                    <a:lnBlToTr w="12700" cmpd="sng">
                      <a:noFill/>
                      <a:prstDash val="solid"/>
                    </a:lnBlToTr>
                    <a:noFill/>
                  </a:tcPr>
                </a:tc>
                <a:tc>
                  <a:txBody>
                    <a:bodyPr/>
                    <a:lstStyle/>
                    <a:p>
                      <a:pPr algn="l" rtl="0" fontAlgn="ctr"/>
                      <a:r>
                        <a:rPr lang="en-CA" sz="1200" b="0" i="0" u="none" strike="noStrike">
                          <a:solidFill>
                            <a:srgbClr val="000000"/>
                          </a:solidFill>
                          <a:effectLst/>
                          <a:latin typeface="Calibri" panose="020F0502020204030204" pitchFamily="34" charset="0"/>
                        </a:rPr>
                        <a:t>Non BFSI TE Partner</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lnB>
                    <a:lnTlToBr w="12700" cmpd="sng">
                      <a:noFill/>
                      <a:prstDash val="solid"/>
                    </a:lnTlToBr>
                    <a:lnBlToTr w="12700" cmpd="sng">
                      <a:noFill/>
                      <a:prstDash val="solid"/>
                    </a:lnBlToTr>
                    <a:noFill/>
                  </a:tcPr>
                </a:tc>
                <a:tc>
                  <a:txBody>
                    <a:bodyPr/>
                    <a:lstStyle/>
                    <a:p>
                      <a:pPr algn="ctr" rtl="0" fontAlgn="ctr"/>
                      <a:r>
                        <a:rPr lang="en-CA" sz="1200" b="0" i="0" u="none" strike="noStrike">
                          <a:solidFill>
                            <a:srgbClr val="000000"/>
                          </a:solidFill>
                          <a:effectLst/>
                          <a:latin typeface="Calibri" panose="020F0502020204030204" pitchFamily="34" charset="0"/>
                        </a:rPr>
                        <a:t>416-999-7585</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vishwas.s@tcs.com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63903731"/>
                  </a:ext>
                </a:extLst>
              </a:tr>
              <a:tr h="346440">
                <a:tc>
                  <a:txBody>
                    <a:bodyPr/>
                    <a:lstStyle/>
                    <a:p>
                      <a:pPr algn="l" rtl="0" fontAlgn="ctr"/>
                      <a:r>
                        <a:rPr lang="en-CA" sz="1200" b="0" i="0" u="none" strike="noStrike">
                          <a:solidFill>
                            <a:srgbClr val="000000"/>
                          </a:solidFill>
                          <a:effectLst/>
                          <a:latin typeface="Calibri" panose="020F0502020204030204" pitchFamily="34" charset="0"/>
                        </a:rPr>
                        <a:t>Madhura Khadye</a:t>
                      </a:r>
                    </a:p>
                  </a:txBody>
                  <a:tcPr marL="6350" marR="6350" marT="6350" marB="0" anchor="ctr">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CA" sz="1200" b="0" i="0" u="none" strike="noStrike">
                          <a:solidFill>
                            <a:srgbClr val="000000"/>
                          </a:solidFill>
                          <a:effectLst/>
                          <a:latin typeface="Calibri" panose="020F0502020204030204" pitchFamily="34" charset="0"/>
                        </a:rPr>
                        <a:t>BFSI TE Partner</a:t>
                      </a:r>
                    </a:p>
                  </a:txBody>
                  <a:tcPr marL="6350" marR="6350" marT="6350" marB="0" anchor="ctr">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CA" sz="1200" b="0" i="0" u="none" strike="noStrike" dirty="0">
                          <a:solidFill>
                            <a:srgbClr val="000000"/>
                          </a:solidFill>
                          <a:effectLst/>
                          <a:latin typeface="Calibri" panose="020F0502020204030204" pitchFamily="34" charset="0"/>
                        </a:rPr>
                        <a:t>647-790-7405</a:t>
                      </a:r>
                    </a:p>
                  </a:txBody>
                  <a:tcPr marL="6350" marR="6350" marT="6350" marB="0" anchor="ctr">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madhura.khadye@tcs.com</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2818627"/>
                  </a:ext>
                </a:extLst>
              </a:tr>
              <a:tr h="313680">
                <a:tc>
                  <a:txBody>
                    <a:bodyPr/>
                    <a:lstStyle/>
                    <a:p>
                      <a:pPr algn="l" rtl="0" fontAlgn="ctr"/>
                      <a:r>
                        <a:rPr lang="en-CA" sz="1200" b="0" i="0" u="none" strike="noStrike">
                          <a:solidFill>
                            <a:srgbClr val="000000"/>
                          </a:solidFill>
                          <a:effectLst/>
                          <a:latin typeface="Calibri" panose="020F0502020204030204" pitchFamily="34" charset="0"/>
                        </a:rPr>
                        <a:t>Treesa Thomas</a:t>
                      </a:r>
                    </a:p>
                  </a:txBody>
                  <a:tcPr marL="6350" marR="6350" marT="6350" marB="0" anchor="ctr">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r>
                        <a:rPr lang="en-CA" sz="1200" b="0" i="0" u="none" strike="noStrike">
                          <a:solidFill>
                            <a:srgbClr val="000000"/>
                          </a:solidFill>
                          <a:effectLst/>
                          <a:latin typeface="Calibri" panose="020F0502020204030204" pitchFamily="34" charset="0"/>
                        </a:rPr>
                        <a:t>BFSI TE Partner</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CA" sz="1200" b="0" i="0" u="none" strike="noStrike">
                          <a:solidFill>
                            <a:srgbClr val="000000"/>
                          </a:solidFill>
                          <a:effectLst/>
                          <a:latin typeface="Calibri" panose="020F0502020204030204" pitchFamily="34" charset="0"/>
                        </a:rPr>
                        <a:t> </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dirty="0">
                          <a:solidFill>
                            <a:srgbClr val="000000"/>
                          </a:solidFill>
                          <a:effectLst/>
                          <a:latin typeface="Calibri" panose="020F0502020204030204" pitchFamily="34" charset="0"/>
                        </a:rPr>
                        <a:t>treesa.thomas@tcs.com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3680">
                <a:tc>
                  <a:txBody>
                    <a:bodyPr/>
                    <a:lstStyle/>
                    <a:p>
                      <a:pPr algn="l" rtl="0" fontAlgn="b"/>
                      <a:r>
                        <a:rPr lang="en-CA" sz="1200" b="0" i="0" u="none" strike="noStrike">
                          <a:solidFill>
                            <a:srgbClr val="000000"/>
                          </a:solidFill>
                          <a:effectLst/>
                          <a:latin typeface="Calibri" panose="020F0502020204030204" pitchFamily="34" charset="0"/>
                        </a:rPr>
                        <a:t>Debra Winchester</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Lead – Talent Acquisition</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CA" sz="1200" b="0" i="0" u="none" strike="noStrike">
                          <a:solidFill>
                            <a:srgbClr val="000000"/>
                          </a:solidFill>
                          <a:effectLst/>
                          <a:latin typeface="Calibri" panose="020F0502020204030204" pitchFamily="34" charset="0"/>
                        </a:rPr>
                        <a:t>647-790-7409</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dirty="0">
                          <a:solidFill>
                            <a:srgbClr val="000000"/>
                          </a:solidFill>
                          <a:effectLst/>
                          <a:latin typeface="Calibri" panose="020F0502020204030204" pitchFamily="34" charset="0"/>
                        </a:rPr>
                        <a:t>debra.winchester@tcs.com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13680">
                <a:tc>
                  <a:txBody>
                    <a:bodyPr/>
                    <a:lstStyle/>
                    <a:p>
                      <a:pPr algn="l" rtl="0" fontAlgn="b"/>
                      <a:r>
                        <a:rPr lang="en-CA" sz="1200" b="0" i="0" u="none" strike="noStrike">
                          <a:solidFill>
                            <a:srgbClr val="000000"/>
                          </a:solidFill>
                          <a:effectLst/>
                          <a:latin typeface="Calibri" panose="020F0502020204030204" pitchFamily="34" charset="0"/>
                        </a:rPr>
                        <a:t>Pragya Gupta</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Campus Recruitment Lead</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CA" sz="1200" b="0" i="0" u="none" strike="noStrike">
                          <a:solidFill>
                            <a:srgbClr val="000000"/>
                          </a:solidFill>
                          <a:effectLst/>
                          <a:latin typeface="Calibri" panose="020F0502020204030204" pitchFamily="34" charset="0"/>
                        </a:rPr>
                        <a:t> </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pragya1.g@tcs.com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13680">
                <a:tc>
                  <a:txBody>
                    <a:bodyPr/>
                    <a:lstStyle/>
                    <a:p>
                      <a:pPr algn="l" rtl="0" fontAlgn="b"/>
                      <a:r>
                        <a:rPr lang="en-CA" sz="1200" b="0" i="0" u="none" strike="noStrike" dirty="0">
                          <a:solidFill>
                            <a:srgbClr val="000000"/>
                          </a:solidFill>
                          <a:effectLst/>
                          <a:latin typeface="Calibri" panose="020F0502020204030204" pitchFamily="34" charset="0"/>
                        </a:rPr>
                        <a:t>Ramkumar D</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Campus Recruitment Lead</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CA" sz="1200" b="0" i="0" u="none" strike="noStrike">
                          <a:solidFill>
                            <a:srgbClr val="000000"/>
                          </a:solidFill>
                          <a:effectLst/>
                          <a:latin typeface="Calibri" panose="020F0502020204030204" pitchFamily="34" charset="0"/>
                        </a:rPr>
                        <a:t> </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dirty="0">
                          <a:solidFill>
                            <a:srgbClr val="000000"/>
                          </a:solidFill>
                          <a:effectLst/>
                          <a:latin typeface="Calibri" panose="020F0502020204030204" pitchFamily="34" charset="0"/>
                        </a:rPr>
                        <a:t>d.ramkumar4@tcs.com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13680">
                <a:tc>
                  <a:txBody>
                    <a:bodyPr/>
                    <a:lstStyle/>
                    <a:p>
                      <a:pPr algn="l" rtl="0" fontAlgn="b"/>
                      <a:r>
                        <a:rPr lang="en-CA" sz="1200" b="0" i="0" u="none" strike="noStrike">
                          <a:solidFill>
                            <a:srgbClr val="000000"/>
                          </a:solidFill>
                          <a:effectLst/>
                          <a:latin typeface="Calibri" panose="020F0502020204030204" pitchFamily="34" charset="0"/>
                        </a:rPr>
                        <a:t>Arun G K</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RMG Lead</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CA" sz="1200" b="0" i="0" u="none" strike="noStrike" dirty="0">
                          <a:solidFill>
                            <a:srgbClr val="000000"/>
                          </a:solidFill>
                          <a:effectLst/>
                          <a:latin typeface="Calibri" panose="020F0502020204030204" pitchFamily="34" charset="0"/>
                        </a:rPr>
                        <a:t> </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dirty="0">
                          <a:solidFill>
                            <a:srgbClr val="000000"/>
                          </a:solidFill>
                          <a:effectLst/>
                          <a:latin typeface="Calibri" panose="020F0502020204030204" pitchFamily="34" charset="0"/>
                        </a:rPr>
                        <a:t>arun.gk@tcs.com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313680">
                <a:tc>
                  <a:txBody>
                    <a:bodyPr/>
                    <a:lstStyle/>
                    <a:p>
                      <a:pPr algn="l" rtl="0" fontAlgn="b"/>
                      <a:r>
                        <a:rPr lang="en-CA" sz="1200" b="0" i="0" u="none" strike="noStrike">
                          <a:solidFill>
                            <a:srgbClr val="000000"/>
                          </a:solidFill>
                          <a:effectLst/>
                          <a:latin typeface="Calibri" panose="020F0502020204030204" pitchFamily="34" charset="0"/>
                        </a:rPr>
                        <a:t>Suresh Mohanraj</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Immigration Lead</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CA" sz="1200" b="0" i="0" u="none" strike="noStrike">
                          <a:solidFill>
                            <a:srgbClr val="000000"/>
                          </a:solidFill>
                          <a:effectLst/>
                          <a:latin typeface="Calibri" panose="020F0502020204030204" pitchFamily="34" charset="0"/>
                        </a:rPr>
                        <a:t> 647-790-7420</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suresh.mohanraj@tcs.com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13680">
                <a:tc>
                  <a:txBody>
                    <a:bodyPr/>
                    <a:lstStyle/>
                    <a:p>
                      <a:pPr algn="l" rtl="0" fontAlgn="b"/>
                      <a:r>
                        <a:rPr lang="en-CA" sz="1200" b="0" i="0" u="none" strike="noStrike">
                          <a:solidFill>
                            <a:srgbClr val="000000"/>
                          </a:solidFill>
                          <a:effectLst/>
                          <a:latin typeface="Calibri" panose="020F0502020204030204" pitchFamily="34" charset="0"/>
                        </a:rPr>
                        <a:t>Balakrishnan R</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Immigration Specialist</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CA" sz="1200" b="0" i="0" u="none" strike="noStrike" dirty="0">
                          <a:solidFill>
                            <a:srgbClr val="000000"/>
                          </a:solidFill>
                          <a:effectLst/>
                          <a:latin typeface="Calibri" panose="020F0502020204030204" pitchFamily="34" charset="0"/>
                        </a:rPr>
                        <a:t> </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dirty="0">
                          <a:solidFill>
                            <a:srgbClr val="000000"/>
                          </a:solidFill>
                          <a:effectLst/>
                          <a:latin typeface="Calibri" panose="020F0502020204030204" pitchFamily="34" charset="0"/>
                        </a:rPr>
                        <a:t>balakrishnan.r5@tcs.com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round/>
                      <a:headEnd type="none" w="med" len="med"/>
                      <a:tailEnd type="none" w="med" len="me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r h="313680">
                <a:tc>
                  <a:txBody>
                    <a:bodyPr/>
                    <a:lstStyle/>
                    <a:p>
                      <a:pPr algn="l" rtl="0" fontAlgn="b"/>
                      <a:r>
                        <a:rPr lang="en-CA" sz="1200" b="0" i="0" u="none" strike="noStrike">
                          <a:solidFill>
                            <a:srgbClr val="000000"/>
                          </a:solidFill>
                          <a:effectLst/>
                          <a:latin typeface="Calibri" panose="020F0502020204030204" pitchFamily="34" charset="0"/>
                        </a:rPr>
                        <a:t>Angely Vatcher</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dirty="0">
                          <a:solidFill>
                            <a:srgbClr val="000000"/>
                          </a:solidFill>
                          <a:effectLst/>
                          <a:latin typeface="Calibri" panose="020F0502020204030204" pitchFamily="34" charset="0"/>
                        </a:rPr>
                        <a:t>Lead - Diversity and Inclusion</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CA" sz="1200" b="0" i="0" u="none" strike="noStrike">
                          <a:solidFill>
                            <a:srgbClr val="000000"/>
                          </a:solidFill>
                          <a:effectLst/>
                          <a:latin typeface="Calibri" panose="020F0502020204030204" pitchFamily="34" charset="0"/>
                        </a:rPr>
                        <a:t> </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dirty="0">
                          <a:solidFill>
                            <a:srgbClr val="000000"/>
                          </a:solidFill>
                          <a:effectLst/>
                          <a:latin typeface="Calibri" panose="020F0502020204030204" pitchFamily="34" charset="0"/>
                        </a:rPr>
                        <a:t>angely.Vatcher@tcs.com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r h="313680">
                <a:tc>
                  <a:txBody>
                    <a:bodyPr/>
                    <a:lstStyle/>
                    <a:p>
                      <a:pPr algn="l" rtl="0" fontAlgn="b"/>
                      <a:r>
                        <a:rPr lang="en-CA" sz="1200" b="0" i="0" u="none" strike="noStrike" dirty="0">
                          <a:solidFill>
                            <a:srgbClr val="000000"/>
                          </a:solidFill>
                          <a:effectLst/>
                          <a:latin typeface="Calibri" panose="020F0502020204030204" pitchFamily="34" charset="0"/>
                        </a:rPr>
                        <a:t>Vidhi Sharma </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Talent Development</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CA" sz="1200" b="0" i="0" u="none" strike="noStrike">
                          <a:solidFill>
                            <a:srgbClr val="000000"/>
                          </a:solidFill>
                          <a:effectLst/>
                          <a:latin typeface="Calibri" panose="020F0502020204030204" pitchFamily="34" charset="0"/>
                        </a:rPr>
                        <a:t>778-723-1414</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vidhi1.s@tcs.com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313680">
                <a:tc>
                  <a:txBody>
                    <a:bodyPr/>
                    <a:lstStyle/>
                    <a:p>
                      <a:pPr algn="l" rtl="0" fontAlgn="b"/>
                      <a:r>
                        <a:rPr lang="en-CA" sz="1200" b="0" i="0" u="none" strike="noStrike">
                          <a:solidFill>
                            <a:srgbClr val="000000"/>
                          </a:solidFill>
                          <a:effectLst/>
                          <a:latin typeface="Calibri" panose="020F0502020204030204" pitchFamily="34" charset="0"/>
                        </a:rPr>
                        <a:t>Sampatti Wagh</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US" sz="1200" b="0" i="0" u="none" strike="noStrike">
                          <a:solidFill>
                            <a:srgbClr val="000000"/>
                          </a:solidFill>
                          <a:effectLst/>
                          <a:latin typeface="Calibri" panose="020F0502020204030204" pitchFamily="34" charset="0"/>
                        </a:rPr>
                        <a:t>Total Rewards, Policy and HR Analytics</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CA" sz="1200" b="0" i="0" u="none" strike="noStrike">
                          <a:solidFill>
                            <a:srgbClr val="000000"/>
                          </a:solidFill>
                          <a:effectLst/>
                          <a:latin typeface="Calibri" panose="020F0502020204030204" pitchFamily="34" charset="0"/>
                        </a:rPr>
                        <a:t> </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Sampatti.wagh@tcs.com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6"/>
                  </a:ext>
                </a:extLst>
              </a:tr>
              <a:tr h="229620">
                <a:tc>
                  <a:txBody>
                    <a:bodyPr/>
                    <a:lstStyle/>
                    <a:p>
                      <a:pPr algn="l" rtl="0" fontAlgn="b"/>
                      <a:r>
                        <a:rPr lang="en-CA" sz="1200" b="0" i="0" u="none" strike="noStrike">
                          <a:solidFill>
                            <a:srgbClr val="000000"/>
                          </a:solidFill>
                          <a:effectLst/>
                          <a:latin typeface="Calibri" panose="020F0502020204030204" pitchFamily="34" charset="0"/>
                        </a:rPr>
                        <a:t>Anand Selvaraj</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Audits and Compliance Lead</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CA" sz="1200" b="0" i="0" u="none" strike="noStrike">
                          <a:solidFill>
                            <a:srgbClr val="000000"/>
                          </a:solidFill>
                          <a:effectLst/>
                          <a:latin typeface="Calibri" panose="020F0502020204030204" pitchFamily="34" charset="0"/>
                        </a:rPr>
                        <a:t> </a:t>
                      </a:r>
                    </a:p>
                  </a:txBody>
                  <a:tcPr marL="6350" marR="6350" marT="6350" marB="0" anchor="ctr">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Selvaraj.anand@tcs.com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r h="313680">
                <a:tc>
                  <a:txBody>
                    <a:bodyPr/>
                    <a:lstStyle/>
                    <a:p>
                      <a:pPr algn="l" rtl="0" fontAlgn="b"/>
                      <a:r>
                        <a:rPr lang="en-CA" sz="1200" b="0" i="0" u="none" strike="noStrike">
                          <a:solidFill>
                            <a:srgbClr val="000000"/>
                          </a:solidFill>
                          <a:effectLst/>
                          <a:latin typeface="Calibri" panose="020F0502020204030204" pitchFamily="34" charset="0"/>
                        </a:rPr>
                        <a:t>Susie Luu</a:t>
                      </a:r>
                    </a:p>
                  </a:txBody>
                  <a:tcPr marL="6350" marR="6350" marT="6350" marB="0" anchor="b">
                    <a:lnL w="9525" cap="flat" cmpd="sng" algn="ctr">
                      <a:solidFill>
                        <a:srgbClr val="0063BE">
                          <a:shade val="95000"/>
                          <a:satMod val="105000"/>
                        </a:srgbClr>
                      </a:solidFill>
                      <a:prstDash val="soli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a:solidFill>
                            <a:srgbClr val="000000"/>
                          </a:solidFill>
                          <a:effectLst/>
                          <a:latin typeface="Calibri" panose="020F0502020204030204" pitchFamily="34" charset="0"/>
                        </a:rPr>
                        <a:t>Benefits Specialist</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CA" sz="1200" b="0" i="0" u="none" strike="noStrike">
                          <a:solidFill>
                            <a:srgbClr val="000000"/>
                          </a:solidFill>
                          <a:effectLst/>
                          <a:latin typeface="Calibri" panose="020F0502020204030204" pitchFamily="34" charset="0"/>
                        </a:rPr>
                        <a:t>647-790-7413</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round/>
                      <a:headEnd type="none" w="med" len="med"/>
                      <a:tailEnd type="none" w="med" len="me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b"/>
                      <a:r>
                        <a:rPr lang="en-CA" sz="1200" b="0" i="0" u="none" strike="noStrike" dirty="0">
                          <a:solidFill>
                            <a:srgbClr val="000000"/>
                          </a:solidFill>
                          <a:effectLst/>
                          <a:latin typeface="Calibri" panose="020F0502020204030204" pitchFamily="34" charset="0"/>
                        </a:rPr>
                        <a:t>p.luu@tcs.com</a:t>
                      </a:r>
                    </a:p>
                  </a:txBody>
                  <a:tcPr marL="6350" marR="6350" marT="6350" marB="0" anchor="b">
                    <a:lnL w="9525" cap="flat" cmpd="sng" algn="ctr">
                      <a:solidFill>
                        <a:srgbClr val="0063BE">
                          <a:shade val="95000"/>
                          <a:satMod val="105000"/>
                        </a:srgbClr>
                      </a:solidFill>
                      <a:prstDash val="solid"/>
                      <a:round/>
                      <a:headEnd type="none" w="med" len="med"/>
                      <a:tailEnd type="none" w="med" len="med"/>
                    </a:lnL>
                    <a:lnR w="9525" cap="flat" cmpd="sng" algn="ctr">
                      <a:solidFill>
                        <a:srgbClr val="0063BE">
                          <a:shade val="95000"/>
                          <a:satMod val="105000"/>
                        </a:srgbClr>
                      </a:solidFill>
                      <a:prstDash val="solid"/>
                    </a:lnR>
                    <a:lnT w="9525" cap="flat" cmpd="sng" algn="ctr">
                      <a:solidFill>
                        <a:srgbClr val="0063BE">
                          <a:shade val="95000"/>
                          <a:satMod val="105000"/>
                        </a:srgbClr>
                      </a:solidFill>
                      <a:prstDash val="solid"/>
                    </a:lnT>
                    <a:lnB w="9525" cap="flat" cmpd="sng" algn="ctr">
                      <a:solidFill>
                        <a:srgbClr val="0063BE">
                          <a:shade val="95000"/>
                          <a:satMod val="10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281289095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5683" y="96252"/>
            <a:ext cx="10058400" cy="866824"/>
          </a:xfrm>
        </p:spPr>
        <p:txBody>
          <a:bodyPr/>
          <a:lstStyle/>
          <a:p>
            <a:r>
              <a:rPr lang="en-US" sz="2800" b="1" u="sng" dirty="0">
                <a:latin typeface="+mn-lt"/>
              </a:rPr>
              <a:t>HR Contact List</a:t>
            </a:r>
          </a:p>
        </p:txBody>
      </p:sp>
      <p:graphicFrame>
        <p:nvGraphicFramePr>
          <p:cNvPr id="3" name="Table 2"/>
          <p:cNvGraphicFramePr>
            <a:graphicFrameLocks noGrp="1"/>
          </p:cNvGraphicFramePr>
          <p:nvPr>
            <p:extLst>
              <p:ext uri="{D42A27DB-BD31-4B8C-83A1-F6EECF244321}">
                <p14:modId xmlns:p14="http://schemas.microsoft.com/office/powerpoint/2010/main" val="167592077"/>
              </p:ext>
            </p:extLst>
          </p:nvPr>
        </p:nvGraphicFramePr>
        <p:xfrm>
          <a:off x="326565" y="500623"/>
          <a:ext cx="11335656" cy="5965013"/>
        </p:xfrm>
        <a:graphic>
          <a:graphicData uri="http://schemas.openxmlformats.org/drawingml/2006/table">
            <a:tbl>
              <a:tblPr>
                <a:tableStyleId>{2D5ABB26-0587-4C30-8999-92F81FD0307C}</a:tableStyleId>
              </a:tblPr>
              <a:tblGrid>
                <a:gridCol w="1580188">
                  <a:extLst>
                    <a:ext uri="{9D8B030D-6E8A-4147-A177-3AD203B41FA5}">
                      <a16:colId xmlns:a16="http://schemas.microsoft.com/office/drawing/2014/main" val="20000"/>
                    </a:ext>
                  </a:extLst>
                </a:gridCol>
                <a:gridCol w="4357538">
                  <a:extLst>
                    <a:ext uri="{9D8B030D-6E8A-4147-A177-3AD203B41FA5}">
                      <a16:colId xmlns:a16="http://schemas.microsoft.com/office/drawing/2014/main" val="20001"/>
                    </a:ext>
                  </a:extLst>
                </a:gridCol>
                <a:gridCol w="1252974">
                  <a:extLst>
                    <a:ext uri="{9D8B030D-6E8A-4147-A177-3AD203B41FA5}">
                      <a16:colId xmlns:a16="http://schemas.microsoft.com/office/drawing/2014/main" val="20002"/>
                    </a:ext>
                  </a:extLst>
                </a:gridCol>
                <a:gridCol w="2038128">
                  <a:extLst>
                    <a:ext uri="{9D8B030D-6E8A-4147-A177-3AD203B41FA5}">
                      <a16:colId xmlns:a16="http://schemas.microsoft.com/office/drawing/2014/main" val="20003"/>
                    </a:ext>
                  </a:extLst>
                </a:gridCol>
                <a:gridCol w="2106828">
                  <a:extLst>
                    <a:ext uri="{9D8B030D-6E8A-4147-A177-3AD203B41FA5}">
                      <a16:colId xmlns:a16="http://schemas.microsoft.com/office/drawing/2014/main" val="20004"/>
                    </a:ext>
                  </a:extLst>
                </a:gridCol>
              </a:tblGrid>
              <a:tr h="117694">
                <a:tc>
                  <a:txBody>
                    <a:bodyPr/>
                    <a:lstStyle/>
                    <a:p>
                      <a:pPr algn="ctr" fontAlgn="ctr"/>
                      <a:r>
                        <a:rPr lang="en-US" sz="1400" b="1" u="none" strike="noStrike" dirty="0">
                          <a:solidFill>
                            <a:schemeClr val="bg1"/>
                          </a:solidFill>
                          <a:effectLst/>
                          <a:latin typeface="Calibri" panose="020F0502020204030204" pitchFamily="34" charset="0"/>
                        </a:rPr>
                        <a:t>Point of Contact</a:t>
                      </a:r>
                      <a:endParaRPr lang="en-US" sz="1400" b="1" i="0" u="none" strike="noStrike" dirty="0">
                        <a:solidFill>
                          <a:schemeClr val="bg1"/>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7DD2"/>
                    </a:solidFill>
                  </a:tcPr>
                </a:tc>
                <a:tc>
                  <a:txBody>
                    <a:bodyPr/>
                    <a:lstStyle/>
                    <a:p>
                      <a:pPr algn="ctr" fontAlgn="ctr"/>
                      <a:r>
                        <a:rPr lang="en-US" sz="1400" b="1" u="none" strike="noStrike" dirty="0">
                          <a:solidFill>
                            <a:schemeClr val="bg1"/>
                          </a:solidFill>
                          <a:effectLst/>
                          <a:latin typeface="Calibri" panose="020F0502020204030204" pitchFamily="34" charset="0"/>
                        </a:rPr>
                        <a:t>Area of Responsibility</a:t>
                      </a:r>
                      <a:endParaRPr lang="en-US" sz="1400" b="1" i="0" u="none" strike="noStrike" dirty="0">
                        <a:solidFill>
                          <a:schemeClr val="bg1"/>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7DD2"/>
                    </a:solidFill>
                  </a:tcPr>
                </a:tc>
                <a:tc>
                  <a:txBody>
                    <a:bodyPr/>
                    <a:lstStyle/>
                    <a:p>
                      <a:pPr algn="ctr" fontAlgn="ctr"/>
                      <a:r>
                        <a:rPr lang="en-US" sz="1400" b="1" u="none" strike="noStrike" dirty="0">
                          <a:solidFill>
                            <a:schemeClr val="bg1"/>
                          </a:solidFill>
                          <a:effectLst/>
                          <a:latin typeface="Calibri" panose="020F0502020204030204" pitchFamily="34" charset="0"/>
                        </a:rPr>
                        <a:t>Phone Number</a:t>
                      </a:r>
                      <a:endParaRPr lang="en-US" sz="1400" b="1" i="0" u="none" strike="noStrike" dirty="0">
                        <a:solidFill>
                          <a:schemeClr val="bg1"/>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7DD2"/>
                    </a:solidFill>
                  </a:tcPr>
                </a:tc>
                <a:tc>
                  <a:txBody>
                    <a:bodyPr/>
                    <a:lstStyle/>
                    <a:p>
                      <a:pPr algn="ctr" fontAlgn="ctr"/>
                      <a:r>
                        <a:rPr lang="en-US" sz="1400" b="1" u="none" strike="noStrike" dirty="0">
                          <a:solidFill>
                            <a:schemeClr val="bg1"/>
                          </a:solidFill>
                          <a:effectLst/>
                          <a:latin typeface="Calibri" panose="020F0502020204030204" pitchFamily="34" charset="0"/>
                        </a:rPr>
                        <a:t>Email</a:t>
                      </a:r>
                      <a:endParaRPr lang="en-US" sz="1400" b="1" i="0" u="none" strike="noStrike" dirty="0">
                        <a:solidFill>
                          <a:schemeClr val="bg1"/>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7DD2"/>
                    </a:solidFill>
                  </a:tcPr>
                </a:tc>
                <a:tc>
                  <a:txBody>
                    <a:bodyPr/>
                    <a:lstStyle/>
                    <a:p>
                      <a:pPr algn="ctr" fontAlgn="ctr"/>
                      <a:r>
                        <a:rPr lang="en-US" sz="1400" b="1" u="none" strike="noStrike" dirty="0">
                          <a:solidFill>
                            <a:schemeClr val="bg1"/>
                          </a:solidFill>
                          <a:effectLst/>
                          <a:latin typeface="Calibri" panose="020F0502020204030204" pitchFamily="34" charset="0"/>
                        </a:rPr>
                        <a:t>Point of Escalation</a:t>
                      </a:r>
                      <a:endParaRPr lang="en-US" sz="1400" b="1" i="0" u="none" strike="noStrike" dirty="0">
                        <a:solidFill>
                          <a:schemeClr val="bg1"/>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07DD2"/>
                    </a:solidFill>
                  </a:tcPr>
                </a:tc>
                <a:extLst>
                  <a:ext uri="{0D108BD9-81ED-4DB2-BD59-A6C34878D82A}">
                    <a16:rowId xmlns:a16="http://schemas.microsoft.com/office/drawing/2014/main" val="10000"/>
                  </a:ext>
                </a:extLst>
              </a:tr>
              <a:tr h="648166">
                <a:tc rowSpan="2">
                  <a:txBody>
                    <a:bodyPr/>
                    <a:lstStyle/>
                    <a:p>
                      <a:pPr algn="ctr" fontAlgn="ctr"/>
                      <a:r>
                        <a:rPr lang="en-US" sz="1400" b="1" u="none" strike="noStrike" dirty="0">
                          <a:effectLst/>
                          <a:latin typeface="Calibri" panose="020F0502020204030204" pitchFamily="34" charset="0"/>
                        </a:rPr>
                        <a:t>Canada Insurance</a:t>
                      </a:r>
                      <a:endParaRPr lang="en-US" sz="1400" b="1"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Calibri" panose="020F0502020204030204" pitchFamily="34" charset="0"/>
                        </a:rPr>
                        <a:t>Activation of enrollment, changes in coverage (addition/termination of coverage, changes in address, name, etc.)</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gridSpan="2">
                  <a:txBody>
                    <a:bodyPr/>
                    <a:lstStyle/>
                    <a:p>
                      <a:pPr lvl="0" algn="ctr"/>
                      <a:r>
                        <a:rPr lang="en-US" sz="1200" b="1" i="1" dirty="0">
                          <a:latin typeface="+mn-lt"/>
                        </a:rPr>
                        <a:t>Ultimatix</a:t>
                      </a:r>
                      <a:r>
                        <a:rPr lang="en-US" sz="1200" b="1" i="1" dirty="0"/>
                        <a:t> &gt; Applications &gt; Employee Services &gt; Help &amp; Support &gt; TCS Global Helpdesk &gt; Ultimatix Services / CR Tool &gt; Launch &gt; Raise New Ultimatix Ticket &gt; Select Category: Ultimatix Services &gt; Type Issue Description &gt; Select Type: Canada Payroll &gt; Select Item: Canada – Insurance. </a:t>
                      </a:r>
                      <a:endParaRPr lang="en-US" sz="1200" dirty="0"/>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hMerge="1">
                  <a:txBody>
                    <a:bodyPr/>
                    <a:lstStyle/>
                    <a:p>
                      <a:pPr lvl="0"/>
                      <a:endParaRPr lang="en-US" sz="1050" dirty="0"/>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rtl="0" fontAlgn="b"/>
                      <a:r>
                        <a:rPr lang="en-US" sz="1400" b="0" i="0" u="none" strike="noStrike" dirty="0">
                          <a:solidFill>
                            <a:srgbClr val="000000"/>
                          </a:solidFill>
                          <a:effectLst/>
                          <a:latin typeface="Calibri" panose="020F0502020204030204" pitchFamily="34" charset="0"/>
                        </a:rPr>
                        <a:t>p.luu@tcs.com</a:t>
                      </a:r>
                    </a:p>
                    <a:p>
                      <a:pPr algn="ctr" fontAlgn="ct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69184">
                <a:tc vMerge="1">
                  <a:txBody>
                    <a:bodyPr/>
                    <a:lstStyle/>
                    <a:p>
                      <a:endParaRPr lang="en-US"/>
                    </a:p>
                  </a:txBody>
                  <a:tcPr/>
                </a:tc>
                <a:tc>
                  <a:txBody>
                    <a:bodyPr/>
                    <a:lstStyle/>
                    <a:p>
                      <a:pPr algn="l" fontAlgn="ctr"/>
                      <a:r>
                        <a:rPr lang="en-US" sz="1400" u="none" strike="noStrike" dirty="0">
                          <a:effectLst/>
                          <a:latin typeface="Calibri" panose="020F0502020204030204" pitchFamily="34" charset="0"/>
                        </a:rPr>
                        <a:t>Inquiries related to British Columbia Enrollments</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1"/>
                  </a:ext>
                </a:extLst>
              </a:tr>
              <a:tr h="261267">
                <a:tc rowSpan="3">
                  <a:txBody>
                    <a:bodyPr/>
                    <a:lstStyle/>
                    <a:p>
                      <a:pPr marL="0" algn="ctr" defTabSz="914400" rtl="0" eaLnBrk="1" fontAlgn="ctr" latinLnBrk="0" hangingPunct="1"/>
                      <a:r>
                        <a:rPr lang="en-US" sz="1400" b="1" u="none" strike="noStrike" kern="1200" dirty="0">
                          <a:solidFill>
                            <a:schemeClr val="tx1"/>
                          </a:solidFill>
                          <a:effectLst/>
                          <a:latin typeface="Calibri" panose="020F0502020204030204" pitchFamily="34" charset="0"/>
                          <a:ea typeface="+mn-ea"/>
                          <a:cs typeface="+mn-cs"/>
                        </a:rPr>
                        <a:t>Susie </a:t>
                      </a:r>
                      <a:r>
                        <a:rPr lang="en-US" sz="1400" b="1" u="none" strike="noStrike" kern="1200" dirty="0" err="1">
                          <a:solidFill>
                            <a:schemeClr val="tx1"/>
                          </a:solidFill>
                          <a:effectLst/>
                          <a:latin typeface="Calibri" panose="020F0502020204030204" pitchFamily="34" charset="0"/>
                          <a:ea typeface="+mn-ea"/>
                          <a:cs typeface="+mn-cs"/>
                        </a:rPr>
                        <a:t>Luu</a:t>
                      </a:r>
                      <a:endParaRPr lang="en-US" sz="1400" b="1" u="none" strike="noStrike" kern="1200" dirty="0">
                        <a:solidFill>
                          <a:schemeClr val="tx1"/>
                        </a:solidFill>
                        <a:effectLst/>
                        <a:latin typeface="Calibri" panose="020F0502020204030204" pitchFamily="34" charset="0"/>
                        <a:ea typeface="+mn-ea"/>
                        <a:cs typeface="+mn-cs"/>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Calibri" panose="020F0502020204030204" pitchFamily="34" charset="0"/>
                        </a:rPr>
                        <a:t>Employee and Family Assistance Program</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ctr"/>
                      <a:r>
                        <a:rPr lang="en-US" sz="1400" u="none" strike="noStrike" dirty="0">
                          <a:effectLst/>
                          <a:latin typeface="Calibri" panose="020F0502020204030204" pitchFamily="34" charset="0"/>
                        </a:rPr>
                        <a:t>647-790-7413</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rtl="0" fontAlgn="b"/>
                      <a:r>
                        <a:rPr lang="en-US" sz="1400" b="0" i="0" u="none" strike="noStrike" dirty="0">
                          <a:solidFill>
                            <a:srgbClr val="000000"/>
                          </a:solidFill>
                          <a:effectLst/>
                          <a:latin typeface="Calibri" panose="020F0502020204030204" pitchFamily="34" charset="0"/>
                        </a:rPr>
                        <a:t>p.luu@tcs.com</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ctr"/>
                      <a:r>
                        <a:rPr lang="en-US" sz="1400" b="0" i="0" u="none" strike="noStrike" dirty="0">
                          <a:solidFill>
                            <a:srgbClr val="000000"/>
                          </a:solidFill>
                          <a:effectLst/>
                          <a:latin typeface="Calibri" panose="020F0502020204030204" pitchFamily="34" charset="0"/>
                        </a:rPr>
                        <a:t>Sindhu.john@tcs.com</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434700">
                <a:tc vMerge="1">
                  <a:txBody>
                    <a:bodyPr/>
                    <a:lstStyle/>
                    <a:p>
                      <a:endParaRPr lang="en-US"/>
                    </a:p>
                  </a:txBody>
                  <a:tcPr/>
                </a:tc>
                <a:tc>
                  <a:txBody>
                    <a:bodyPr/>
                    <a:lstStyle/>
                    <a:p>
                      <a:pPr algn="l" fontAlgn="ctr"/>
                      <a:r>
                        <a:rPr lang="en-US" sz="1400" u="none" strike="noStrike" dirty="0">
                          <a:effectLst/>
                          <a:latin typeface="Calibri" panose="020F0502020204030204" pitchFamily="34" charset="0"/>
                        </a:rPr>
                        <a:t>Medical claim-related questions, detailed benefits, coverage-related details, etc.</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3"/>
                  </a:ext>
                </a:extLst>
              </a:tr>
              <a:tr h="221235">
                <a:tc vMerge="1">
                  <a:txBody>
                    <a:bodyPr/>
                    <a:lstStyle/>
                    <a:p>
                      <a:endParaRPr lang="en-US"/>
                    </a:p>
                  </a:txBody>
                  <a:tcPr/>
                </a:tc>
                <a:tc>
                  <a:txBody>
                    <a:bodyPr/>
                    <a:lstStyle/>
                    <a:p>
                      <a:pPr algn="l" fontAlgn="ctr"/>
                      <a:r>
                        <a:rPr lang="en-US" sz="1400" u="none" strike="noStrike" dirty="0">
                          <a:effectLst/>
                          <a:latin typeface="Calibri" panose="020F0502020204030204" pitchFamily="34" charset="0"/>
                        </a:rPr>
                        <a:t>Short/long term disability application</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14"/>
                  </a:ext>
                </a:extLst>
              </a:tr>
              <a:tr h="221235">
                <a:tc rowSpan="3">
                  <a:txBody>
                    <a:bodyPr/>
                    <a:lstStyle/>
                    <a:p>
                      <a:pPr algn="ctr" fontAlgn="ctr"/>
                      <a:r>
                        <a:rPr lang="en-US" sz="1400" b="1" u="none" strike="noStrike" dirty="0">
                          <a:effectLst/>
                          <a:latin typeface="Calibri" panose="020F0502020204030204" pitchFamily="34" charset="0"/>
                        </a:rPr>
                        <a:t>Benefits Team</a:t>
                      </a:r>
                      <a:endParaRPr lang="en-US" sz="1400" b="1"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Calibri" panose="020F0502020204030204" pitchFamily="34" charset="0"/>
                        </a:rPr>
                        <a:t>Queries related to TCS Gems</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tcs.gems@tcs.com</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269184">
                <a:tc vMerge="1">
                  <a:txBody>
                    <a:bodyPr/>
                    <a:lstStyle/>
                    <a:p>
                      <a:endParaRPr lang="en-US"/>
                    </a:p>
                  </a:txBody>
                  <a:tcPr/>
                </a:tc>
                <a:tc>
                  <a:txBody>
                    <a:bodyPr/>
                    <a:lstStyle/>
                    <a:p>
                      <a:pPr algn="l" fontAlgn="ctr"/>
                      <a:r>
                        <a:rPr lang="en-US" sz="1400" u="none" strike="noStrike" dirty="0">
                          <a:effectLst/>
                          <a:latin typeface="Calibri" panose="020F0502020204030204" pitchFamily="34" charset="0"/>
                        </a:rPr>
                        <a:t>Employee referral/Bring Your Buddy technical issues</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tcs.budzee@tcs.com</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latin typeface="Calibri" panose="020F0502020204030204" pitchFamily="34" charset="0"/>
                        </a:rPr>
                        <a:t>-</a:t>
                      </a:r>
                      <a:endParaRPr lang="en-US" sz="14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434700">
                <a:tc vMerge="1">
                  <a:txBody>
                    <a:bodyPr/>
                    <a:lstStyle/>
                    <a:p>
                      <a:endParaRPr lang="en-US"/>
                    </a:p>
                  </a:txBody>
                  <a:tcPr/>
                </a:tc>
                <a:tc>
                  <a:txBody>
                    <a:bodyPr/>
                    <a:lstStyle/>
                    <a:p>
                      <a:pPr algn="l" fontAlgn="ctr"/>
                      <a:r>
                        <a:rPr lang="en-US" sz="1400" u="none" strike="noStrike" dirty="0">
                          <a:effectLst/>
                          <a:latin typeface="Calibri" panose="020F0502020204030204" pitchFamily="34" charset="0"/>
                        </a:rPr>
                        <a:t>Employee referral/Bring Your Buddy inquiries related to claims and processes</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latin typeface="Calibri" panose="020F0502020204030204" pitchFamily="34" charset="0"/>
                        </a:rPr>
                        <a:t> </a:t>
                      </a:r>
                      <a:endParaRPr lang="en-US" sz="14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debra.winchester@tcs.com</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400" u="none" strike="noStrike" dirty="0">
                          <a:effectLst/>
                          <a:latin typeface="Calibri" panose="020F0502020204030204" pitchFamily="34" charset="0"/>
                        </a:rPr>
                        <a:t>-</a:t>
                      </a:r>
                      <a:endParaRPr lang="en-US" sz="1400" b="0" i="0" u="none" strike="noStrike" dirty="0">
                        <a:solidFill>
                          <a:srgbClr val="000000"/>
                        </a:solidFill>
                        <a:effectLst/>
                        <a:latin typeface="Calibri" panose="020F0502020204030204" pitchFamily="34" charset="0"/>
                      </a:endParaRPr>
                    </a:p>
                  </a:txBody>
                  <a:tcPr marL="6656" marR="6656" marT="665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269184">
                <a:tc>
                  <a:txBody>
                    <a:bodyPr/>
                    <a:lstStyle/>
                    <a:p>
                      <a:pPr algn="ctr" fontAlgn="ctr"/>
                      <a:r>
                        <a:rPr lang="en-US" sz="1400" b="1" u="none" strike="noStrike" dirty="0">
                          <a:effectLst/>
                          <a:latin typeface="Calibri" panose="020F0502020204030204" pitchFamily="34" charset="0"/>
                        </a:rPr>
                        <a:t>Admin</a:t>
                      </a:r>
                      <a:endParaRPr lang="en-US" sz="1400" b="1"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Calibri" panose="020F0502020204030204" pitchFamily="34" charset="0"/>
                        </a:rPr>
                        <a:t>Business cards, car, mobile phone, and laptop requests</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b="0" i="0" u="none" strike="noStrike" dirty="0">
                          <a:solidFill>
                            <a:schemeClr val="tx1"/>
                          </a:solidFill>
                          <a:effectLst/>
                          <a:latin typeface="Calibri" panose="020F0502020204030204" pitchFamily="34" charset="0"/>
                        </a:rPr>
                        <a:t>Ben.m@tcs.com</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412028">
                <a:tc>
                  <a:txBody>
                    <a:bodyPr/>
                    <a:lstStyle/>
                    <a:p>
                      <a:pPr algn="ctr" fontAlgn="ctr"/>
                      <a:r>
                        <a:rPr lang="en-US" sz="1400" b="1" u="none" strike="noStrike" dirty="0">
                          <a:effectLst/>
                          <a:latin typeface="Calibri" panose="020F0502020204030204" pitchFamily="34" charset="0"/>
                        </a:rPr>
                        <a:t>NAHR Backoffice</a:t>
                      </a:r>
                      <a:endParaRPr lang="en-US" sz="1400" b="1"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Calibri" panose="020F0502020204030204" pitchFamily="34" charset="0"/>
                        </a:rPr>
                        <a:t>If you need an employment verification letter</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nahr.backoffice@tcs.com</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u="none" strike="noStrike" dirty="0">
                          <a:effectLst/>
                          <a:latin typeface="Calibri" panose="020F0502020204030204" pitchFamily="34" charset="0"/>
                        </a:rPr>
                        <a:t>r.nithya@tcs.com</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r h="412028">
                <a:tc>
                  <a:txBody>
                    <a:bodyPr/>
                    <a:lstStyle/>
                    <a:p>
                      <a:pPr algn="ctr" fontAlgn="ctr"/>
                      <a:r>
                        <a:rPr lang="en-US" sz="1400" b="1" i="0" u="none" strike="noStrike" dirty="0">
                          <a:solidFill>
                            <a:srgbClr val="000000"/>
                          </a:solidFill>
                          <a:effectLst/>
                          <a:latin typeface="Calibri" panose="020F0502020204030204" pitchFamily="34" charset="0"/>
                        </a:rPr>
                        <a:t>COC</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400" u="none" strike="noStrike" kern="1200" dirty="0">
                          <a:solidFill>
                            <a:schemeClr val="tx1"/>
                          </a:solidFill>
                          <a:effectLst/>
                          <a:latin typeface="Calibri" panose="020F0502020204030204" pitchFamily="34" charset="0"/>
                          <a:ea typeface="+mn-ea"/>
                          <a:cs typeface="+mn-cs"/>
                        </a:rPr>
                        <a:t>Helpdesk ticket for COC related queries </a:t>
                      </a:r>
                    </a:p>
                    <a:p>
                      <a:pPr algn="l" fontAlgn="ctr"/>
                      <a:endParaRPr lang="en-US" sz="1400" u="none" strike="noStrike" kern="1200" dirty="0">
                        <a:solidFill>
                          <a:schemeClr val="tx1"/>
                        </a:solidFill>
                        <a:effectLst/>
                        <a:latin typeface="Calibri" panose="020F0502020204030204" pitchFamily="34" charset="0"/>
                        <a:ea typeface="+mn-ea"/>
                        <a:cs typeface="+mn-cs"/>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sz="1400" u="none" strike="noStrike" kern="1200" dirty="0">
                          <a:solidFill>
                            <a:schemeClr val="tx1"/>
                          </a:solidFill>
                          <a:effectLst/>
                          <a:latin typeface="Calibri" panose="020F0502020204030204" pitchFamily="34" charset="0"/>
                          <a:ea typeface="+mn-ea"/>
                          <a:cs typeface="+mn-cs"/>
                        </a:rPr>
                        <a:t>Ultimatix-&gt;Employee Services-&gt;TCS Global Helpdesk-&gt;IT Services &amp; Others-&gt;Raise New Ticket-&gt;HR Services.</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400" b="0" i="0" u="none" strike="noStrike" dirty="0">
                          <a:solidFill>
                            <a:srgbClr val="000000"/>
                          </a:solidFill>
                          <a:effectLst/>
                          <a:latin typeface="Calibri" panose="020F0502020204030204" pitchFamily="34" charset="0"/>
                        </a:rPr>
                        <a:t>s.nair11@tcs.com</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47463097"/>
                  </a:ext>
                </a:extLst>
              </a:tr>
              <a:tr h="412028">
                <a:tc rowSpan="2">
                  <a:txBody>
                    <a:bodyPr/>
                    <a:lstStyle/>
                    <a:p>
                      <a:pPr algn="ctr" fontAlgn="ctr"/>
                      <a:r>
                        <a:rPr lang="en-US" sz="1400" b="1" i="0" u="none" strike="noStrike" dirty="0">
                          <a:solidFill>
                            <a:srgbClr val="000000"/>
                          </a:solidFill>
                          <a:effectLst/>
                          <a:latin typeface="Calibri" panose="020F0502020204030204" pitchFamily="34" charset="0"/>
                        </a:rPr>
                        <a:t>Finance/Payroll Team</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Calibri" panose="020F0502020204030204" pitchFamily="34" charset="0"/>
                        </a:rPr>
                        <a:t>Any payroll related inquiries</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sz="1400" b="0" i="0" u="none" strike="noStrike" dirty="0">
                          <a:solidFill>
                            <a:srgbClr val="000000"/>
                          </a:solidFill>
                          <a:effectLst/>
                          <a:latin typeface="Calibri" panose="020F0502020204030204" pitchFamily="34" charset="0"/>
                        </a:rPr>
                        <a:t>Log ticket in Employee Services -&gt; TCS Global Helpdesk -&gt; Ultimatix Services -&gt; Launch -&gt; Raise New Ultimatix Ticket -&gt; Canada Payroll</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algn="ctr" defTabSz="914400" rtl="0" eaLnBrk="1" fontAlgn="ctr" latinLnBrk="0" hangingPunct="1"/>
                      <a:r>
                        <a:rPr lang="en-US" sz="1400" u="sng" strike="noStrike" kern="1200" dirty="0">
                          <a:solidFill>
                            <a:srgbClr val="0070C0"/>
                          </a:solidFill>
                          <a:effectLst/>
                          <a:latin typeface="Calibri" panose="020F0502020204030204" pitchFamily="34" charset="0"/>
                          <a:ea typeface="+mn-ea"/>
                          <a:cs typeface="+mn-cs"/>
                        </a:rPr>
                        <a:t>m.chelvaratnam@tcs.com</a:t>
                      </a: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824056">
                <a:tc vMerge="1">
                  <a:txBody>
                    <a:bodyPr/>
                    <a:lstStyle/>
                    <a:p>
                      <a:pPr algn="ctr" fontAlgn="ctr"/>
                      <a:endParaRPr lang="en-US" sz="1300" b="1"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sz="1400" u="none" strike="noStrike" dirty="0">
                          <a:effectLst/>
                          <a:latin typeface="Calibri" panose="020F0502020204030204" pitchFamily="34" charset="0"/>
                        </a:rPr>
                        <a:t>Salary slip Download</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fontAlgn="ctr"/>
                      <a:r>
                        <a:rPr lang="en-US" sz="1400" b="0" i="0" u="none" strike="noStrike" dirty="0">
                          <a:solidFill>
                            <a:srgbClr val="000000"/>
                          </a:solidFill>
                          <a:effectLst/>
                          <a:latin typeface="Calibri" panose="020F0502020204030204" pitchFamily="34" charset="0"/>
                        </a:rPr>
                        <a:t>Ultimatix – Employee Services – </a:t>
                      </a:r>
                      <a:r>
                        <a:rPr lang="en-US" sz="1400" b="0" i="0" u="none" strike="noStrike">
                          <a:solidFill>
                            <a:srgbClr val="000000"/>
                          </a:solidFill>
                          <a:effectLst/>
                          <a:latin typeface="Calibri" panose="020F0502020204030204" pitchFamily="34" charset="0"/>
                        </a:rPr>
                        <a:t>My Documents</a:t>
                      </a:r>
                      <a:endParaRPr lang="en-US" sz="14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fontAlgn="ctr"/>
                      <a:endParaRPr lang="en-US" sz="1300" b="0" i="0" u="none" strike="noStrike" dirty="0">
                        <a:solidFill>
                          <a:srgbClr val="000000"/>
                        </a:solidFill>
                        <a:effectLst/>
                        <a:latin typeface="Calibri" panose="020F0502020204030204" pitchFamily="34" charset="0"/>
                      </a:endParaRPr>
                    </a:p>
                  </a:txBody>
                  <a:tcPr marL="6656" marR="6656" marT="66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3814671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Calibri" pitchFamily="34" charset="0"/>
                <a:cs typeface="Calibri" pitchFamily="34" charset="0"/>
              </a:rPr>
              <a:t>Canada Compensation Structure </a:t>
            </a:r>
            <a:endParaRPr lang="en-US" dirty="0"/>
          </a:p>
        </p:txBody>
      </p:sp>
    </p:spTree>
    <p:extLst>
      <p:ext uri="{BB962C8B-B14F-4D97-AF65-F5344CB8AC3E}">
        <p14:creationId xmlns:p14="http://schemas.microsoft.com/office/powerpoint/2010/main" val="1760687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21921" y="263838"/>
            <a:ext cx="8511639" cy="642646"/>
          </a:xfrm>
        </p:spPr>
        <p:txBody>
          <a:bodyPr/>
          <a:lstStyle/>
          <a:p>
            <a:r>
              <a:rPr lang="en-US" sz="2800" b="1" u="sng" dirty="0">
                <a:latin typeface="+mn-lt"/>
              </a:rPr>
              <a:t>Compensation in Canada for Expatriates from India</a:t>
            </a:r>
          </a:p>
        </p:txBody>
      </p:sp>
      <p:sp>
        <p:nvSpPr>
          <p:cNvPr id="8" name="Rectangle 7"/>
          <p:cNvSpPr>
            <a:spLocks noChangeArrowheads="1"/>
          </p:cNvSpPr>
          <p:nvPr/>
        </p:nvSpPr>
        <p:spPr bwMode="auto">
          <a:xfrm>
            <a:off x="52251" y="777030"/>
            <a:ext cx="11874138" cy="2213887"/>
          </a:xfrm>
          <a:prstGeom prst="rect">
            <a:avLst/>
          </a:prstGeom>
          <a:solidFill>
            <a:schemeClr val="bg1">
              <a:lumMod val="95000"/>
            </a:schemeClr>
          </a:solidFill>
          <a:ln w="12700" algn="ctr">
            <a:noFill/>
            <a:miter lim="800000"/>
            <a:headEnd/>
            <a:tailEnd/>
          </a:ln>
          <a:effectLst/>
        </p:spPr>
        <p:txBody>
          <a:bodyPr/>
          <a:lstStyle/>
          <a:p>
            <a:pPr marL="173038" indent="-173038" eaLnBrk="0" hangingPunct="0">
              <a:spcBef>
                <a:spcPts val="600"/>
              </a:spcBef>
              <a:buClr>
                <a:srgbClr val="4E84C4"/>
              </a:buClr>
              <a:defRPr/>
            </a:pPr>
            <a:endParaRPr lang="en-US" altLang="ja-JP" sz="1500" b="1" dirty="0">
              <a:solidFill>
                <a:srgbClr val="000000"/>
              </a:solidFill>
              <a:latin typeface="Calibri" pitchFamily="34" charset="0"/>
              <a:cs typeface="Calibri" pitchFamily="34" charset="0"/>
            </a:endParaRPr>
          </a:p>
          <a:p>
            <a:pPr marL="173038" indent="-173038" eaLnBrk="0" hangingPunct="0">
              <a:spcBef>
                <a:spcPts val="600"/>
              </a:spcBef>
              <a:buClr>
                <a:srgbClr val="4E84C4"/>
              </a:buClr>
              <a:defRPr/>
            </a:pPr>
            <a:r>
              <a:rPr lang="en-US" altLang="ja-JP" sz="1500" b="1" dirty="0">
                <a:solidFill>
                  <a:srgbClr val="000000"/>
                </a:solidFill>
                <a:latin typeface="Calibri" pitchFamily="34" charset="0"/>
                <a:cs typeface="Calibri" pitchFamily="34" charset="0"/>
              </a:rPr>
              <a:t>While on Long Term Deputation to Canada :</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Associates are eligible for a Gross Consolidated Salary (CS).</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Consolidated Salary is based on Grade, Role and Location and defined based on the prevailing wages applicable in the location. </a:t>
            </a:r>
          </a:p>
          <a:p>
            <a:pPr marL="173038" indent="-173038" eaLnBrk="0" hangingPunct="0">
              <a:spcBef>
                <a:spcPts val="600"/>
              </a:spcBef>
              <a:buClr>
                <a:srgbClr val="4E84C4"/>
              </a:buClr>
              <a:buFont typeface="Wingdings" pitchFamily="2" charset="2"/>
              <a:buChar char="§"/>
              <a:defRPr/>
            </a:pPr>
            <a:r>
              <a:rPr lang="en-US" altLang="ja-JP" sz="1500" b="1" dirty="0">
                <a:solidFill>
                  <a:srgbClr val="000000"/>
                </a:solidFill>
                <a:latin typeface="Calibri" pitchFamily="34" charset="0"/>
                <a:cs typeface="Calibri" pitchFamily="34" charset="0"/>
              </a:rPr>
              <a:t>Consolidated Salary (CS)</a:t>
            </a:r>
            <a:r>
              <a:rPr lang="en-US" altLang="ja-JP" sz="1500" dirty="0">
                <a:solidFill>
                  <a:srgbClr val="000000"/>
                </a:solidFill>
                <a:latin typeface="Calibri" pitchFamily="34" charset="0"/>
                <a:cs typeface="Calibri" pitchFamily="34" charset="0"/>
              </a:rPr>
              <a:t>= India Salary (IS) + Living/Other Allowance(Canada Pay).</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Any changes to the Consolidated Salary of the associate due to changes in the India Salary (increments, promotions, etc.) is informed through a Canada Salary Change letter available in Ultimatix.</a:t>
            </a:r>
          </a:p>
        </p:txBody>
      </p:sp>
      <p:pic>
        <p:nvPicPr>
          <p:cNvPr id="2" name="Picture 1"/>
          <p:cNvPicPr>
            <a:picLocks noChangeAspect="1"/>
          </p:cNvPicPr>
          <p:nvPr/>
        </p:nvPicPr>
        <p:blipFill>
          <a:blip r:embed="rId3"/>
          <a:stretch>
            <a:fillRect/>
          </a:stretch>
        </p:blipFill>
        <p:spPr>
          <a:xfrm>
            <a:off x="0" y="3158052"/>
            <a:ext cx="11756571" cy="3247541"/>
          </a:xfrm>
          <a:prstGeom prst="rect">
            <a:avLst/>
          </a:prstGeom>
        </p:spPr>
      </p:pic>
      <p:sp>
        <p:nvSpPr>
          <p:cNvPr id="10" name="Rectangular Callout 9"/>
          <p:cNvSpPr/>
          <p:nvPr/>
        </p:nvSpPr>
        <p:spPr>
          <a:xfrm>
            <a:off x="1645920" y="3671244"/>
            <a:ext cx="1045029" cy="339053"/>
          </a:xfrm>
          <a:prstGeom prst="wedgeRectCallout">
            <a:avLst>
              <a:gd name="adj1" fmla="val -66977"/>
              <a:gd name="adj2" fmla="val 388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Gross </a:t>
            </a:r>
          </a:p>
          <a:p>
            <a:pPr algn="ctr"/>
            <a:r>
              <a:rPr lang="en-US" sz="1200" dirty="0"/>
              <a:t>Indian Salary</a:t>
            </a:r>
          </a:p>
        </p:txBody>
      </p:sp>
      <p:sp>
        <p:nvSpPr>
          <p:cNvPr id="11" name="Rectangular Callout 10"/>
          <p:cNvSpPr/>
          <p:nvPr/>
        </p:nvSpPr>
        <p:spPr>
          <a:xfrm>
            <a:off x="2168434" y="4177432"/>
            <a:ext cx="1397726" cy="339053"/>
          </a:xfrm>
          <a:prstGeom prst="wedgeRectCallout">
            <a:avLst>
              <a:gd name="adj1" fmla="val -108029"/>
              <a:gd name="adj2" fmla="val -22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Gross Canadian Allowance </a:t>
            </a:r>
          </a:p>
        </p:txBody>
      </p:sp>
    </p:spTree>
    <p:extLst>
      <p:ext uri="{BB962C8B-B14F-4D97-AF65-F5344CB8AC3E}">
        <p14:creationId xmlns:p14="http://schemas.microsoft.com/office/powerpoint/2010/main" val="3374067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65975" y="5156233"/>
            <a:ext cx="7772400" cy="609600"/>
          </a:xfrm>
        </p:spPr>
        <p:txBody>
          <a:bodyPr>
            <a:normAutofit fontScale="90000"/>
          </a:bodyPr>
          <a:lstStyle/>
          <a:p>
            <a:br>
              <a:rPr lang="en-US" sz="3600" dirty="0">
                <a:latin typeface="Calibri" pitchFamily="34" charset="0"/>
                <a:cs typeface="Calibri" pitchFamily="34" charset="0"/>
              </a:rPr>
            </a:br>
            <a:br>
              <a:rPr lang="en-US" sz="3200" dirty="0">
                <a:latin typeface="Calibri" pitchFamily="34" charset="0"/>
                <a:cs typeface="Calibri" pitchFamily="34" charset="0"/>
              </a:rPr>
            </a:br>
            <a:r>
              <a:rPr lang="en-US" sz="3200" dirty="0">
                <a:latin typeface="Calibri" pitchFamily="34" charset="0"/>
                <a:cs typeface="Calibri" pitchFamily="34" charset="0"/>
              </a:rPr>
              <a:t>TCS Canada Orientation Presentation for Expatriate Associates – Must Know</a:t>
            </a:r>
          </a:p>
        </p:txBody>
      </p:sp>
      <p:sp>
        <p:nvSpPr>
          <p:cNvPr id="4" name="Rectangle 64"/>
          <p:cNvSpPr>
            <a:spLocks noChangeArrowheads="1"/>
          </p:cNvSpPr>
          <p:nvPr/>
        </p:nvSpPr>
        <p:spPr bwMode="auto">
          <a:xfrm>
            <a:off x="1970031" y="5765833"/>
            <a:ext cx="1218282" cy="276999"/>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fld id="{A7247ED9-2C79-4368-AFA4-8DCCA4D020A5}" type="datetime4">
              <a:rPr lang="en-US">
                <a:solidFill>
                  <a:srgbClr val="FFFFFF"/>
                </a:solidFill>
                <a:latin typeface="Calibri" pitchFamily="34" charset="0"/>
                <a:cs typeface="Calibri" pitchFamily="34" charset="0"/>
              </a:rPr>
              <a:pPr fontAlgn="base">
                <a:spcBef>
                  <a:spcPct val="0"/>
                </a:spcBef>
                <a:spcAft>
                  <a:spcPct val="0"/>
                </a:spcAft>
              </a:pPr>
              <a:t>August 11, 2022</a:t>
            </a:fld>
            <a:endParaRPr lang="en-US" dirty="0">
              <a:solidFill>
                <a:srgbClr val="000000"/>
              </a:solidFill>
              <a:latin typeface="Calibri" pitchFamily="34" charset="0"/>
              <a:cs typeface="Calibri" pitchFamily="34" charset="0"/>
            </a:endParaRPr>
          </a:p>
        </p:txBody>
      </p:sp>
      <p:pic>
        <p:nvPicPr>
          <p:cNvPr id="3" name="Picture 2" descr="File:Political map of &lt;strong&gt;Canada&lt;/strong&gt;.png - Wikiped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27" y="765530"/>
            <a:ext cx="5773782" cy="4144497"/>
          </a:xfrm>
          <a:prstGeom prst="rect">
            <a:avLst/>
          </a:prstGeom>
        </p:spPr>
      </p:pic>
      <p:pic>
        <p:nvPicPr>
          <p:cNvPr id="5" name="Picture 4" descr="O &lt;strong&gt;Canada&lt;/strong&gt;: Canadian YA Authors | The Hub"/>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5663" y="1761104"/>
            <a:ext cx="2700749" cy="1802024"/>
          </a:xfrm>
          <a:prstGeom prst="rect">
            <a:avLst/>
          </a:prstGeom>
        </p:spPr>
      </p:pic>
    </p:spTree>
    <p:extLst>
      <p:ext uri="{BB962C8B-B14F-4D97-AF65-F5344CB8AC3E}">
        <p14:creationId xmlns:p14="http://schemas.microsoft.com/office/powerpoint/2010/main" val="2831808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4"/>
            <a:ext cx="9940834" cy="680048"/>
          </a:xfrm>
        </p:spPr>
        <p:txBody>
          <a:bodyPr/>
          <a:lstStyle/>
          <a:p>
            <a:r>
              <a:rPr lang="en-US" sz="2800" b="1" u="sng" dirty="0">
                <a:latin typeface="+mn-lt"/>
              </a:rPr>
              <a:t>Canadian Income Tax</a:t>
            </a:r>
          </a:p>
        </p:txBody>
      </p:sp>
      <p:sp>
        <p:nvSpPr>
          <p:cNvPr id="8" name="Rectangle 7"/>
          <p:cNvSpPr>
            <a:spLocks noChangeArrowheads="1"/>
          </p:cNvSpPr>
          <p:nvPr/>
        </p:nvSpPr>
        <p:spPr bwMode="auto">
          <a:xfrm>
            <a:off x="248195" y="937261"/>
            <a:ext cx="11103429" cy="3278777"/>
          </a:xfrm>
          <a:prstGeom prst="rect">
            <a:avLst/>
          </a:prstGeom>
          <a:noFill/>
          <a:ln w="12700" algn="ctr">
            <a:noFill/>
            <a:miter lim="800000"/>
            <a:headEnd/>
            <a:tailEnd/>
          </a:ln>
          <a:effectLst/>
        </p:spPr>
        <p:txBody>
          <a:bodyPr/>
          <a:lstStyle/>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You are required to file “Income Tax Return” in Canada which is due on April 30th of each year for the previous year’s income (January 1</a:t>
            </a:r>
            <a:r>
              <a:rPr lang="en-US" altLang="ja-JP" sz="1500" baseline="30000" dirty="0">
                <a:solidFill>
                  <a:srgbClr val="000000"/>
                </a:solidFill>
                <a:latin typeface="Calibri" pitchFamily="34" charset="0"/>
                <a:cs typeface="Calibri" pitchFamily="34" charset="0"/>
              </a:rPr>
              <a:t>st</a:t>
            </a:r>
            <a:r>
              <a:rPr lang="en-US" altLang="ja-JP" sz="1500" dirty="0">
                <a:solidFill>
                  <a:srgbClr val="000000"/>
                </a:solidFill>
                <a:latin typeface="Calibri" pitchFamily="34" charset="0"/>
                <a:cs typeface="Calibri" pitchFamily="34" charset="0"/>
              </a:rPr>
              <a:t> to December 31st).</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TCS Canada will issue a “T4” (equivalent to Form16) which is generally released in the month of February (no later than February 28</a:t>
            </a:r>
            <a:r>
              <a:rPr lang="en-US" altLang="ja-JP" sz="1500" baseline="30000" dirty="0">
                <a:solidFill>
                  <a:srgbClr val="000000"/>
                </a:solidFill>
                <a:latin typeface="Calibri" pitchFamily="34" charset="0"/>
                <a:cs typeface="Calibri" pitchFamily="34" charset="0"/>
              </a:rPr>
              <a:t>th</a:t>
            </a:r>
            <a:r>
              <a:rPr lang="en-US" altLang="ja-JP" sz="1500" dirty="0">
                <a:solidFill>
                  <a:srgbClr val="000000"/>
                </a:solidFill>
                <a:latin typeface="Calibri" pitchFamily="34" charset="0"/>
                <a:cs typeface="Calibri" pitchFamily="34" charset="0"/>
              </a:rPr>
              <a:t>).   The T4 will provide details regarding your gross earnings and tax deductions for the previous year.</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If you worked and earned income in Canada, the Canada Revenue Agency rules require you to file your income tax return even if you have returned to your home country.  Tax filing is your individual responsibility.</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Please refer to the following Canada Revenue Agency website </a:t>
            </a:r>
            <a:r>
              <a:rPr lang="en-US" altLang="ja-JP" sz="1500" dirty="0">
                <a:solidFill>
                  <a:srgbClr val="000000"/>
                </a:solidFill>
                <a:latin typeface="Calibri" pitchFamily="34" charset="0"/>
                <a:cs typeface="Calibri" pitchFamily="34" charset="0"/>
                <a:hlinkClick r:id="rId2"/>
              </a:rPr>
              <a:t>http://www.cra-arc.gc.ca/menu-eng.html</a:t>
            </a:r>
            <a:r>
              <a:rPr lang="en-US" altLang="ja-JP" sz="1500" dirty="0">
                <a:solidFill>
                  <a:srgbClr val="000000"/>
                </a:solidFill>
                <a:latin typeface="Calibri" pitchFamily="34" charset="0"/>
                <a:cs typeface="Calibri" pitchFamily="34" charset="0"/>
              </a:rPr>
              <a:t> for further information.</a:t>
            </a:r>
          </a:p>
          <a:p>
            <a:pPr marL="173038" indent="-173038" eaLnBrk="0" hangingPunct="0">
              <a:spcBef>
                <a:spcPts val="600"/>
              </a:spcBef>
              <a:buClr>
                <a:srgbClr val="4E84C4"/>
              </a:buClr>
              <a:defRPr/>
            </a:pPr>
            <a:r>
              <a:rPr lang="en-US" altLang="ja-JP" sz="1500" b="1" dirty="0">
                <a:solidFill>
                  <a:srgbClr val="000000"/>
                </a:solidFill>
                <a:latin typeface="Calibri" pitchFamily="34" charset="0"/>
                <a:cs typeface="Calibri" pitchFamily="34" charset="0"/>
              </a:rPr>
              <a:t>Notes: </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Canada’s T4 and Relevé 1 (Quebec only) tax forms are provided by the employer every year by February 28</a:t>
            </a:r>
            <a:r>
              <a:rPr lang="en-US" altLang="ja-JP" sz="1500" baseline="30000" dirty="0">
                <a:solidFill>
                  <a:srgbClr val="000000"/>
                </a:solidFill>
                <a:latin typeface="Calibri" pitchFamily="34" charset="0"/>
                <a:cs typeface="Calibri" pitchFamily="34" charset="0"/>
              </a:rPr>
              <a:t>th</a:t>
            </a:r>
            <a:r>
              <a:rPr lang="en-US" altLang="ja-JP" sz="1500" dirty="0">
                <a:solidFill>
                  <a:srgbClr val="000000"/>
                </a:solidFill>
                <a:latin typeface="Calibri" pitchFamily="34" charset="0"/>
                <a:cs typeface="Calibri" pitchFamily="34" charset="0"/>
              </a:rPr>
              <a:t>.</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You will be able to download your tax forms from Ultimatix or the Finance team will forward the same to you.</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Form 16 is available in Ultimatix &gt; Employee Services &gt; My Documents &gt; Document List &gt; Tax</a:t>
            </a:r>
          </a:p>
        </p:txBody>
      </p:sp>
      <p:sp>
        <p:nvSpPr>
          <p:cNvPr id="9" name="Rectangle 8"/>
          <p:cNvSpPr>
            <a:spLocks noChangeArrowheads="1"/>
          </p:cNvSpPr>
          <p:nvPr/>
        </p:nvSpPr>
        <p:spPr bwMode="auto">
          <a:xfrm>
            <a:off x="248195" y="4402183"/>
            <a:ext cx="11275424" cy="1854927"/>
          </a:xfrm>
          <a:prstGeom prst="rect">
            <a:avLst/>
          </a:prstGeom>
          <a:solidFill>
            <a:schemeClr val="bg1"/>
          </a:solidFill>
          <a:ln w="12700" algn="ctr">
            <a:noFill/>
            <a:miter lim="800000"/>
            <a:headEnd/>
            <a:tailEnd/>
          </a:ln>
          <a:effectLst/>
        </p:spPr>
        <p:txBody>
          <a:bodyPr/>
          <a:lstStyle/>
          <a:p>
            <a:pPr marL="173038" indent="-173038" eaLnBrk="0" hangingPunct="0">
              <a:spcBef>
                <a:spcPts val="600"/>
              </a:spcBef>
              <a:buClr>
                <a:srgbClr val="4E84C4"/>
              </a:buClr>
              <a:buFont typeface="Wingdings" pitchFamily="2" charset="2"/>
              <a:buChar char="§"/>
              <a:defRPr/>
            </a:pPr>
            <a:endParaRPr lang="en-US" altLang="ja-JP" sz="1500" dirty="0">
              <a:solidFill>
                <a:srgbClr val="000000"/>
              </a:solidFill>
              <a:latin typeface="Calibri" pitchFamily="34" charset="0"/>
              <a:cs typeface="Calibri" pitchFamily="34" charset="0"/>
            </a:endParaRP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Amount seen in the Canada Pay slip is the Gross India Salary which is being offered for taxation in Canada to comply with Canadian tax laws. </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Amount received in your Bank account is the Net India salary as shown on your India Paystub. </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All statutory deductions a per Indian Laws and any other salary deductions will continue in your India Payroll and the same will reflect on your India Paystub</a:t>
            </a:r>
          </a:p>
        </p:txBody>
      </p:sp>
      <p:sp>
        <p:nvSpPr>
          <p:cNvPr id="10" name="Title 3"/>
          <p:cNvSpPr txBox="1">
            <a:spLocks/>
          </p:cNvSpPr>
          <p:nvPr/>
        </p:nvSpPr>
        <p:spPr>
          <a:xfrm>
            <a:off x="248195" y="4127473"/>
            <a:ext cx="9914709" cy="549419"/>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u="sng" dirty="0">
                <a:latin typeface="Calibri" pitchFamily="34" charset="0"/>
                <a:cs typeface="Calibri" pitchFamily="34" charset="0"/>
              </a:rPr>
              <a:t>Deductions from your India Salary (Variation of India Salary from what is seen in your </a:t>
            </a:r>
            <a:r>
              <a:rPr lang="en-US" sz="2400" u="sng" dirty="0" err="1">
                <a:latin typeface="Calibri" pitchFamily="34" charset="0"/>
                <a:cs typeface="Calibri" pitchFamily="34" charset="0"/>
              </a:rPr>
              <a:t>Payslip</a:t>
            </a:r>
            <a:r>
              <a:rPr lang="en-US" sz="2400" u="sng" dirty="0">
                <a:latin typeface="Calibri" pitchFamily="34" charset="0"/>
                <a:cs typeface="Calibri" pitchFamily="34" charset="0"/>
              </a:rPr>
              <a:t>)</a:t>
            </a:r>
          </a:p>
        </p:txBody>
      </p:sp>
    </p:spTree>
    <p:extLst>
      <p:ext uri="{BB962C8B-B14F-4D97-AF65-F5344CB8AC3E}">
        <p14:creationId xmlns:p14="http://schemas.microsoft.com/office/powerpoint/2010/main" val="284393480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2316480" y="3101542"/>
            <a:ext cx="7571232" cy="536082"/>
          </a:xfrm>
          <a:prstGeom prst="ellipse">
            <a:avLst/>
          </a:prstGeom>
          <a:solidFill>
            <a:schemeClr val="tx1">
              <a:lumMod val="50000"/>
              <a:lumOff val="50000"/>
            </a:schemeClr>
          </a:soli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09451" y="914401"/>
            <a:ext cx="10019211" cy="2557143"/>
          </a:xfrm>
          <a:prstGeom prst="rect">
            <a:avLst/>
          </a:prstGeom>
          <a:gradFill flip="none" rotWithShape="1">
            <a:gsLst>
              <a:gs pos="100000">
                <a:srgbClr val="E4E6E3"/>
              </a:gs>
              <a:gs pos="0">
                <a:schemeClr val="bg1"/>
              </a:gs>
            </a:gsLst>
            <a:path path="circle">
              <a:fillToRect l="50000" t="50000" r="50000" b="50000"/>
            </a:path>
            <a:tileRect/>
          </a:grad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97280" y="286603"/>
            <a:ext cx="9980023" cy="578853"/>
          </a:xfrm>
        </p:spPr>
        <p:txBody>
          <a:bodyPr/>
          <a:lstStyle/>
          <a:p>
            <a:r>
              <a:rPr lang="en-US" sz="2800" b="1" u="sng" dirty="0">
                <a:latin typeface="+mn-lt"/>
              </a:rPr>
              <a:t>Tax Structure</a:t>
            </a:r>
          </a:p>
        </p:txBody>
      </p:sp>
      <p:grpSp>
        <p:nvGrpSpPr>
          <p:cNvPr id="9" name="Group 8"/>
          <p:cNvGrpSpPr/>
          <p:nvPr/>
        </p:nvGrpSpPr>
        <p:grpSpPr>
          <a:xfrm>
            <a:off x="914399" y="1346664"/>
            <a:ext cx="6808065" cy="1538434"/>
            <a:chOff x="1075936" y="1697465"/>
            <a:chExt cx="6808065" cy="1538434"/>
          </a:xfrm>
        </p:grpSpPr>
        <p:sp>
          <p:nvSpPr>
            <p:cNvPr id="3" name="AutoShape 3"/>
            <p:cNvSpPr>
              <a:spLocks noChangeAspect="1" noChangeArrowheads="1"/>
            </p:cNvSpPr>
            <p:nvPr/>
          </p:nvSpPr>
          <p:spPr bwMode="auto">
            <a:xfrm rot="2700000">
              <a:off x="1075936" y="1697465"/>
              <a:ext cx="1491818" cy="1491818"/>
            </a:xfrm>
            <a:prstGeom prst="roundRect">
              <a:avLst>
                <a:gd name="adj" fmla="val 5154"/>
              </a:avLst>
            </a:prstGeom>
            <a:gradFill flip="none" rotWithShape="1">
              <a:gsLst>
                <a:gs pos="100000">
                  <a:srgbClr val="F7AC94"/>
                </a:gs>
                <a:gs pos="77000">
                  <a:srgbClr val="D6492A"/>
                </a:gs>
              </a:gsLst>
              <a:lin ang="2700000" scaled="1"/>
              <a:tileRect/>
            </a:gra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50" dirty="0"/>
            </a:p>
          </p:txBody>
        </p:sp>
        <p:sp>
          <p:nvSpPr>
            <p:cNvPr id="4" name="Rectangle 3"/>
            <p:cNvSpPr/>
            <p:nvPr/>
          </p:nvSpPr>
          <p:spPr>
            <a:xfrm>
              <a:off x="1165095" y="1966321"/>
              <a:ext cx="1313501" cy="830997"/>
            </a:xfrm>
            <a:prstGeom prst="rect">
              <a:avLst/>
            </a:prstGeom>
          </p:spPr>
          <p:txBody>
            <a:bodyPr wrap="none">
              <a:spAutoFit/>
            </a:bodyPr>
            <a:lstStyle/>
            <a:p>
              <a:pPr marL="115888"/>
              <a:r>
                <a:rPr lang="en-US" sz="2400" b="1" dirty="0">
                  <a:solidFill>
                    <a:schemeClr val="bg1"/>
                  </a:solidFill>
                </a:rPr>
                <a:t>Federal </a:t>
              </a:r>
              <a:br>
                <a:rPr lang="en-US" sz="2400" b="1" dirty="0">
                  <a:solidFill>
                    <a:schemeClr val="bg1"/>
                  </a:solidFill>
                </a:rPr>
              </a:br>
              <a:r>
                <a:rPr lang="en-US" sz="2400" b="1" dirty="0">
                  <a:solidFill>
                    <a:schemeClr val="bg1"/>
                  </a:solidFill>
                </a:rPr>
                <a:t>Tax</a:t>
              </a:r>
            </a:p>
          </p:txBody>
        </p:sp>
        <p:sp>
          <p:nvSpPr>
            <p:cNvPr id="5" name="TextBox 4"/>
            <p:cNvSpPr txBox="1"/>
            <p:nvPr/>
          </p:nvSpPr>
          <p:spPr>
            <a:xfrm>
              <a:off x="3084482" y="1773960"/>
              <a:ext cx="4799519" cy="1461939"/>
            </a:xfrm>
            <a:prstGeom prst="rect">
              <a:avLst/>
            </a:prstGeom>
            <a:noFill/>
          </p:spPr>
          <p:txBody>
            <a:bodyPr wrap="none" rtlCol="0">
              <a:spAutoFit/>
            </a:bodyPr>
            <a:lstStyle/>
            <a:p>
              <a:pPr>
                <a:spcBef>
                  <a:spcPts val="1000"/>
                </a:spcBef>
                <a:buClr>
                  <a:srgbClr val="4E84C4"/>
                </a:buClr>
              </a:pPr>
              <a:r>
                <a:rPr lang="en-US" sz="1600" b="1" dirty="0">
                  <a:solidFill>
                    <a:schemeClr val="tx1">
                      <a:lumMod val="75000"/>
                      <a:lumOff val="25000"/>
                    </a:schemeClr>
                  </a:solidFill>
                </a:rPr>
                <a:t>Federal Tax</a:t>
              </a:r>
              <a:r>
                <a:rPr lang="en-US" sz="1600" dirty="0">
                  <a:solidFill>
                    <a:schemeClr val="tx1">
                      <a:lumMod val="75000"/>
                      <a:lumOff val="25000"/>
                    </a:schemeClr>
                  </a:solidFill>
                </a:rPr>
                <a:t> - Depends on tax bracket (check the links)</a:t>
              </a:r>
            </a:p>
            <a:p>
              <a:pPr>
                <a:spcBef>
                  <a:spcPts val="1000"/>
                </a:spcBef>
                <a:buClr>
                  <a:srgbClr val="4E84C4"/>
                </a:buClr>
              </a:pPr>
              <a:r>
                <a:rPr lang="en-US" sz="1600" dirty="0">
                  <a:solidFill>
                    <a:schemeClr val="tx1">
                      <a:lumMod val="75000"/>
                      <a:lumOff val="25000"/>
                    </a:schemeClr>
                  </a:solidFill>
                </a:rPr>
                <a:t>Online Calculator: </a:t>
              </a:r>
              <a:r>
                <a:rPr lang="en-US" sz="1600" dirty="0">
                  <a:solidFill>
                    <a:schemeClr val="tx1">
                      <a:lumMod val="75000"/>
                      <a:lumOff val="25000"/>
                    </a:schemeClr>
                  </a:solidFill>
                  <a:hlinkClick r:id="rId2"/>
                </a:rPr>
                <a:t>http://www.cra-arc.gc.ca/pdoc/</a:t>
              </a:r>
              <a:endParaRPr lang="en-US" sz="1600" dirty="0">
                <a:solidFill>
                  <a:schemeClr val="tx1">
                    <a:lumMod val="75000"/>
                    <a:lumOff val="25000"/>
                  </a:schemeClr>
                </a:solidFill>
              </a:endParaRPr>
            </a:p>
            <a:p>
              <a:pPr>
                <a:spcBef>
                  <a:spcPts val="1000"/>
                </a:spcBef>
                <a:buClr>
                  <a:srgbClr val="4E84C4"/>
                </a:buClr>
              </a:pPr>
              <a:r>
                <a:rPr lang="en-US" sz="1600" dirty="0">
                  <a:solidFill>
                    <a:schemeClr val="tx1">
                      <a:lumMod val="75000"/>
                      <a:lumOff val="25000"/>
                    </a:schemeClr>
                  </a:solidFill>
                </a:rPr>
                <a:t>Canadian Income tax rate: </a:t>
              </a:r>
            </a:p>
            <a:p>
              <a:pPr>
                <a:spcBef>
                  <a:spcPts val="1000"/>
                </a:spcBef>
                <a:buClr>
                  <a:srgbClr val="4E84C4"/>
                </a:buClr>
              </a:pPr>
              <a:r>
                <a:rPr lang="en-US" sz="1600" dirty="0">
                  <a:solidFill>
                    <a:schemeClr val="tx1">
                      <a:lumMod val="75000"/>
                      <a:lumOff val="25000"/>
                    </a:schemeClr>
                  </a:solidFill>
                  <a:hlinkClick r:id="rId3"/>
                </a:rPr>
                <a:t>http://www.cra-arc.gc.ca/tx/ndvdls/fq/txrts-eng.html</a:t>
              </a:r>
              <a:endParaRPr lang="en-US" sz="1600" dirty="0">
                <a:solidFill>
                  <a:schemeClr val="tx1">
                    <a:lumMod val="75000"/>
                    <a:lumOff val="25000"/>
                  </a:schemeClr>
                </a:solidFill>
              </a:endParaRPr>
            </a:p>
          </p:txBody>
        </p:sp>
      </p:grpSp>
      <p:sp>
        <p:nvSpPr>
          <p:cNvPr id="31" name="Rectangle 30"/>
          <p:cNvSpPr/>
          <p:nvPr/>
        </p:nvSpPr>
        <p:spPr>
          <a:xfrm>
            <a:off x="3810000" y="5941913"/>
            <a:ext cx="4572000" cy="307777"/>
          </a:xfrm>
          <a:prstGeom prst="rect">
            <a:avLst/>
          </a:prstGeom>
        </p:spPr>
        <p:txBody>
          <a:bodyPr>
            <a:spAutoFit/>
          </a:bodyPr>
          <a:lstStyle/>
          <a:p>
            <a:pPr indent="-231775" algn="ctr">
              <a:spcBef>
                <a:spcPts val="1000"/>
              </a:spcBef>
              <a:buClr>
                <a:srgbClr val="4E84C4"/>
              </a:buClr>
              <a:tabLst>
                <a:tab pos="2801938" algn="l"/>
              </a:tabLst>
            </a:pPr>
            <a:r>
              <a:rPr lang="en-US" sz="1400" dirty="0">
                <a:solidFill>
                  <a:schemeClr val="tx1">
                    <a:lumMod val="75000"/>
                    <a:lumOff val="25000"/>
                  </a:schemeClr>
                </a:solidFill>
                <a:hlinkClick r:id="rId4"/>
              </a:rPr>
              <a:t>http://www.cra-arc.gc.ca/tx/llrts/menu-eng.html</a:t>
            </a:r>
            <a:endParaRPr lang="en-US" sz="1400" dirty="0">
              <a:solidFill>
                <a:schemeClr val="tx1">
                  <a:lumMod val="75000"/>
                  <a:lumOff val="25000"/>
                </a:schemeClr>
              </a:solidFill>
            </a:endParaRPr>
          </a:p>
        </p:txBody>
      </p:sp>
      <p:grpSp>
        <p:nvGrpSpPr>
          <p:cNvPr id="11" name="Group 10"/>
          <p:cNvGrpSpPr/>
          <p:nvPr/>
        </p:nvGrpSpPr>
        <p:grpSpPr>
          <a:xfrm>
            <a:off x="914399" y="3783928"/>
            <a:ext cx="9614263" cy="2011680"/>
            <a:chOff x="903412" y="3735160"/>
            <a:chExt cx="7361561" cy="2011680"/>
          </a:xfrm>
        </p:grpSpPr>
        <p:grpSp>
          <p:nvGrpSpPr>
            <p:cNvPr id="36" name="Group 35"/>
            <p:cNvGrpSpPr/>
            <p:nvPr/>
          </p:nvGrpSpPr>
          <p:grpSpPr>
            <a:xfrm>
              <a:off x="927796" y="3824703"/>
              <a:ext cx="7337177" cy="569708"/>
              <a:chOff x="-2091115" y="739818"/>
              <a:chExt cx="9782902" cy="759610"/>
            </a:xfrm>
          </p:grpSpPr>
          <p:sp>
            <p:nvSpPr>
              <p:cNvPr id="37" name="Rectangle 36"/>
              <p:cNvSpPr/>
              <p:nvPr/>
            </p:nvSpPr>
            <p:spPr>
              <a:xfrm>
                <a:off x="2021174" y="739818"/>
                <a:ext cx="5670613" cy="759610"/>
              </a:xfrm>
              <a:prstGeom prst="rect">
                <a:avLst/>
              </a:prstGeom>
              <a:solidFill>
                <a:schemeClr val="bg1">
                  <a:lumMod val="95000"/>
                </a:schemeClr>
              </a:solidFill>
            </p:spPr>
            <p:txBody>
              <a:bodyPr wrap="square" lIns="205740" anchor="ctr">
                <a:noAutofit/>
              </a:bodyPr>
              <a:lstStyle/>
              <a:p>
                <a:r>
                  <a:rPr lang="en-US" sz="1400" dirty="0">
                    <a:solidFill>
                      <a:schemeClr val="tx1">
                        <a:lumMod val="75000"/>
                        <a:lumOff val="25000"/>
                      </a:schemeClr>
                    </a:solidFill>
                  </a:rPr>
                  <a:t>4.95% (Max 2,593.80 - each year it changes) </a:t>
                </a:r>
              </a:p>
            </p:txBody>
          </p:sp>
          <p:grpSp>
            <p:nvGrpSpPr>
              <p:cNvPr id="38" name="Group 37"/>
              <p:cNvGrpSpPr/>
              <p:nvPr/>
            </p:nvGrpSpPr>
            <p:grpSpPr>
              <a:xfrm>
                <a:off x="-2091115" y="845526"/>
                <a:ext cx="4193569" cy="548195"/>
                <a:chOff x="-2730529" y="1083787"/>
                <a:chExt cx="4193569" cy="548195"/>
              </a:xfrm>
            </p:grpSpPr>
            <p:sp>
              <p:nvSpPr>
                <p:cNvPr id="39" name="Right Triangle 38"/>
                <p:cNvSpPr/>
                <p:nvPr/>
              </p:nvSpPr>
              <p:spPr>
                <a:xfrm flipH="1" flipV="1">
                  <a:off x="1272316" y="1083787"/>
                  <a:ext cx="146304" cy="548195"/>
                </a:xfrm>
                <a:prstGeom prst="rtTriangl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0" name="Rectangle 39"/>
                <p:cNvSpPr/>
                <p:nvPr/>
              </p:nvSpPr>
              <p:spPr>
                <a:xfrm>
                  <a:off x="-2730529" y="1083787"/>
                  <a:ext cx="4047265" cy="548194"/>
                </a:xfrm>
                <a:prstGeom prst="rect">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440" rtlCol="0" anchor="ctr"/>
                <a:lstStyle/>
                <a:p>
                  <a:r>
                    <a:rPr lang="en-US" sz="1600" b="1" dirty="0">
                      <a:latin typeface="Arimo" panose="020B0604020202020204" pitchFamily="34" charset="0"/>
                      <a:ea typeface="Arimo" panose="020B0604020202020204" pitchFamily="34" charset="0"/>
                      <a:cs typeface="Arimo" panose="020B0604020202020204" pitchFamily="34" charset="0"/>
                    </a:rPr>
                    <a:t>Canada Pension Plan (CPP) </a:t>
                  </a:r>
                </a:p>
              </p:txBody>
            </p:sp>
            <p:sp>
              <p:nvSpPr>
                <p:cNvPr id="41" name="Right Triangle 40"/>
                <p:cNvSpPr/>
                <p:nvPr/>
              </p:nvSpPr>
              <p:spPr>
                <a:xfrm>
                  <a:off x="1316736" y="1083787"/>
                  <a:ext cx="146304" cy="548194"/>
                </a:xfrm>
                <a:prstGeom prst="rtTriangle">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grpSp>
        <p:grpSp>
          <p:nvGrpSpPr>
            <p:cNvPr id="25" name="Group 24"/>
            <p:cNvGrpSpPr/>
            <p:nvPr/>
          </p:nvGrpSpPr>
          <p:grpSpPr>
            <a:xfrm>
              <a:off x="927796" y="4439318"/>
              <a:ext cx="7337177" cy="569708"/>
              <a:chOff x="-2091115" y="739818"/>
              <a:chExt cx="9782902" cy="759610"/>
            </a:xfrm>
          </p:grpSpPr>
          <p:sp>
            <p:nvSpPr>
              <p:cNvPr id="26" name="Rectangle 25"/>
              <p:cNvSpPr/>
              <p:nvPr/>
            </p:nvSpPr>
            <p:spPr>
              <a:xfrm>
                <a:off x="2021174" y="739818"/>
                <a:ext cx="5670613" cy="759610"/>
              </a:xfrm>
              <a:prstGeom prst="rect">
                <a:avLst/>
              </a:prstGeom>
              <a:solidFill>
                <a:schemeClr val="bg1">
                  <a:lumMod val="95000"/>
                </a:schemeClr>
              </a:solidFill>
            </p:spPr>
            <p:txBody>
              <a:bodyPr wrap="square" lIns="205740" anchor="ctr">
                <a:noAutofit/>
              </a:bodyPr>
              <a:lstStyle/>
              <a:p>
                <a:r>
                  <a:rPr lang="en-US" sz="1400" dirty="0">
                    <a:solidFill>
                      <a:schemeClr val="tx1">
                        <a:lumMod val="75000"/>
                        <a:lumOff val="25000"/>
                      </a:schemeClr>
                    </a:solidFill>
                  </a:rPr>
                  <a:t>5.40% (Max 2,829.60 - each year it changes)</a:t>
                </a:r>
              </a:p>
            </p:txBody>
          </p:sp>
          <p:grpSp>
            <p:nvGrpSpPr>
              <p:cNvPr id="27" name="Group 26"/>
              <p:cNvGrpSpPr/>
              <p:nvPr/>
            </p:nvGrpSpPr>
            <p:grpSpPr>
              <a:xfrm>
                <a:off x="-2091115" y="845526"/>
                <a:ext cx="4193569" cy="548195"/>
                <a:chOff x="-2730529" y="1083787"/>
                <a:chExt cx="4193569" cy="548195"/>
              </a:xfrm>
            </p:grpSpPr>
            <p:sp>
              <p:nvSpPr>
                <p:cNvPr id="32" name="Right Triangle 31"/>
                <p:cNvSpPr/>
                <p:nvPr/>
              </p:nvSpPr>
              <p:spPr>
                <a:xfrm flipH="1" flipV="1">
                  <a:off x="1272316" y="1083787"/>
                  <a:ext cx="146304" cy="548195"/>
                </a:xfrm>
                <a:prstGeom prst="rtTriangl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3" name="Rectangle 32"/>
                <p:cNvSpPr/>
                <p:nvPr/>
              </p:nvSpPr>
              <p:spPr>
                <a:xfrm>
                  <a:off x="-2730529" y="1083787"/>
                  <a:ext cx="4047265" cy="548194"/>
                </a:xfrm>
                <a:prstGeom prst="rect">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440" rtlCol="0" anchor="ctr"/>
                <a:lstStyle/>
                <a:p>
                  <a:r>
                    <a:rPr lang="en-US" sz="1600" b="1" dirty="0">
                      <a:latin typeface="Arimo" panose="020B0604020202020204" pitchFamily="34" charset="0"/>
                      <a:ea typeface="Arimo" panose="020B0604020202020204" pitchFamily="34" charset="0"/>
                      <a:cs typeface="Arimo" panose="020B0604020202020204" pitchFamily="34" charset="0"/>
                    </a:rPr>
                    <a:t>Quebec Pension Plan (QPP) </a:t>
                  </a:r>
                </a:p>
              </p:txBody>
            </p:sp>
            <p:sp>
              <p:nvSpPr>
                <p:cNvPr id="34" name="Right Triangle 33"/>
                <p:cNvSpPr/>
                <p:nvPr/>
              </p:nvSpPr>
              <p:spPr>
                <a:xfrm>
                  <a:off x="1316736" y="1083787"/>
                  <a:ext cx="146304" cy="548194"/>
                </a:xfrm>
                <a:prstGeom prst="rtTriangle">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grpSp>
        <p:grpSp>
          <p:nvGrpSpPr>
            <p:cNvPr id="35" name="Group 34"/>
            <p:cNvGrpSpPr/>
            <p:nvPr/>
          </p:nvGrpSpPr>
          <p:grpSpPr>
            <a:xfrm>
              <a:off x="927796" y="5053932"/>
              <a:ext cx="7337177" cy="569708"/>
              <a:chOff x="-2091115" y="739818"/>
              <a:chExt cx="9782902" cy="759610"/>
            </a:xfrm>
          </p:grpSpPr>
          <p:sp>
            <p:nvSpPr>
              <p:cNvPr id="42" name="Rectangle 41"/>
              <p:cNvSpPr/>
              <p:nvPr/>
            </p:nvSpPr>
            <p:spPr>
              <a:xfrm>
                <a:off x="2021174" y="739818"/>
                <a:ext cx="5670613" cy="759610"/>
              </a:xfrm>
              <a:prstGeom prst="rect">
                <a:avLst/>
              </a:prstGeom>
              <a:solidFill>
                <a:schemeClr val="bg1">
                  <a:lumMod val="95000"/>
                </a:schemeClr>
              </a:solidFill>
            </p:spPr>
            <p:txBody>
              <a:bodyPr wrap="square" lIns="205740" anchor="ctr">
                <a:noAutofit/>
              </a:bodyPr>
              <a:lstStyle/>
              <a:p>
                <a:r>
                  <a:rPr lang="en-US" sz="1400" dirty="0">
                    <a:solidFill>
                      <a:schemeClr val="tx1">
                        <a:lumMod val="75000"/>
                        <a:lumOff val="25000"/>
                      </a:schemeClr>
                    </a:solidFill>
                  </a:rPr>
                  <a:t>1.66% (Max 858.22) - (Quebec 1.30% - Max 672.10) (each year it changes)</a:t>
                </a:r>
              </a:p>
            </p:txBody>
          </p:sp>
          <p:grpSp>
            <p:nvGrpSpPr>
              <p:cNvPr id="43" name="Group 42"/>
              <p:cNvGrpSpPr/>
              <p:nvPr/>
            </p:nvGrpSpPr>
            <p:grpSpPr>
              <a:xfrm>
                <a:off x="-2091115" y="845526"/>
                <a:ext cx="4193569" cy="548195"/>
                <a:chOff x="-2730529" y="1083787"/>
                <a:chExt cx="4193569" cy="548195"/>
              </a:xfrm>
            </p:grpSpPr>
            <p:sp>
              <p:nvSpPr>
                <p:cNvPr id="44" name="Right Triangle 43"/>
                <p:cNvSpPr/>
                <p:nvPr/>
              </p:nvSpPr>
              <p:spPr>
                <a:xfrm flipH="1" flipV="1">
                  <a:off x="1272316" y="1083787"/>
                  <a:ext cx="146304" cy="548195"/>
                </a:xfrm>
                <a:prstGeom prst="rtTriangl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5" name="Rectangle 44"/>
                <p:cNvSpPr/>
                <p:nvPr/>
              </p:nvSpPr>
              <p:spPr>
                <a:xfrm>
                  <a:off x="-2730529" y="1083787"/>
                  <a:ext cx="4047265" cy="548194"/>
                </a:xfrm>
                <a:prstGeom prst="rect">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440" rtlCol="0" anchor="ctr"/>
                <a:lstStyle/>
                <a:p>
                  <a:r>
                    <a:rPr lang="en-US" sz="1600" b="1" dirty="0">
                      <a:latin typeface="Arimo" panose="020B0604020202020204" pitchFamily="34" charset="0"/>
                      <a:ea typeface="Arimo" panose="020B0604020202020204" pitchFamily="34" charset="0"/>
                      <a:cs typeface="Arimo" panose="020B0604020202020204" pitchFamily="34" charset="0"/>
                    </a:rPr>
                    <a:t>Employment Insurance (EI) </a:t>
                  </a:r>
                </a:p>
              </p:txBody>
            </p:sp>
            <p:sp>
              <p:nvSpPr>
                <p:cNvPr id="46" name="Right Triangle 45"/>
                <p:cNvSpPr/>
                <p:nvPr/>
              </p:nvSpPr>
              <p:spPr>
                <a:xfrm>
                  <a:off x="1316736" y="1083787"/>
                  <a:ext cx="146304" cy="548194"/>
                </a:xfrm>
                <a:prstGeom prst="rtTriangle">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grpSp>
        <p:cxnSp>
          <p:nvCxnSpPr>
            <p:cNvPr id="10" name="Straight Connector 9"/>
            <p:cNvCxnSpPr/>
            <p:nvPr/>
          </p:nvCxnSpPr>
          <p:spPr>
            <a:xfrm>
              <a:off x="903412" y="3735160"/>
              <a:ext cx="0" cy="2011680"/>
            </a:xfrm>
            <a:prstGeom prst="line">
              <a:avLst/>
            </a:prstGeom>
            <a:ln w="19050">
              <a:solidFill>
                <a:schemeClr val="bg1"/>
              </a:solidFill>
            </a:ln>
            <a:effectLst>
              <a:outerShdw blurRad="50800" dist="25400" algn="l" rotWithShape="0">
                <a:prstClr val="black">
                  <a:alpha val="76000"/>
                </a:prstClr>
              </a:outerShdw>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0073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2316480" y="3101542"/>
            <a:ext cx="7571232" cy="536082"/>
          </a:xfrm>
          <a:prstGeom prst="ellipse">
            <a:avLst/>
          </a:prstGeom>
          <a:solidFill>
            <a:schemeClr val="tx1">
              <a:lumMod val="50000"/>
              <a:lumOff val="50000"/>
            </a:schemeClr>
          </a:soli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209005" y="812440"/>
            <a:ext cx="9993085" cy="2557143"/>
          </a:xfrm>
          <a:prstGeom prst="rect">
            <a:avLst/>
          </a:prstGeom>
          <a:gradFill flip="none" rotWithShape="1">
            <a:gsLst>
              <a:gs pos="100000">
                <a:srgbClr val="E4E6E3"/>
              </a:gs>
              <a:gs pos="0">
                <a:schemeClr val="bg1"/>
              </a:gs>
            </a:gsLst>
            <a:path path="circle">
              <a:fillToRect l="50000" t="50000" r="50000" b="50000"/>
            </a:path>
            <a:tileRect/>
          </a:gradFill>
          <a:ln w="952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460231" y="1289421"/>
            <a:ext cx="5531338" cy="1491818"/>
            <a:chOff x="1011142" y="1697465"/>
            <a:chExt cx="5531338" cy="1491818"/>
          </a:xfrm>
        </p:grpSpPr>
        <p:sp>
          <p:nvSpPr>
            <p:cNvPr id="3" name="AutoShape 3"/>
            <p:cNvSpPr>
              <a:spLocks noChangeAspect="1" noChangeArrowheads="1"/>
            </p:cNvSpPr>
            <p:nvPr/>
          </p:nvSpPr>
          <p:spPr bwMode="auto">
            <a:xfrm rot="2700000">
              <a:off x="1075936" y="1697465"/>
              <a:ext cx="1491818" cy="1491818"/>
            </a:xfrm>
            <a:prstGeom prst="roundRect">
              <a:avLst>
                <a:gd name="adj" fmla="val 5154"/>
              </a:avLst>
            </a:prstGeom>
            <a:gradFill flip="none" rotWithShape="1">
              <a:gsLst>
                <a:gs pos="100000">
                  <a:srgbClr val="F7AC94"/>
                </a:gs>
                <a:gs pos="77000">
                  <a:srgbClr val="D6492A"/>
                </a:gs>
              </a:gsLst>
              <a:lin ang="2700000" scaled="1"/>
              <a:tileRect/>
            </a:gra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1050" dirty="0"/>
            </a:p>
          </p:txBody>
        </p:sp>
        <p:sp>
          <p:nvSpPr>
            <p:cNvPr id="4" name="Rectangle 3"/>
            <p:cNvSpPr/>
            <p:nvPr/>
          </p:nvSpPr>
          <p:spPr>
            <a:xfrm>
              <a:off x="1011142" y="1966321"/>
              <a:ext cx="1621406" cy="830997"/>
            </a:xfrm>
            <a:prstGeom prst="rect">
              <a:avLst/>
            </a:prstGeom>
          </p:spPr>
          <p:txBody>
            <a:bodyPr wrap="none">
              <a:spAutoFit/>
            </a:bodyPr>
            <a:lstStyle/>
            <a:p>
              <a:pPr marL="115888"/>
              <a:r>
                <a:rPr lang="en-US" sz="2400" b="1" dirty="0">
                  <a:solidFill>
                    <a:schemeClr val="bg1"/>
                  </a:solidFill>
                </a:rPr>
                <a:t>Provincial </a:t>
              </a:r>
              <a:br>
                <a:rPr lang="en-US" sz="2400" b="1" dirty="0">
                  <a:solidFill>
                    <a:schemeClr val="bg1"/>
                  </a:solidFill>
                </a:rPr>
              </a:br>
              <a:r>
                <a:rPr lang="en-US" sz="2400" b="1" dirty="0">
                  <a:solidFill>
                    <a:schemeClr val="bg1"/>
                  </a:solidFill>
                </a:rPr>
                <a:t>Tax</a:t>
              </a:r>
            </a:p>
          </p:txBody>
        </p:sp>
        <p:sp>
          <p:nvSpPr>
            <p:cNvPr id="5" name="TextBox 4"/>
            <p:cNvSpPr txBox="1"/>
            <p:nvPr/>
          </p:nvSpPr>
          <p:spPr>
            <a:xfrm>
              <a:off x="3084482" y="2274097"/>
              <a:ext cx="3457998" cy="338554"/>
            </a:xfrm>
            <a:prstGeom prst="rect">
              <a:avLst/>
            </a:prstGeom>
            <a:noFill/>
          </p:spPr>
          <p:txBody>
            <a:bodyPr wrap="none" rtlCol="0" anchor="ctr">
              <a:spAutoFit/>
            </a:bodyPr>
            <a:lstStyle/>
            <a:p>
              <a:pPr>
                <a:spcBef>
                  <a:spcPts val="1000"/>
                </a:spcBef>
                <a:buClr>
                  <a:srgbClr val="4E84C4"/>
                </a:buClr>
              </a:pPr>
              <a:r>
                <a:rPr lang="en-US" sz="1600" b="1" dirty="0">
                  <a:solidFill>
                    <a:schemeClr val="tx1">
                      <a:lumMod val="75000"/>
                      <a:lumOff val="25000"/>
                    </a:schemeClr>
                  </a:solidFill>
                </a:rPr>
                <a:t>Provincial Tax - </a:t>
              </a:r>
              <a:r>
                <a:rPr lang="en-US" sz="1600" dirty="0">
                  <a:solidFill>
                    <a:schemeClr val="tx1">
                      <a:lumMod val="75000"/>
                      <a:lumOff val="25000"/>
                    </a:schemeClr>
                  </a:solidFill>
                </a:rPr>
                <a:t>Depends on tax bracket</a:t>
              </a:r>
            </a:p>
          </p:txBody>
        </p:sp>
      </p:grpSp>
      <p:grpSp>
        <p:nvGrpSpPr>
          <p:cNvPr id="36" name="Group 35"/>
          <p:cNvGrpSpPr/>
          <p:nvPr/>
        </p:nvGrpSpPr>
        <p:grpSpPr>
          <a:xfrm>
            <a:off x="216059" y="3952753"/>
            <a:ext cx="11344570" cy="951931"/>
            <a:chOff x="-2091115" y="845526"/>
            <a:chExt cx="9782902" cy="1269240"/>
          </a:xfrm>
        </p:grpSpPr>
        <p:sp>
          <p:nvSpPr>
            <p:cNvPr id="37" name="Rectangle 36"/>
            <p:cNvSpPr/>
            <p:nvPr/>
          </p:nvSpPr>
          <p:spPr>
            <a:xfrm>
              <a:off x="2021174" y="924698"/>
              <a:ext cx="5670613" cy="1190068"/>
            </a:xfrm>
            <a:prstGeom prst="rect">
              <a:avLst/>
            </a:prstGeom>
            <a:solidFill>
              <a:schemeClr val="bg1">
                <a:lumMod val="95000"/>
              </a:schemeClr>
            </a:solidFill>
          </p:spPr>
          <p:txBody>
            <a:bodyPr wrap="square" lIns="205740" anchor="t">
              <a:spAutoFit/>
            </a:bodyPr>
            <a:lstStyle/>
            <a:p>
              <a:pPr marL="231775" indent="-231775">
                <a:spcBef>
                  <a:spcPts val="600"/>
                </a:spcBef>
                <a:buClr>
                  <a:schemeClr val="tx1">
                    <a:lumMod val="65000"/>
                    <a:lumOff val="35000"/>
                  </a:schemeClr>
                </a:buClr>
                <a:buFont typeface="Arial" panose="020B0604020202020204" pitchFamily="34" charset="0"/>
                <a:buChar char="•"/>
              </a:pPr>
              <a:r>
                <a:rPr lang="en-US" sz="1400" dirty="0">
                  <a:solidFill>
                    <a:schemeClr val="tx1">
                      <a:lumMod val="75000"/>
                      <a:lumOff val="25000"/>
                    </a:schemeClr>
                  </a:solidFill>
                </a:rPr>
                <a:t>The federal income tax is a statutory deduction. </a:t>
              </a:r>
            </a:p>
            <a:p>
              <a:pPr marL="231775" indent="-231775">
                <a:spcBef>
                  <a:spcPts val="600"/>
                </a:spcBef>
                <a:buClr>
                  <a:schemeClr val="tx1">
                    <a:lumMod val="65000"/>
                    <a:lumOff val="35000"/>
                  </a:schemeClr>
                </a:buClr>
                <a:buFont typeface="Arial" panose="020B0604020202020204" pitchFamily="34" charset="0"/>
                <a:buChar char="•"/>
              </a:pPr>
              <a:r>
                <a:rPr lang="en-US" sz="1400" dirty="0">
                  <a:solidFill>
                    <a:schemeClr val="tx1">
                      <a:lumMod val="75000"/>
                      <a:lumOff val="25000"/>
                    </a:schemeClr>
                  </a:solidFill>
                </a:rPr>
                <a:t>Employee must pay the tax as employee earns or receives income during the year. </a:t>
              </a:r>
            </a:p>
            <a:p>
              <a:pPr marL="231775" indent="-231775">
                <a:spcBef>
                  <a:spcPts val="600"/>
                </a:spcBef>
                <a:buClr>
                  <a:schemeClr val="tx1">
                    <a:lumMod val="65000"/>
                    <a:lumOff val="35000"/>
                  </a:schemeClr>
                </a:buClr>
                <a:buFont typeface="Arial" panose="020B0604020202020204" pitchFamily="34" charset="0"/>
                <a:buChar char="•"/>
              </a:pPr>
              <a:r>
                <a:rPr lang="en-US" sz="1400" dirty="0">
                  <a:solidFill>
                    <a:schemeClr val="tx1">
                      <a:lumMod val="75000"/>
                      <a:lumOff val="25000"/>
                    </a:schemeClr>
                  </a:solidFill>
                </a:rPr>
                <a:t>Employer will withhold the taxes from the employee in each payroll &amp; remit to CRA.</a:t>
              </a:r>
            </a:p>
          </p:txBody>
        </p:sp>
        <p:grpSp>
          <p:nvGrpSpPr>
            <p:cNvPr id="38" name="Group 37"/>
            <p:cNvGrpSpPr/>
            <p:nvPr/>
          </p:nvGrpSpPr>
          <p:grpSpPr>
            <a:xfrm>
              <a:off x="-2091115" y="845526"/>
              <a:ext cx="4193569" cy="548195"/>
              <a:chOff x="-2730529" y="1083787"/>
              <a:chExt cx="4193569" cy="548195"/>
            </a:xfrm>
          </p:grpSpPr>
          <p:sp>
            <p:nvSpPr>
              <p:cNvPr id="39" name="Right Triangle 38"/>
              <p:cNvSpPr/>
              <p:nvPr/>
            </p:nvSpPr>
            <p:spPr>
              <a:xfrm flipH="1" flipV="1">
                <a:off x="1272316" y="1083787"/>
                <a:ext cx="146304" cy="548195"/>
              </a:xfrm>
              <a:prstGeom prst="rtTriangl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0" name="Rectangle 39"/>
              <p:cNvSpPr/>
              <p:nvPr/>
            </p:nvSpPr>
            <p:spPr>
              <a:xfrm>
                <a:off x="-2730529" y="1083787"/>
                <a:ext cx="4047265" cy="548194"/>
              </a:xfrm>
              <a:prstGeom prst="rect">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91440" rtlCol="0" anchor="ctr"/>
              <a:lstStyle/>
              <a:p>
                <a:r>
                  <a:rPr lang="en-US" sz="1600" b="1" dirty="0">
                    <a:latin typeface="Arimo" panose="020B0604020202020204" pitchFamily="34" charset="0"/>
                    <a:ea typeface="Arimo" panose="020B0604020202020204" pitchFamily="34" charset="0"/>
                    <a:cs typeface="Arimo" panose="020B0604020202020204" pitchFamily="34" charset="0"/>
                  </a:rPr>
                  <a:t>Tax on Income</a:t>
                </a:r>
              </a:p>
            </p:txBody>
          </p:sp>
          <p:sp>
            <p:nvSpPr>
              <p:cNvPr id="41" name="Right Triangle 40"/>
              <p:cNvSpPr/>
              <p:nvPr/>
            </p:nvSpPr>
            <p:spPr>
              <a:xfrm>
                <a:off x="1316736" y="1083787"/>
                <a:ext cx="146304" cy="548194"/>
              </a:xfrm>
              <a:prstGeom prst="rtTriangle">
                <a:avLst/>
              </a:prstGeom>
              <a:solidFill>
                <a:srgbClr val="0063BE"/>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grpSp>
      <p:cxnSp>
        <p:nvCxnSpPr>
          <p:cNvPr id="10" name="Straight Connector 9"/>
          <p:cNvCxnSpPr/>
          <p:nvPr/>
        </p:nvCxnSpPr>
        <p:spPr>
          <a:xfrm>
            <a:off x="2439604" y="3783928"/>
            <a:ext cx="0" cy="777240"/>
          </a:xfrm>
          <a:prstGeom prst="line">
            <a:avLst/>
          </a:prstGeom>
          <a:ln w="19050">
            <a:solidFill>
              <a:schemeClr val="bg1"/>
            </a:solidFill>
          </a:ln>
          <a:effectLst>
            <a:outerShdw blurRad="50800" dist="25400" algn="l" rotWithShape="0">
              <a:prstClr val="black">
                <a:alpha val="76000"/>
              </a:prstClr>
            </a:outerShdw>
          </a:effectLst>
        </p:spPr>
        <p:style>
          <a:lnRef idx="1">
            <a:schemeClr val="accent1"/>
          </a:lnRef>
          <a:fillRef idx="0">
            <a:schemeClr val="accent1"/>
          </a:fillRef>
          <a:effectRef idx="0">
            <a:schemeClr val="accent1"/>
          </a:effectRef>
          <a:fontRef idx="minor">
            <a:schemeClr val="tx1"/>
          </a:fontRef>
        </p:style>
      </p:cxnSp>
      <p:sp>
        <p:nvSpPr>
          <p:cNvPr id="17" name="Title 1"/>
          <p:cNvSpPr>
            <a:spLocks noGrp="1"/>
          </p:cNvSpPr>
          <p:nvPr>
            <p:ph type="title"/>
          </p:nvPr>
        </p:nvSpPr>
        <p:spPr>
          <a:xfrm>
            <a:off x="1097280" y="286603"/>
            <a:ext cx="9980023" cy="578853"/>
          </a:xfrm>
        </p:spPr>
        <p:txBody>
          <a:bodyPr/>
          <a:lstStyle/>
          <a:p>
            <a:r>
              <a:rPr lang="en-US" sz="2800" b="1" u="sng" dirty="0">
                <a:latin typeface="+mn-lt"/>
              </a:rPr>
              <a:t>Tax Structure</a:t>
            </a:r>
          </a:p>
        </p:txBody>
      </p:sp>
    </p:spTree>
    <p:extLst>
      <p:ext uri="{BB962C8B-B14F-4D97-AF65-F5344CB8AC3E}">
        <p14:creationId xmlns:p14="http://schemas.microsoft.com/office/powerpoint/2010/main" val="13808442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9980023" cy="594243"/>
          </a:xfrm>
        </p:spPr>
        <p:txBody>
          <a:bodyPr/>
          <a:lstStyle/>
          <a:p>
            <a:r>
              <a:rPr lang="en-US" sz="2800" b="1" u="sng" dirty="0">
                <a:latin typeface="+mn-lt"/>
              </a:rPr>
              <a:t>Residency Status and Indian Income tax</a:t>
            </a:r>
          </a:p>
        </p:txBody>
      </p:sp>
      <p:sp>
        <p:nvSpPr>
          <p:cNvPr id="8" name="Rectangle 7"/>
          <p:cNvSpPr>
            <a:spLocks noChangeArrowheads="1"/>
          </p:cNvSpPr>
          <p:nvPr/>
        </p:nvSpPr>
        <p:spPr bwMode="auto">
          <a:xfrm>
            <a:off x="287383" y="1018903"/>
            <a:ext cx="11181806" cy="2348241"/>
          </a:xfrm>
          <a:prstGeom prst="rect">
            <a:avLst/>
          </a:prstGeom>
          <a:noFill/>
          <a:ln w="12700" algn="ctr">
            <a:noFill/>
            <a:miter lim="800000"/>
            <a:headEnd/>
            <a:tailEnd/>
          </a:ln>
          <a:effectLst/>
        </p:spPr>
        <p:txBody>
          <a:bodyPr/>
          <a:lstStyle/>
          <a:p>
            <a:pPr eaLnBrk="0" hangingPunct="0">
              <a:spcBef>
                <a:spcPts val="600"/>
              </a:spcBef>
              <a:buClr>
                <a:srgbClr val="4E84C4"/>
              </a:buClr>
              <a:defRPr/>
            </a:pPr>
            <a:r>
              <a:rPr lang="en-US" altLang="ja-JP" sz="1500" b="1" dirty="0">
                <a:solidFill>
                  <a:srgbClr val="000000"/>
                </a:solidFill>
                <a:latin typeface="Calibri" pitchFamily="34" charset="0"/>
                <a:cs typeface="Calibri" pitchFamily="34" charset="0"/>
              </a:rPr>
              <a:t>Applicability of Indian income tax is primarily determined by the residential status of an associate. The determination of residency is as follows:</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While you are deputed in Canada , if you are a resident in India for tax purpose in any financial year then you may be taxed in India for your India Salary as well. This will be over an above your Canadian taxes. </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Count of number of days of stay in the financial year starts from April 1.</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On the date of departure from India, if the employee has completed 182 days in India, he is considered as resident of India. On the date of departure, if the employee has not completed 182 days in India, he will be a non-resident of India.</a:t>
            </a:r>
          </a:p>
          <a:p>
            <a:pPr marL="173038" indent="-173038" eaLnBrk="0" hangingPunct="0">
              <a:spcBef>
                <a:spcPts val="600"/>
              </a:spcBef>
              <a:buClr>
                <a:srgbClr val="4E84C4"/>
              </a:buClr>
              <a:buFont typeface="Wingdings" pitchFamily="2" charset="2"/>
              <a:buChar char="§"/>
              <a:defRPr/>
            </a:pPr>
            <a:r>
              <a:rPr lang="en-US" altLang="ja-JP" sz="1500" dirty="0">
                <a:solidFill>
                  <a:srgbClr val="000000"/>
                </a:solidFill>
                <a:latin typeface="Calibri" pitchFamily="34" charset="0"/>
                <a:cs typeface="Calibri" pitchFamily="34" charset="0"/>
              </a:rPr>
              <a:t>On the date of your arrival in India, the residential status will be determined as under:</a:t>
            </a:r>
          </a:p>
        </p:txBody>
      </p:sp>
      <p:graphicFrame>
        <p:nvGraphicFramePr>
          <p:cNvPr id="9" name="Group 38"/>
          <p:cNvGraphicFramePr>
            <a:graphicFrameLocks/>
          </p:cNvGraphicFramePr>
          <p:nvPr>
            <p:extLst>
              <p:ext uri="{D42A27DB-BD31-4B8C-83A1-F6EECF244321}">
                <p14:modId xmlns:p14="http://schemas.microsoft.com/office/powerpoint/2010/main" val="2768214092"/>
              </p:ext>
            </p:extLst>
          </p:nvPr>
        </p:nvGraphicFramePr>
        <p:xfrm>
          <a:off x="418011" y="3505201"/>
          <a:ext cx="11220995" cy="2419366"/>
        </p:xfrm>
        <a:graphic>
          <a:graphicData uri="http://schemas.openxmlformats.org/drawingml/2006/table">
            <a:tbl>
              <a:tblPr/>
              <a:tblGrid>
                <a:gridCol w="4463576">
                  <a:extLst>
                    <a:ext uri="{9D8B030D-6E8A-4147-A177-3AD203B41FA5}">
                      <a16:colId xmlns:a16="http://schemas.microsoft.com/office/drawing/2014/main" val="20000"/>
                    </a:ext>
                  </a:extLst>
                </a:gridCol>
                <a:gridCol w="6757419">
                  <a:extLst>
                    <a:ext uri="{9D8B030D-6E8A-4147-A177-3AD203B41FA5}">
                      <a16:colId xmlns:a16="http://schemas.microsoft.com/office/drawing/2014/main" val="20001"/>
                    </a:ext>
                  </a:extLst>
                </a:gridCol>
              </a:tblGrid>
              <a:tr h="298815">
                <a:tc>
                  <a:txBody>
                    <a:bodyPr/>
                    <a:lstStyle/>
                    <a:p>
                      <a:pPr marL="169863" marR="0" lvl="0" indent="-169863" algn="ctr" defTabSz="914400" rtl="0" eaLnBrk="0" fontAlgn="base" latinLnBrk="0" hangingPunct="0">
                        <a:lnSpc>
                          <a:spcPct val="100000"/>
                        </a:lnSpc>
                        <a:spcBef>
                          <a:spcPct val="0"/>
                        </a:spcBef>
                        <a:spcAft>
                          <a:spcPct val="0"/>
                        </a:spcAft>
                        <a:buClrTx/>
                        <a:buSzTx/>
                        <a:buFontTx/>
                        <a:buNone/>
                        <a:tabLst/>
                      </a:pPr>
                      <a:r>
                        <a:rPr kumimoji="0" lang="en-US" sz="1300" b="1" i="0" u="none" strike="noStrike" cap="none" normalizeH="0" baseline="0" dirty="0">
                          <a:ln>
                            <a:noFill/>
                          </a:ln>
                          <a:solidFill>
                            <a:schemeClr val="tx1"/>
                          </a:solidFill>
                          <a:effectLst/>
                          <a:latin typeface="Arial" pitchFamily="34" charset="0"/>
                          <a:cs typeface="Arial" pitchFamily="34" charset="0"/>
                        </a:rPr>
                        <a:t>Stay in India</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6DCFF6"/>
                    </a:solidFill>
                  </a:tcPr>
                </a:tc>
                <a:tc>
                  <a:txBody>
                    <a:bodyPr/>
                    <a:lstStyle/>
                    <a:p>
                      <a:pPr marL="169863" marR="0" lvl="0" indent="-169863" algn="ctr" defTabSz="914400" rtl="0" eaLnBrk="0" fontAlgn="base" latinLnBrk="0" hangingPunct="0">
                        <a:lnSpc>
                          <a:spcPct val="100000"/>
                        </a:lnSpc>
                        <a:spcBef>
                          <a:spcPct val="0"/>
                        </a:spcBef>
                        <a:spcAft>
                          <a:spcPct val="0"/>
                        </a:spcAft>
                        <a:buClrTx/>
                        <a:buSzTx/>
                        <a:buFontTx/>
                        <a:buNone/>
                        <a:tabLst/>
                      </a:pPr>
                      <a:r>
                        <a:rPr kumimoji="0" lang="en-US" sz="1300" b="1" i="0" u="none" strike="noStrike" cap="none" normalizeH="0" baseline="0" dirty="0">
                          <a:ln>
                            <a:noFill/>
                          </a:ln>
                          <a:solidFill>
                            <a:schemeClr val="tx1"/>
                          </a:solidFill>
                          <a:effectLst/>
                          <a:latin typeface="Arial" pitchFamily="34" charset="0"/>
                          <a:cs typeface="Arial" pitchFamily="34" charset="0"/>
                        </a:rPr>
                        <a:t>Residential Status in India</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6DCFF6"/>
                    </a:solidFill>
                  </a:tcPr>
                </a:tc>
                <a:extLst>
                  <a:ext uri="{0D108BD9-81ED-4DB2-BD59-A6C34878D82A}">
                    <a16:rowId xmlns:a16="http://schemas.microsoft.com/office/drawing/2014/main" val="10000"/>
                  </a:ext>
                </a:extLst>
              </a:tr>
              <a:tr h="349093">
                <a:tc>
                  <a:txBody>
                    <a:bodyPr/>
                    <a:lstStyle/>
                    <a:p>
                      <a:pPr marL="169863" marR="0" lvl="0" indent="-169863"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Less than 60 days</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tc>
                  <a:txBody>
                    <a:bodyPr/>
                    <a:lstStyle/>
                    <a:p>
                      <a:pPr marL="169863" marR="0" lvl="0" indent="-169863"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Non Resident</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extLst>
                  <a:ext uri="{0D108BD9-81ED-4DB2-BD59-A6C34878D82A}">
                    <a16:rowId xmlns:a16="http://schemas.microsoft.com/office/drawing/2014/main" val="10001"/>
                  </a:ext>
                </a:extLst>
              </a:tr>
              <a:tr h="1471187">
                <a:tc>
                  <a:txBody>
                    <a:bodyPr/>
                    <a:lstStyle/>
                    <a:p>
                      <a:pPr marL="169863" marR="0" lvl="0" indent="-169863"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60 days or more but less than</a:t>
                      </a:r>
                    </a:p>
                    <a:p>
                      <a:pPr marL="169863" marR="0" lvl="0" indent="-169863"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182 days</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tc>
                  <a:txBody>
                    <a:bodyPr/>
                    <a:lstStyle/>
                    <a:p>
                      <a:pPr marL="355600" marR="0" lvl="0" indent="-35560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Non resident if the stay in India in the preceding four years</a:t>
                      </a:r>
                    </a:p>
                    <a:p>
                      <a:pPr marL="355600" marR="0" lvl="0" indent="-35560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is less than 365 days, else Resident (where the employee</a:t>
                      </a:r>
                    </a:p>
                    <a:p>
                      <a:pPr marL="355600" marR="0" lvl="0" indent="-35560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upon returning back to India does not leave India for the</a:t>
                      </a:r>
                    </a:p>
                    <a:p>
                      <a:pPr marL="355600" marR="0" lvl="0" indent="-35560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purpose of employment during that financial year even</a:t>
                      </a:r>
                    </a:p>
                    <a:p>
                      <a:pPr marL="355600" marR="0" lvl="0" indent="-35560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once i.e. after coming to India to resume his employment</a:t>
                      </a:r>
                    </a:p>
                    <a:p>
                      <a:pPr marL="355600" marR="0" lvl="0" indent="-35560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he stays in India upto the end of that relevant</a:t>
                      </a:r>
                    </a:p>
                    <a:p>
                      <a:pPr marL="355600" marR="0" lvl="0" indent="-355600"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financial year.)</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extLst>
                  <a:ext uri="{0D108BD9-81ED-4DB2-BD59-A6C34878D82A}">
                    <a16:rowId xmlns:a16="http://schemas.microsoft.com/office/drawing/2014/main" val="10002"/>
                  </a:ext>
                </a:extLst>
              </a:tr>
              <a:tr h="293178">
                <a:tc>
                  <a:txBody>
                    <a:bodyPr/>
                    <a:lstStyle/>
                    <a:p>
                      <a:pPr marL="169863" marR="0" lvl="0" indent="-169863"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182 days or more </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tc>
                  <a:txBody>
                    <a:bodyPr/>
                    <a:lstStyle/>
                    <a:p>
                      <a:pPr marL="169863" marR="0" lvl="0" indent="-169863" algn="just"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dirty="0">
                          <a:ln>
                            <a:noFill/>
                          </a:ln>
                          <a:solidFill>
                            <a:schemeClr val="tx1"/>
                          </a:solidFill>
                          <a:effectLst/>
                          <a:latin typeface="Arial" pitchFamily="34" charset="0"/>
                          <a:ea typeface="Verdana" pitchFamily="34" charset="0"/>
                          <a:cs typeface="Arial" pitchFamily="34" charset="0"/>
                        </a:rPr>
                        <a:t>Resident</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5551321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97280" y="286603"/>
            <a:ext cx="10058400" cy="651133"/>
          </a:xfrm>
        </p:spPr>
        <p:txBody>
          <a:bodyPr/>
          <a:lstStyle/>
          <a:p>
            <a:r>
              <a:rPr lang="en-US" sz="2800" b="1" u="sng" dirty="0">
                <a:latin typeface="+mn-lt"/>
              </a:rPr>
              <a:t>Canada Leave Policy</a:t>
            </a:r>
          </a:p>
        </p:txBody>
      </p:sp>
      <p:sp>
        <p:nvSpPr>
          <p:cNvPr id="5" name="Rectangle 4"/>
          <p:cNvSpPr/>
          <p:nvPr/>
        </p:nvSpPr>
        <p:spPr bwMode="auto">
          <a:xfrm>
            <a:off x="548640" y="917433"/>
            <a:ext cx="10607040" cy="454167"/>
          </a:xfrm>
          <a:prstGeom prst="rect">
            <a:avLst/>
          </a:prstGeom>
          <a:solidFill>
            <a:srgbClr val="6D97D8"/>
          </a:solidFill>
          <a:ln w="9525" cap="flat" cmpd="sng" algn="ctr">
            <a:noFill/>
            <a:prstDash val="solid"/>
          </a:ln>
          <a:effectLst/>
        </p:spPr>
        <p:txBody>
          <a:bodyPr anchor="ctr"/>
          <a:lstStyle/>
          <a:p>
            <a:pPr algn="ctr">
              <a:defRPr/>
            </a:pPr>
            <a:r>
              <a:rPr lang="en-US" sz="1500" b="1" kern="0" dirty="0">
                <a:solidFill>
                  <a:sysClr val="window" lastClr="FFFFFF"/>
                </a:solidFill>
                <a:latin typeface="Calibri" pitchFamily="34" charset="0"/>
                <a:cs typeface="Calibri" pitchFamily="34" charset="0"/>
              </a:rPr>
              <a:t>Vacation</a:t>
            </a:r>
          </a:p>
        </p:txBody>
      </p:sp>
      <p:sp>
        <p:nvSpPr>
          <p:cNvPr id="6" name="Rectangle 5"/>
          <p:cNvSpPr/>
          <p:nvPr/>
        </p:nvSpPr>
        <p:spPr bwMode="auto">
          <a:xfrm>
            <a:off x="548640" y="5140036"/>
            <a:ext cx="10607040" cy="304800"/>
          </a:xfrm>
          <a:prstGeom prst="rect">
            <a:avLst/>
          </a:prstGeom>
          <a:solidFill>
            <a:srgbClr val="0063BE"/>
          </a:solidFill>
          <a:ln w="9525" cap="flat" cmpd="sng" algn="ctr">
            <a:noFill/>
            <a:prstDash val="solid"/>
          </a:ln>
          <a:effectLst/>
        </p:spPr>
        <p:txBody>
          <a:bodyPr anchor="ctr"/>
          <a:lstStyle/>
          <a:p>
            <a:pPr algn="ctr">
              <a:defRPr/>
            </a:pPr>
            <a:endParaRPr lang="en-US" sz="1400" kern="0" dirty="0">
              <a:solidFill>
                <a:sysClr val="window" lastClr="FFFFFF"/>
              </a:solidFill>
              <a:latin typeface="Calibri" pitchFamily="34" charset="0"/>
              <a:cs typeface="Calibri" pitchFamily="34" charset="0"/>
            </a:endParaRPr>
          </a:p>
        </p:txBody>
      </p:sp>
      <p:sp>
        <p:nvSpPr>
          <p:cNvPr id="7" name="Rectangle 6"/>
          <p:cNvSpPr/>
          <p:nvPr/>
        </p:nvSpPr>
        <p:spPr bwMode="auto">
          <a:xfrm>
            <a:off x="548640" y="1371600"/>
            <a:ext cx="10607040" cy="3768436"/>
          </a:xfrm>
          <a:prstGeom prst="rect">
            <a:avLst/>
          </a:prstGeom>
          <a:solidFill>
            <a:srgbClr val="C1D2F1">
              <a:alpha val="60000"/>
            </a:srgbClr>
          </a:solidFill>
          <a:ln w="9525" cap="flat" cmpd="sng" algn="ctr">
            <a:noFill/>
            <a:prstDash val="solid"/>
          </a:ln>
          <a:effectLst/>
        </p:spPr>
        <p:txBody>
          <a:bodyPr anchor="t"/>
          <a:lstStyle/>
          <a:p>
            <a:r>
              <a:rPr lang="en-US" sz="1350" dirty="0">
                <a:solidFill>
                  <a:srgbClr val="000000"/>
                </a:solidFill>
                <a:latin typeface="Calibri" pitchFamily="34" charset="0"/>
                <a:cs typeface="Calibri" pitchFamily="34" charset="0"/>
              </a:rPr>
              <a:t> </a:t>
            </a:r>
            <a:endParaRPr lang="en-US" sz="1400" dirty="0">
              <a:solidFill>
                <a:srgbClr val="000000"/>
              </a:solidFill>
              <a:latin typeface="Calibri" pitchFamily="34" charset="0"/>
              <a:cs typeface="Calibri" pitchFamily="34" charset="0"/>
            </a:endParaRPr>
          </a:p>
          <a:p>
            <a:pPr>
              <a:buFont typeface="Wingdings" pitchFamily="2" charset="2"/>
              <a:buChar char="§"/>
            </a:pPr>
            <a:r>
              <a:rPr lang="en-US" sz="1400" dirty="0">
                <a:solidFill>
                  <a:srgbClr val="000000"/>
                </a:solidFill>
                <a:latin typeface="Calibri" pitchFamily="34" charset="0"/>
                <a:cs typeface="Calibri" pitchFamily="34" charset="0"/>
              </a:rPr>
              <a:t> The purpose of vacation is to provide Employee periods away from work for rest and relaxation and spend quality time with their family.  The Company recognizes the importance of vacation and encourages Employees to book and use earned vacation annually.  </a:t>
            </a:r>
          </a:p>
          <a:p>
            <a:endParaRPr lang="en-US" sz="1400" dirty="0">
              <a:solidFill>
                <a:srgbClr val="000000"/>
              </a:solidFill>
              <a:latin typeface="Calibri" pitchFamily="34" charset="0"/>
              <a:cs typeface="Calibri" pitchFamily="34" charset="0"/>
            </a:endParaRPr>
          </a:p>
          <a:p>
            <a:pPr>
              <a:buFont typeface="Wingdings" pitchFamily="2" charset="2"/>
              <a:buChar char="§"/>
            </a:pPr>
            <a:r>
              <a:rPr lang="en-US" sz="1400" dirty="0">
                <a:solidFill>
                  <a:srgbClr val="000000"/>
                </a:solidFill>
                <a:latin typeface="Calibri" pitchFamily="34" charset="0"/>
                <a:cs typeface="Calibri" pitchFamily="34" charset="0"/>
              </a:rPr>
              <a:t> Vacation entitlement is determined by length of continuous service with the Company and is based on provincial employment/labour standards legislation that applies to the location where the employee works.</a:t>
            </a:r>
          </a:p>
          <a:p>
            <a:endParaRPr lang="en-US" sz="1400" dirty="0">
              <a:solidFill>
                <a:srgbClr val="000000"/>
              </a:solidFill>
              <a:latin typeface="Calibri" pitchFamily="34" charset="0"/>
              <a:cs typeface="Calibri" pitchFamily="34" charset="0"/>
            </a:endParaRPr>
          </a:p>
          <a:p>
            <a:pPr>
              <a:buFont typeface="Wingdings" pitchFamily="2" charset="2"/>
              <a:buChar char="§"/>
            </a:pPr>
            <a:r>
              <a:rPr lang="en-US" sz="1400" dirty="0">
                <a:solidFill>
                  <a:srgbClr val="000000"/>
                </a:solidFill>
                <a:latin typeface="Calibri" pitchFamily="34" charset="0"/>
                <a:cs typeface="Calibri" pitchFamily="34" charset="0"/>
              </a:rPr>
              <a:t>The company has adopted a common anniversary date and year for the purpose of calculating vacation entitlement that coincides with the company’s financial year (April 1</a:t>
            </a:r>
            <a:r>
              <a:rPr lang="en-US" sz="1400" baseline="30000" dirty="0">
                <a:solidFill>
                  <a:srgbClr val="000000"/>
                </a:solidFill>
                <a:latin typeface="Calibri" pitchFamily="34" charset="0"/>
                <a:cs typeface="Calibri" pitchFamily="34" charset="0"/>
              </a:rPr>
              <a:t>st</a:t>
            </a:r>
            <a:r>
              <a:rPr lang="en-US" sz="1400" dirty="0">
                <a:solidFill>
                  <a:srgbClr val="000000"/>
                </a:solidFill>
                <a:latin typeface="Calibri" pitchFamily="34" charset="0"/>
                <a:cs typeface="Calibri" pitchFamily="34" charset="0"/>
              </a:rPr>
              <a:t> to March 31</a:t>
            </a:r>
            <a:r>
              <a:rPr lang="en-US" sz="1400" baseline="30000" dirty="0">
                <a:solidFill>
                  <a:srgbClr val="000000"/>
                </a:solidFill>
                <a:latin typeface="Calibri" pitchFamily="34" charset="0"/>
                <a:cs typeface="Calibri" pitchFamily="34" charset="0"/>
              </a:rPr>
              <a:t>st</a:t>
            </a:r>
            <a:r>
              <a:rPr lang="en-US" sz="1400" dirty="0">
                <a:solidFill>
                  <a:srgbClr val="000000"/>
                </a:solidFill>
                <a:latin typeface="Calibri" pitchFamily="34" charset="0"/>
                <a:cs typeface="Calibri" pitchFamily="34" charset="0"/>
              </a:rPr>
              <a:t>).  Employees begin accruing vacation days from their first day of employment, </a:t>
            </a:r>
            <a:r>
              <a:rPr lang="en-CA" sz="1400" dirty="0"/>
              <a:t>or from the date they begin working in Canada, on a monthly basis. </a:t>
            </a:r>
            <a:endParaRPr lang="en-US" sz="1400" dirty="0"/>
          </a:p>
          <a:p>
            <a:pPr>
              <a:buFont typeface="Wingdings" pitchFamily="2" charset="2"/>
              <a:buChar char="§"/>
            </a:pPr>
            <a:endParaRPr lang="en-US" sz="1400" dirty="0">
              <a:solidFill>
                <a:srgbClr val="000000"/>
              </a:solidFill>
              <a:latin typeface="Calibri" pitchFamily="34" charset="0"/>
              <a:cs typeface="Calibri" pitchFamily="34" charset="0"/>
            </a:endParaRPr>
          </a:p>
          <a:p>
            <a:pPr>
              <a:buFont typeface="Wingdings" pitchFamily="2" charset="2"/>
              <a:buChar char="§"/>
            </a:pPr>
            <a:r>
              <a:rPr lang="en-CA" sz="1400" dirty="0"/>
              <a:t>Employee requests for vacation are subject to approval by their supervisor on behalf of the Company.  The Company reserves the right to limit the number of Employees who may be off at any one time in order to ensure the efficient operation of the department/regional office. </a:t>
            </a:r>
          </a:p>
          <a:p>
            <a:pPr>
              <a:buFont typeface="Wingdings" pitchFamily="2" charset="2"/>
              <a:buChar char="§"/>
            </a:pPr>
            <a:endParaRPr lang="en-CA" sz="1400" dirty="0">
              <a:solidFill>
                <a:srgbClr val="000000"/>
              </a:solidFill>
              <a:latin typeface="Calibri" pitchFamily="34" charset="0"/>
              <a:cs typeface="Calibri" pitchFamily="34" charset="0"/>
            </a:endParaRPr>
          </a:p>
          <a:p>
            <a:pPr>
              <a:buFont typeface="Wingdings" pitchFamily="2" charset="2"/>
              <a:buChar char="§"/>
            </a:pPr>
            <a:r>
              <a:rPr lang="en-CA" sz="1400" dirty="0"/>
              <a:t>Employees must take all the vacation time they have earned in a Financial Year, within the immediate following Financial Year in which the vacation was earned.  If an Employee does not use the vacation earned in a given Financial Year, the Company reserves the right to unilaterally schedule an Employee’s vacation to ensure that the vacation is used by the Employee within the immediate following Financial Year.  </a:t>
            </a:r>
            <a:endParaRPr lang="en-US" sz="1400" dirty="0"/>
          </a:p>
          <a:p>
            <a:pPr>
              <a:buFont typeface="Wingdings" pitchFamily="2" charset="2"/>
              <a:buChar char="§"/>
            </a:pPr>
            <a:endParaRPr lang="en-US" sz="1350" dirty="0">
              <a:solidFill>
                <a:srgbClr val="000000"/>
              </a:solidFill>
              <a:latin typeface="Calibri" pitchFamily="34" charset="0"/>
              <a:cs typeface="Calibri" pitchFamily="34" charset="0"/>
            </a:endParaRPr>
          </a:p>
          <a:p>
            <a:pPr>
              <a:buFont typeface="Wingdings" pitchFamily="2" charset="2"/>
              <a:buChar char="§"/>
            </a:pPr>
            <a:endParaRPr lang="en-US" sz="1350" dirty="0">
              <a:solidFill>
                <a:srgbClr val="000000"/>
              </a:solidFill>
              <a:latin typeface="Calibri" pitchFamily="34" charset="0"/>
              <a:cs typeface="Calibri" pitchFamily="34" charset="0"/>
            </a:endParaRPr>
          </a:p>
          <a:p>
            <a:pPr>
              <a:buFont typeface="Wingdings" pitchFamily="2" charset="2"/>
              <a:buChar char="§"/>
            </a:pPr>
            <a:endParaRPr lang="en-US" sz="1350" dirty="0">
              <a:solidFill>
                <a:srgbClr val="000000"/>
              </a:solidFill>
              <a:latin typeface="Calibri" pitchFamily="34" charset="0"/>
              <a:cs typeface="Calibri" pitchFamily="34" charset="0"/>
            </a:endParaRPr>
          </a:p>
          <a:p>
            <a:pPr>
              <a:buFont typeface="Wingdings" pitchFamily="2" charset="2"/>
              <a:buChar char="§"/>
            </a:pPr>
            <a:endParaRPr lang="en-US" sz="1350" dirty="0">
              <a:solidFill>
                <a:srgbClr val="000000"/>
              </a:solidFill>
              <a:latin typeface="Calibri" pitchFamily="34" charset="0"/>
              <a:cs typeface="Calibri" pitchFamily="34" charset="0"/>
            </a:endParaRPr>
          </a:p>
          <a:p>
            <a:pPr>
              <a:buFont typeface="Wingdings" pitchFamily="2" charset="2"/>
              <a:buChar char="§"/>
            </a:pPr>
            <a:endParaRPr lang="en-US" sz="1350" dirty="0">
              <a:solidFill>
                <a:srgbClr val="000000"/>
              </a:solidFill>
              <a:latin typeface="Calibri" pitchFamily="34" charset="0"/>
              <a:cs typeface="Calibri" pitchFamily="34" charset="0"/>
            </a:endParaRPr>
          </a:p>
          <a:p>
            <a:pPr>
              <a:buFont typeface="Wingdings" pitchFamily="2" charset="2"/>
              <a:buChar char="§"/>
            </a:pPr>
            <a:endParaRPr lang="en-US" sz="1400" kern="0" dirty="0">
              <a:solidFill>
                <a:srgbClr val="000000"/>
              </a:solidFill>
              <a:latin typeface="Calibri" pitchFamily="34" charset="0"/>
              <a:cs typeface="Calibri" pitchFamily="34" charset="0"/>
            </a:endParaRPr>
          </a:p>
          <a:p>
            <a:pPr>
              <a:buFont typeface="Wingdings" pitchFamily="2" charset="2"/>
              <a:buChar char="§"/>
            </a:pPr>
            <a:endParaRPr lang="en-US" sz="1400" kern="0" dirty="0">
              <a:solidFill>
                <a:srgbClr val="000000"/>
              </a:solidFill>
              <a:latin typeface="Calibri" pitchFamily="34" charset="0"/>
              <a:cs typeface="Calibri" pitchFamily="34" charset="0"/>
            </a:endParaRPr>
          </a:p>
        </p:txBody>
      </p:sp>
      <p:sp>
        <p:nvSpPr>
          <p:cNvPr id="12" name="Rectangle 11"/>
          <p:cNvSpPr/>
          <p:nvPr/>
        </p:nvSpPr>
        <p:spPr>
          <a:xfrm>
            <a:off x="548640" y="5541819"/>
            <a:ext cx="10607040" cy="523220"/>
          </a:xfrm>
          <a:prstGeom prst="rect">
            <a:avLst/>
          </a:prstGeom>
        </p:spPr>
        <p:txBody>
          <a:bodyPr wrap="square">
            <a:spAutoFit/>
          </a:bodyPr>
          <a:lstStyle/>
          <a:p>
            <a:r>
              <a:rPr lang="en-US" sz="1400" b="1" i="1" dirty="0">
                <a:solidFill>
                  <a:srgbClr val="0063BE"/>
                </a:solidFill>
                <a:latin typeface="Calibri" pitchFamily="34" charset="0"/>
                <a:cs typeface="Calibri" pitchFamily="34" charset="0"/>
              </a:rPr>
              <a:t>For more details on the Leave policy at Canada, please visit the following path:</a:t>
            </a:r>
          </a:p>
          <a:p>
            <a:r>
              <a:rPr lang="en-US" sz="1400" i="1" dirty="0">
                <a:solidFill>
                  <a:srgbClr val="0063BE"/>
                </a:solidFill>
                <a:latin typeface="Calibri" pitchFamily="34" charset="0"/>
                <a:cs typeface="Calibri" pitchFamily="34" charset="0"/>
              </a:rPr>
              <a:t>Ultimatix &gt; Learning &amp; Collaboration &gt; Knowledge Management &gt; KNOWMAX&gt; My HR &gt; North Americas &gt; Canada &gt; Time Off &gt; Leave</a:t>
            </a:r>
          </a:p>
        </p:txBody>
      </p:sp>
    </p:spTree>
    <p:extLst>
      <p:ext uri="{BB962C8B-B14F-4D97-AF65-F5344CB8AC3E}">
        <p14:creationId xmlns:p14="http://schemas.microsoft.com/office/powerpoint/2010/main" val="4113984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b="1" u="sng" dirty="0">
                <a:latin typeface="+mn-lt"/>
              </a:rPr>
              <a:t>Canada Leave Policy (Contd..)</a:t>
            </a:r>
          </a:p>
        </p:txBody>
      </p:sp>
      <p:sp>
        <p:nvSpPr>
          <p:cNvPr id="5" name="Rectangle 4"/>
          <p:cNvSpPr/>
          <p:nvPr/>
        </p:nvSpPr>
        <p:spPr bwMode="auto">
          <a:xfrm>
            <a:off x="313509" y="1087248"/>
            <a:ext cx="11364685" cy="401918"/>
          </a:xfrm>
          <a:prstGeom prst="rect">
            <a:avLst/>
          </a:prstGeom>
          <a:solidFill>
            <a:srgbClr val="6D97D8"/>
          </a:solidFill>
          <a:ln w="9525" cap="flat" cmpd="sng" algn="ctr">
            <a:noFill/>
            <a:prstDash val="solid"/>
          </a:ln>
          <a:effectLst/>
        </p:spPr>
        <p:txBody>
          <a:bodyPr anchor="ctr"/>
          <a:lstStyle/>
          <a:p>
            <a:pPr algn="ctr">
              <a:defRPr/>
            </a:pPr>
            <a:r>
              <a:rPr lang="en-US" sz="1500" b="1" kern="0" dirty="0">
                <a:solidFill>
                  <a:sysClr val="window" lastClr="FFFFFF"/>
                </a:solidFill>
                <a:latin typeface="Calibri" pitchFamily="34" charset="0"/>
                <a:cs typeface="Calibri" pitchFamily="34" charset="0"/>
              </a:rPr>
              <a:t>Vacation</a:t>
            </a:r>
          </a:p>
        </p:txBody>
      </p:sp>
      <p:sp>
        <p:nvSpPr>
          <p:cNvPr id="6" name="Rectangle 5"/>
          <p:cNvSpPr/>
          <p:nvPr/>
        </p:nvSpPr>
        <p:spPr bwMode="auto">
          <a:xfrm>
            <a:off x="313509" y="6172199"/>
            <a:ext cx="11364685" cy="228602"/>
          </a:xfrm>
          <a:prstGeom prst="rect">
            <a:avLst/>
          </a:prstGeom>
          <a:solidFill>
            <a:srgbClr val="0063BE"/>
          </a:solidFill>
          <a:ln w="9525" cap="flat" cmpd="sng" algn="ctr">
            <a:noFill/>
            <a:prstDash val="solid"/>
          </a:ln>
          <a:effectLst/>
        </p:spPr>
        <p:txBody>
          <a:bodyPr anchor="ctr"/>
          <a:lstStyle/>
          <a:p>
            <a:pPr algn="ctr">
              <a:defRPr/>
            </a:pPr>
            <a:endParaRPr lang="en-US" sz="1400" kern="0" dirty="0">
              <a:solidFill>
                <a:sysClr val="window" lastClr="FFFFFF"/>
              </a:solidFill>
              <a:latin typeface="Calibri" pitchFamily="34" charset="0"/>
              <a:cs typeface="Calibri" pitchFamily="34" charset="0"/>
            </a:endParaRPr>
          </a:p>
        </p:txBody>
      </p:sp>
      <p:sp>
        <p:nvSpPr>
          <p:cNvPr id="7" name="Rectangle 6"/>
          <p:cNvSpPr/>
          <p:nvPr/>
        </p:nvSpPr>
        <p:spPr bwMode="auto">
          <a:xfrm>
            <a:off x="313509" y="1489166"/>
            <a:ext cx="11364685" cy="4683034"/>
          </a:xfrm>
          <a:prstGeom prst="rect">
            <a:avLst/>
          </a:prstGeom>
          <a:solidFill>
            <a:srgbClr val="C1D2F1">
              <a:alpha val="60000"/>
            </a:srgbClr>
          </a:solidFill>
          <a:ln w="9525" cap="flat" cmpd="sng" algn="ctr">
            <a:noFill/>
            <a:prstDash val="solid"/>
          </a:ln>
          <a:effectLst/>
        </p:spPr>
        <p:txBody>
          <a:bodyPr anchor="t"/>
          <a:lstStyle/>
          <a:p>
            <a:pPr fontAlgn="t"/>
            <a:endParaRPr lang="en-US" sz="1400" dirty="0"/>
          </a:p>
        </p:txBody>
      </p:sp>
      <p:graphicFrame>
        <p:nvGraphicFramePr>
          <p:cNvPr id="10" name="Table 9"/>
          <p:cNvGraphicFramePr>
            <a:graphicFrameLocks noGrp="1"/>
          </p:cNvGraphicFramePr>
          <p:nvPr>
            <p:extLst>
              <p:ext uri="{D42A27DB-BD31-4B8C-83A1-F6EECF244321}">
                <p14:modId xmlns:p14="http://schemas.microsoft.com/office/powerpoint/2010/main" val="4244749669"/>
              </p:ext>
            </p:extLst>
          </p:nvPr>
        </p:nvGraphicFramePr>
        <p:xfrm>
          <a:off x="583871" y="1586346"/>
          <a:ext cx="10371908" cy="2085275"/>
        </p:xfrm>
        <a:graphic>
          <a:graphicData uri="http://schemas.openxmlformats.org/drawingml/2006/table">
            <a:tbl>
              <a:tblPr firstRow="1" bandRow="1">
                <a:tableStyleId>{5C22544A-7EE6-4342-B048-85BDC9FD1C3A}</a:tableStyleId>
              </a:tblPr>
              <a:tblGrid>
                <a:gridCol w="2592977">
                  <a:extLst>
                    <a:ext uri="{9D8B030D-6E8A-4147-A177-3AD203B41FA5}">
                      <a16:colId xmlns:a16="http://schemas.microsoft.com/office/drawing/2014/main" val="20000"/>
                    </a:ext>
                  </a:extLst>
                </a:gridCol>
                <a:gridCol w="2592977">
                  <a:extLst>
                    <a:ext uri="{9D8B030D-6E8A-4147-A177-3AD203B41FA5}">
                      <a16:colId xmlns:a16="http://schemas.microsoft.com/office/drawing/2014/main" val="20001"/>
                    </a:ext>
                  </a:extLst>
                </a:gridCol>
                <a:gridCol w="2592977">
                  <a:extLst>
                    <a:ext uri="{9D8B030D-6E8A-4147-A177-3AD203B41FA5}">
                      <a16:colId xmlns:a16="http://schemas.microsoft.com/office/drawing/2014/main" val="20002"/>
                    </a:ext>
                  </a:extLst>
                </a:gridCol>
                <a:gridCol w="2592977">
                  <a:extLst>
                    <a:ext uri="{9D8B030D-6E8A-4147-A177-3AD203B41FA5}">
                      <a16:colId xmlns:a16="http://schemas.microsoft.com/office/drawing/2014/main" val="20003"/>
                    </a:ext>
                  </a:extLst>
                </a:gridCol>
              </a:tblGrid>
              <a:tr h="229767">
                <a:tc gridSpan="3">
                  <a:txBody>
                    <a:bodyPr/>
                    <a:lstStyle/>
                    <a:p>
                      <a:pPr algn="ctr"/>
                      <a:r>
                        <a:rPr lang="en-US" sz="1200" kern="1200" dirty="0"/>
                        <a:t>TOTAL VACATION EARNED EACH FINANCIAL YEAR</a:t>
                      </a:r>
                      <a:endParaRPr lang="en-US" sz="1200" dirty="0"/>
                    </a:p>
                  </a:txBody>
                  <a:tcPr/>
                </a:tc>
                <a:tc hMerge="1">
                  <a:txBody>
                    <a:bodyPr/>
                    <a:lstStyle/>
                    <a:p>
                      <a:endParaRPr lang="en-US" dirty="0"/>
                    </a:p>
                  </a:txBody>
                  <a:tcPr/>
                </a:tc>
                <a:tc hMerge="1">
                  <a:txBody>
                    <a:bodyPr/>
                    <a:lstStyle/>
                    <a:p>
                      <a:endParaRPr lang="en-US" dirty="0"/>
                    </a:p>
                  </a:txBody>
                  <a:tcPr/>
                </a:tc>
                <a:tc>
                  <a:txBody>
                    <a:bodyPr/>
                    <a:lstStyle/>
                    <a:p>
                      <a:pPr algn="ctr"/>
                      <a:endParaRPr lang="en-US" sz="1200" dirty="0"/>
                    </a:p>
                  </a:txBody>
                  <a:tcPr/>
                </a:tc>
                <a:extLst>
                  <a:ext uri="{0D108BD9-81ED-4DB2-BD59-A6C34878D82A}">
                    <a16:rowId xmlns:a16="http://schemas.microsoft.com/office/drawing/2014/main" val="10000"/>
                  </a:ext>
                </a:extLst>
              </a:tr>
              <a:tr h="245225">
                <a:tc>
                  <a:txBody>
                    <a:bodyPr/>
                    <a:lstStyle/>
                    <a:p>
                      <a:pPr marL="0" marR="0" algn="ctr">
                        <a:lnSpc>
                          <a:spcPts val="1200"/>
                        </a:lnSpc>
                        <a:spcBef>
                          <a:spcPts val="1200"/>
                        </a:spcBef>
                        <a:spcAft>
                          <a:spcPts val="600"/>
                        </a:spcAft>
                      </a:pPr>
                      <a:r>
                        <a:rPr lang="en-US" sz="1200" b="1" dirty="0"/>
                        <a:t>Province</a:t>
                      </a:r>
                      <a:endParaRPr lang="en-US" sz="1200" b="1" dirty="0">
                        <a:latin typeface="Times New Roman"/>
                        <a:ea typeface="Times New Roman"/>
                        <a:cs typeface="Times New Roman"/>
                      </a:endParaRPr>
                    </a:p>
                  </a:txBody>
                  <a:tcPr marL="68580" marR="68580" marT="0" marB="0" anchor="ctr">
                    <a:solidFill>
                      <a:schemeClr val="accent1">
                        <a:lumMod val="40000"/>
                        <a:lumOff val="60000"/>
                      </a:schemeClr>
                    </a:solidFill>
                  </a:tcPr>
                </a:tc>
                <a:tc>
                  <a:txBody>
                    <a:bodyPr/>
                    <a:lstStyle/>
                    <a:p>
                      <a:pPr marL="0" marR="0" algn="ctr">
                        <a:lnSpc>
                          <a:spcPts val="1200"/>
                        </a:lnSpc>
                        <a:spcBef>
                          <a:spcPts val="1200"/>
                        </a:spcBef>
                        <a:spcAft>
                          <a:spcPts val="600"/>
                        </a:spcAft>
                      </a:pPr>
                      <a:r>
                        <a:rPr lang="en-US" sz="1200" b="1" dirty="0"/>
                        <a:t>0 - 4.9 Years of Service</a:t>
                      </a:r>
                      <a:endParaRPr lang="en-US" sz="1200" b="1" dirty="0">
                        <a:latin typeface="Times New Roman"/>
                        <a:ea typeface="Times New Roman"/>
                        <a:cs typeface="Times New Roman"/>
                      </a:endParaRPr>
                    </a:p>
                  </a:txBody>
                  <a:tcPr marL="68580" marR="68580" marT="0" marB="0" anchor="ctr">
                    <a:solidFill>
                      <a:schemeClr val="accent1">
                        <a:lumMod val="40000"/>
                        <a:lumOff val="60000"/>
                      </a:schemeClr>
                    </a:solidFill>
                  </a:tcPr>
                </a:tc>
                <a:tc>
                  <a:txBody>
                    <a:bodyPr/>
                    <a:lstStyle/>
                    <a:p>
                      <a:pPr marL="0" marR="0" algn="ctr">
                        <a:lnSpc>
                          <a:spcPts val="1200"/>
                        </a:lnSpc>
                        <a:spcBef>
                          <a:spcPts val="1200"/>
                        </a:spcBef>
                        <a:spcAft>
                          <a:spcPts val="600"/>
                        </a:spcAft>
                      </a:pPr>
                      <a:r>
                        <a:rPr lang="en-US" sz="1200" b="1" dirty="0"/>
                        <a:t>5 – 19.9 years / C4-C5 Grades</a:t>
                      </a:r>
                      <a:endParaRPr lang="en-US" sz="1200" b="1" dirty="0">
                        <a:latin typeface="Times New Roman"/>
                        <a:ea typeface="Times New Roman"/>
                        <a:cs typeface="Times New Roman"/>
                      </a:endParaRPr>
                    </a:p>
                  </a:txBody>
                  <a:tcPr marL="68580" marR="68580" marT="0" marB="0" anchor="ctr">
                    <a:solidFill>
                      <a:schemeClr val="accent1">
                        <a:lumMod val="40000"/>
                        <a:lumOff val="60000"/>
                      </a:schemeClr>
                    </a:solidFill>
                  </a:tcPr>
                </a:tc>
                <a:tc>
                  <a:txBody>
                    <a:bodyPr/>
                    <a:lstStyle/>
                    <a:p>
                      <a:pPr marL="0" marR="0" algn="ctr">
                        <a:lnSpc>
                          <a:spcPts val="1200"/>
                        </a:lnSpc>
                        <a:spcBef>
                          <a:spcPts val="1200"/>
                        </a:spcBef>
                        <a:spcAft>
                          <a:spcPts val="600"/>
                        </a:spcAft>
                      </a:pPr>
                      <a:r>
                        <a:rPr lang="en-US" sz="1200" b="1" kern="1200" dirty="0">
                          <a:solidFill>
                            <a:schemeClr val="dk1"/>
                          </a:solidFill>
                          <a:latin typeface="+mn-lt"/>
                          <a:ea typeface="+mn-ea"/>
                          <a:cs typeface="+mn-cs"/>
                        </a:rPr>
                        <a:t>20+ years / SP Grades</a:t>
                      </a:r>
                    </a:p>
                  </a:txBody>
                  <a:tcPr marL="68580" marR="68580" marT="0" marB="0" anchor="ctr">
                    <a:solidFill>
                      <a:schemeClr val="accent1">
                        <a:lumMod val="40000"/>
                        <a:lumOff val="60000"/>
                      </a:schemeClr>
                    </a:solidFill>
                  </a:tcPr>
                </a:tc>
                <a:extLst>
                  <a:ext uri="{0D108BD9-81ED-4DB2-BD59-A6C34878D82A}">
                    <a16:rowId xmlns:a16="http://schemas.microsoft.com/office/drawing/2014/main" val="10001"/>
                  </a:ext>
                </a:extLst>
              </a:tr>
              <a:tr h="285515">
                <a:tc>
                  <a:txBody>
                    <a:bodyPr/>
                    <a:lstStyle/>
                    <a:p>
                      <a:pPr marL="0" marR="0">
                        <a:lnSpc>
                          <a:spcPts val="1200"/>
                        </a:lnSpc>
                        <a:spcBef>
                          <a:spcPts val="1200"/>
                        </a:spcBef>
                        <a:spcAft>
                          <a:spcPts val="600"/>
                        </a:spcAft>
                      </a:pPr>
                      <a:r>
                        <a:rPr lang="en-US" sz="1200" b="1" dirty="0">
                          <a:latin typeface="Arial"/>
                          <a:ea typeface="Times New Roman"/>
                          <a:cs typeface="Times New Roman"/>
                        </a:rPr>
                        <a:t>British Columbia (BC)</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2 weeks </a:t>
                      </a:r>
                      <a:br>
                        <a:rPr lang="en-US" sz="1200" dirty="0">
                          <a:latin typeface="Arial"/>
                          <a:ea typeface="Times New Roman"/>
                          <a:cs typeface="Times New Roman"/>
                        </a:rPr>
                      </a:br>
                      <a:r>
                        <a:rPr lang="en-US" sz="1200" dirty="0">
                          <a:latin typeface="Arial"/>
                          <a:ea typeface="Times New Roman"/>
                          <a:cs typeface="Times New Roman"/>
                        </a:rPr>
                        <a:t>(80 hours)</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3 weeks </a:t>
                      </a:r>
                      <a:br>
                        <a:rPr lang="en-US" sz="1200" dirty="0">
                          <a:latin typeface="Arial"/>
                          <a:ea typeface="Times New Roman"/>
                          <a:cs typeface="Times New Roman"/>
                        </a:rPr>
                      </a:br>
                      <a:r>
                        <a:rPr lang="en-US" sz="1200" dirty="0">
                          <a:latin typeface="Arial"/>
                          <a:ea typeface="Times New Roman"/>
                          <a:cs typeface="Times New Roman"/>
                        </a:rPr>
                        <a:t>(120 hours)</a:t>
                      </a:r>
                      <a:endParaRPr lang="en-US" sz="1200" dirty="0">
                        <a:latin typeface="Times New Roman"/>
                        <a:ea typeface="Times New Roman"/>
                        <a:cs typeface="Times New Roman"/>
                      </a:endParaRPr>
                    </a:p>
                  </a:txBody>
                  <a:tcPr marL="68580" marR="68580" marT="0" marB="0" anchor="ctr"/>
                </a:tc>
                <a:tc>
                  <a:txBody>
                    <a:bodyPr/>
                    <a:lstStyle/>
                    <a:p>
                      <a:pPr marL="0" marR="0" algn="ctr" defTabSz="914400" rtl="0" eaLnBrk="1" latinLnBrk="0" hangingPunct="1">
                        <a:lnSpc>
                          <a:spcPts val="1200"/>
                        </a:lnSpc>
                        <a:spcBef>
                          <a:spcPts val="1200"/>
                        </a:spcBef>
                        <a:spcAft>
                          <a:spcPts val="600"/>
                        </a:spcAft>
                      </a:pPr>
                      <a:r>
                        <a:rPr lang="en-CA" sz="1200" kern="1200" dirty="0">
                          <a:solidFill>
                            <a:schemeClr val="dk1"/>
                          </a:solidFill>
                          <a:latin typeface="Arial"/>
                          <a:ea typeface="Times New Roman"/>
                          <a:cs typeface="Times New Roman"/>
                        </a:rPr>
                        <a:t>4 weeks </a:t>
                      </a:r>
                      <a:br>
                        <a:rPr lang="en-CA" sz="1200" kern="1200" dirty="0">
                          <a:solidFill>
                            <a:schemeClr val="dk1"/>
                          </a:solidFill>
                          <a:latin typeface="Arial"/>
                          <a:ea typeface="Times New Roman"/>
                          <a:cs typeface="Times New Roman"/>
                        </a:rPr>
                      </a:br>
                      <a:r>
                        <a:rPr lang="en-CA" sz="1200" kern="1200" dirty="0">
                          <a:solidFill>
                            <a:schemeClr val="dk1"/>
                          </a:solidFill>
                          <a:latin typeface="Arial"/>
                          <a:ea typeface="Times New Roman"/>
                          <a:cs typeface="Times New Roman"/>
                        </a:rPr>
                        <a:t>(160 hours)</a:t>
                      </a:r>
                      <a:endParaRPr lang="en-US" sz="1200" kern="1200" dirty="0">
                        <a:solidFill>
                          <a:schemeClr val="dk1"/>
                        </a:solidFill>
                        <a:latin typeface="Arial"/>
                        <a:ea typeface="Times New Roman"/>
                        <a:cs typeface="Times New Roman"/>
                      </a:endParaRPr>
                    </a:p>
                  </a:txBody>
                  <a:tcPr marL="68580" marR="68580" marT="0" marB="0" anchor="ctr"/>
                </a:tc>
                <a:extLst>
                  <a:ext uri="{0D108BD9-81ED-4DB2-BD59-A6C34878D82A}">
                    <a16:rowId xmlns:a16="http://schemas.microsoft.com/office/drawing/2014/main" val="10002"/>
                  </a:ext>
                </a:extLst>
              </a:tr>
              <a:tr h="278506">
                <a:tc>
                  <a:txBody>
                    <a:bodyPr/>
                    <a:lstStyle/>
                    <a:p>
                      <a:pPr marL="0" marR="0">
                        <a:lnSpc>
                          <a:spcPts val="1200"/>
                        </a:lnSpc>
                        <a:spcBef>
                          <a:spcPts val="1200"/>
                        </a:spcBef>
                        <a:spcAft>
                          <a:spcPts val="600"/>
                        </a:spcAft>
                      </a:pPr>
                      <a:r>
                        <a:rPr lang="en-US" sz="1200" b="1" dirty="0">
                          <a:latin typeface="Arial"/>
                          <a:ea typeface="Times New Roman"/>
                          <a:cs typeface="Times New Roman"/>
                        </a:rPr>
                        <a:t>Alberta (AB)</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2 weeks </a:t>
                      </a:r>
                      <a:br>
                        <a:rPr lang="en-US" sz="1200" dirty="0">
                          <a:latin typeface="Arial"/>
                          <a:ea typeface="Times New Roman"/>
                          <a:cs typeface="Times New Roman"/>
                        </a:rPr>
                      </a:br>
                      <a:r>
                        <a:rPr lang="en-US" sz="1200" dirty="0">
                          <a:latin typeface="Arial"/>
                          <a:ea typeface="Times New Roman"/>
                          <a:cs typeface="Times New Roman"/>
                        </a:rPr>
                        <a:t>(80 hours)</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3 weeks </a:t>
                      </a:r>
                      <a:br>
                        <a:rPr lang="en-US" sz="1200" dirty="0">
                          <a:latin typeface="Arial"/>
                          <a:ea typeface="Times New Roman"/>
                          <a:cs typeface="Times New Roman"/>
                        </a:rPr>
                      </a:br>
                      <a:r>
                        <a:rPr lang="en-US" sz="1200" dirty="0">
                          <a:latin typeface="Arial"/>
                          <a:ea typeface="Times New Roman"/>
                          <a:cs typeface="Times New Roman"/>
                        </a:rPr>
                        <a:t>(120 hours)</a:t>
                      </a:r>
                      <a:endParaRPr lang="en-US" sz="1200" dirty="0">
                        <a:latin typeface="Times New Roman"/>
                        <a:ea typeface="Times New Roman"/>
                        <a:cs typeface="Times New Roman"/>
                      </a:endParaRPr>
                    </a:p>
                  </a:txBody>
                  <a:tcPr marL="68580" marR="68580" marT="0" marB="0" anchor="ctr"/>
                </a:tc>
                <a:tc>
                  <a:txBody>
                    <a:bodyPr/>
                    <a:lstStyle/>
                    <a:p>
                      <a:pPr marL="0" marR="0" indent="0" algn="ctr" defTabSz="914400" rtl="0" eaLnBrk="1" fontAlgn="auto" latinLnBrk="0" hangingPunct="1">
                        <a:lnSpc>
                          <a:spcPts val="1200"/>
                        </a:lnSpc>
                        <a:spcBef>
                          <a:spcPts val="1200"/>
                        </a:spcBef>
                        <a:spcAft>
                          <a:spcPts val="600"/>
                        </a:spcAft>
                        <a:buClrTx/>
                        <a:buSzTx/>
                        <a:buFontTx/>
                        <a:buNone/>
                        <a:tabLst/>
                        <a:defRPr/>
                      </a:pPr>
                      <a:r>
                        <a:rPr lang="en-CA" sz="1200" kern="1200" dirty="0">
                          <a:solidFill>
                            <a:schemeClr val="dk1"/>
                          </a:solidFill>
                          <a:latin typeface="Arial"/>
                          <a:ea typeface="Times New Roman"/>
                          <a:cs typeface="Times New Roman"/>
                        </a:rPr>
                        <a:t>4 weeks </a:t>
                      </a:r>
                      <a:br>
                        <a:rPr lang="en-CA" sz="1200" kern="1200" dirty="0">
                          <a:solidFill>
                            <a:schemeClr val="dk1"/>
                          </a:solidFill>
                          <a:latin typeface="Arial"/>
                          <a:ea typeface="Times New Roman"/>
                          <a:cs typeface="Times New Roman"/>
                        </a:rPr>
                      </a:br>
                      <a:r>
                        <a:rPr lang="en-CA" sz="1200" kern="1200" dirty="0">
                          <a:solidFill>
                            <a:schemeClr val="dk1"/>
                          </a:solidFill>
                          <a:latin typeface="Arial"/>
                          <a:ea typeface="Times New Roman"/>
                          <a:cs typeface="Times New Roman"/>
                        </a:rPr>
                        <a:t>(160 hours)</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3"/>
                  </a:ext>
                </a:extLst>
              </a:tr>
              <a:tr h="325665">
                <a:tc>
                  <a:txBody>
                    <a:bodyPr/>
                    <a:lstStyle/>
                    <a:p>
                      <a:pPr marL="0" marR="0">
                        <a:lnSpc>
                          <a:spcPts val="1200"/>
                        </a:lnSpc>
                        <a:spcBef>
                          <a:spcPts val="1200"/>
                        </a:spcBef>
                        <a:spcAft>
                          <a:spcPts val="600"/>
                        </a:spcAft>
                      </a:pPr>
                      <a:r>
                        <a:rPr lang="en-US" sz="1200" b="1" dirty="0">
                          <a:latin typeface="Arial"/>
                          <a:ea typeface="Times New Roman"/>
                          <a:cs typeface="Times New Roman"/>
                        </a:rPr>
                        <a:t>Manitoba (MB)</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2 weeks </a:t>
                      </a:r>
                      <a:br>
                        <a:rPr lang="en-US" sz="1200" dirty="0">
                          <a:latin typeface="Arial"/>
                          <a:ea typeface="Times New Roman"/>
                          <a:cs typeface="Times New Roman"/>
                        </a:rPr>
                      </a:br>
                      <a:r>
                        <a:rPr lang="en-US" sz="1200" dirty="0">
                          <a:latin typeface="Arial"/>
                          <a:ea typeface="Times New Roman"/>
                          <a:cs typeface="Times New Roman"/>
                        </a:rPr>
                        <a:t>(80 hours)</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3 weeks </a:t>
                      </a:r>
                      <a:br>
                        <a:rPr lang="en-US" sz="1200" dirty="0">
                          <a:latin typeface="Arial"/>
                          <a:ea typeface="Times New Roman"/>
                          <a:cs typeface="Times New Roman"/>
                        </a:rPr>
                      </a:br>
                      <a:r>
                        <a:rPr lang="en-US" sz="1200" dirty="0">
                          <a:latin typeface="Arial"/>
                          <a:ea typeface="Times New Roman"/>
                          <a:cs typeface="Times New Roman"/>
                        </a:rPr>
                        <a:t>(120 hours)</a:t>
                      </a:r>
                      <a:endParaRPr lang="en-US" sz="1200" dirty="0">
                        <a:latin typeface="Times New Roman"/>
                        <a:ea typeface="Times New Roman"/>
                        <a:cs typeface="Times New Roman"/>
                      </a:endParaRPr>
                    </a:p>
                  </a:txBody>
                  <a:tcPr marL="68580" marR="68580" marT="0" marB="0" anchor="ctr"/>
                </a:tc>
                <a:tc>
                  <a:txBody>
                    <a:bodyPr/>
                    <a:lstStyle/>
                    <a:p>
                      <a:pPr marL="0" marR="0" indent="0" algn="ctr" defTabSz="914400" rtl="0" eaLnBrk="1" fontAlgn="auto" latinLnBrk="0" hangingPunct="1">
                        <a:lnSpc>
                          <a:spcPts val="1200"/>
                        </a:lnSpc>
                        <a:spcBef>
                          <a:spcPts val="1200"/>
                        </a:spcBef>
                        <a:spcAft>
                          <a:spcPts val="600"/>
                        </a:spcAft>
                        <a:buClrTx/>
                        <a:buSzTx/>
                        <a:buFontTx/>
                        <a:buNone/>
                        <a:tabLst/>
                        <a:defRPr/>
                      </a:pPr>
                      <a:r>
                        <a:rPr lang="en-CA" sz="1200" kern="1200" dirty="0">
                          <a:solidFill>
                            <a:schemeClr val="dk1"/>
                          </a:solidFill>
                          <a:latin typeface="Arial"/>
                          <a:ea typeface="Times New Roman"/>
                          <a:cs typeface="Times New Roman"/>
                        </a:rPr>
                        <a:t>4 weeks </a:t>
                      </a:r>
                      <a:br>
                        <a:rPr lang="en-CA" sz="1200" kern="1200" dirty="0">
                          <a:solidFill>
                            <a:schemeClr val="dk1"/>
                          </a:solidFill>
                          <a:latin typeface="Arial"/>
                          <a:ea typeface="Times New Roman"/>
                          <a:cs typeface="Times New Roman"/>
                        </a:rPr>
                      </a:br>
                      <a:r>
                        <a:rPr lang="en-CA" sz="1200" kern="1200" dirty="0">
                          <a:solidFill>
                            <a:schemeClr val="dk1"/>
                          </a:solidFill>
                          <a:latin typeface="Arial"/>
                          <a:ea typeface="Times New Roman"/>
                          <a:cs typeface="Times New Roman"/>
                        </a:rPr>
                        <a:t>(160 hours)</a:t>
                      </a:r>
                      <a:endParaRPr lang="en-US" sz="1200" dirty="0">
                        <a:latin typeface="Times New Roman"/>
                        <a:ea typeface="Times New Roman"/>
                        <a:cs typeface="Times New Roman"/>
                      </a:endParaRPr>
                    </a:p>
                  </a:txBody>
                  <a:tcPr marL="68580" marR="68580" marT="0" marB="0" anchor="ctr"/>
                </a:tc>
                <a:extLst>
                  <a:ext uri="{0D108BD9-81ED-4DB2-BD59-A6C34878D82A}">
                    <a16:rowId xmlns:a16="http://schemas.microsoft.com/office/drawing/2014/main" val="10004"/>
                  </a:ext>
                </a:extLst>
              </a:tr>
              <a:tr h="278506">
                <a:tc>
                  <a:txBody>
                    <a:bodyPr/>
                    <a:lstStyle/>
                    <a:p>
                      <a:pPr marL="0" marR="0">
                        <a:lnSpc>
                          <a:spcPts val="1200"/>
                        </a:lnSpc>
                        <a:spcBef>
                          <a:spcPts val="1200"/>
                        </a:spcBef>
                        <a:spcAft>
                          <a:spcPts val="600"/>
                        </a:spcAft>
                      </a:pPr>
                      <a:r>
                        <a:rPr lang="en-US" sz="1200" b="1" dirty="0">
                          <a:latin typeface="Arial"/>
                          <a:ea typeface="Times New Roman"/>
                          <a:cs typeface="Times New Roman"/>
                        </a:rPr>
                        <a:t>Ontario (ON)</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2 weeks </a:t>
                      </a:r>
                      <a:br>
                        <a:rPr lang="en-US" sz="1200" dirty="0">
                          <a:latin typeface="Arial"/>
                          <a:ea typeface="Times New Roman"/>
                          <a:cs typeface="Times New Roman"/>
                        </a:rPr>
                      </a:br>
                      <a:r>
                        <a:rPr lang="en-US" sz="1200" dirty="0">
                          <a:latin typeface="Arial"/>
                          <a:ea typeface="Times New Roman"/>
                          <a:cs typeface="Times New Roman"/>
                        </a:rPr>
                        <a:t>(80 hours)</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3 weeks </a:t>
                      </a:r>
                      <a:br>
                        <a:rPr lang="en-US" sz="1200" dirty="0">
                          <a:latin typeface="Arial"/>
                          <a:ea typeface="Times New Roman"/>
                          <a:cs typeface="Times New Roman"/>
                        </a:rPr>
                      </a:br>
                      <a:r>
                        <a:rPr lang="en-US" sz="1200" dirty="0">
                          <a:latin typeface="Arial"/>
                          <a:ea typeface="Times New Roman"/>
                          <a:cs typeface="Times New Roman"/>
                        </a:rPr>
                        <a:t>(120 hours)</a:t>
                      </a:r>
                      <a:endParaRPr lang="en-US" sz="1200" dirty="0">
                        <a:latin typeface="Times New Roman"/>
                        <a:ea typeface="Times New Roman"/>
                        <a:cs typeface="Times New Roman"/>
                      </a:endParaRPr>
                    </a:p>
                  </a:txBody>
                  <a:tcPr marL="68580" marR="68580" marT="0" marB="0" anchor="ctr"/>
                </a:tc>
                <a:tc>
                  <a:txBody>
                    <a:bodyPr/>
                    <a:lstStyle/>
                    <a:p>
                      <a:pPr marL="0" marR="0" indent="0" algn="ctr" defTabSz="914400" rtl="0" eaLnBrk="1" fontAlgn="auto" latinLnBrk="0" hangingPunct="1">
                        <a:lnSpc>
                          <a:spcPts val="1200"/>
                        </a:lnSpc>
                        <a:spcBef>
                          <a:spcPts val="1200"/>
                        </a:spcBef>
                        <a:spcAft>
                          <a:spcPts val="600"/>
                        </a:spcAft>
                        <a:buClrTx/>
                        <a:buSzTx/>
                        <a:buFontTx/>
                        <a:buNone/>
                        <a:tabLst/>
                        <a:defRPr/>
                      </a:pPr>
                      <a:r>
                        <a:rPr lang="en-CA" sz="1200" kern="1200" dirty="0">
                          <a:solidFill>
                            <a:schemeClr val="dk1"/>
                          </a:solidFill>
                          <a:latin typeface="Arial"/>
                          <a:ea typeface="Times New Roman"/>
                          <a:cs typeface="Times New Roman"/>
                        </a:rPr>
                        <a:t>4 weeks </a:t>
                      </a:r>
                      <a:br>
                        <a:rPr lang="en-CA" sz="1200" kern="1200" dirty="0">
                          <a:solidFill>
                            <a:schemeClr val="dk1"/>
                          </a:solidFill>
                          <a:latin typeface="Arial"/>
                          <a:ea typeface="Times New Roman"/>
                          <a:cs typeface="Times New Roman"/>
                        </a:rPr>
                      </a:br>
                      <a:r>
                        <a:rPr lang="en-CA" sz="1200" kern="1200" dirty="0">
                          <a:solidFill>
                            <a:schemeClr val="dk1"/>
                          </a:solidFill>
                          <a:latin typeface="Arial"/>
                          <a:ea typeface="Times New Roman"/>
                          <a:cs typeface="Times New Roman"/>
                        </a:rPr>
                        <a:t>(160 hours)</a:t>
                      </a:r>
                      <a:endParaRPr lang="en-US" sz="1200" kern="1200" dirty="0">
                        <a:solidFill>
                          <a:schemeClr val="dk1"/>
                        </a:solidFill>
                        <a:latin typeface="Arial"/>
                        <a:ea typeface="Times New Roman"/>
                        <a:cs typeface="Times New Roman"/>
                      </a:endParaRPr>
                    </a:p>
                  </a:txBody>
                  <a:tcPr marL="68580" marR="68580" marT="0" marB="0" anchor="ctr"/>
                </a:tc>
                <a:extLst>
                  <a:ext uri="{0D108BD9-81ED-4DB2-BD59-A6C34878D82A}">
                    <a16:rowId xmlns:a16="http://schemas.microsoft.com/office/drawing/2014/main" val="10005"/>
                  </a:ext>
                </a:extLst>
              </a:tr>
              <a:tr h="325665">
                <a:tc>
                  <a:txBody>
                    <a:bodyPr/>
                    <a:lstStyle/>
                    <a:p>
                      <a:pPr marL="0" marR="0">
                        <a:lnSpc>
                          <a:spcPts val="1200"/>
                        </a:lnSpc>
                        <a:spcBef>
                          <a:spcPts val="1200"/>
                        </a:spcBef>
                        <a:spcAft>
                          <a:spcPts val="600"/>
                        </a:spcAft>
                      </a:pPr>
                      <a:r>
                        <a:rPr lang="en-US" sz="1200" b="1" dirty="0">
                          <a:latin typeface="Arial"/>
                          <a:ea typeface="Times New Roman"/>
                          <a:cs typeface="Times New Roman"/>
                        </a:rPr>
                        <a:t>New Brunswick (NB)</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2 weeks</a:t>
                      </a:r>
                      <a:br>
                        <a:rPr lang="en-US" sz="1200" dirty="0">
                          <a:latin typeface="Arial"/>
                          <a:ea typeface="Times New Roman"/>
                          <a:cs typeface="Times New Roman"/>
                        </a:rPr>
                      </a:br>
                      <a:r>
                        <a:rPr lang="en-US" sz="1200" dirty="0">
                          <a:latin typeface="Arial"/>
                          <a:ea typeface="Times New Roman"/>
                          <a:cs typeface="Times New Roman"/>
                        </a:rPr>
                        <a:t> (80 hours)</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3 weeks</a:t>
                      </a:r>
                      <a:br>
                        <a:rPr lang="en-US" sz="1200" dirty="0">
                          <a:latin typeface="Arial"/>
                          <a:ea typeface="Times New Roman"/>
                          <a:cs typeface="Times New Roman"/>
                        </a:rPr>
                      </a:br>
                      <a:r>
                        <a:rPr lang="en-US" sz="1200" dirty="0">
                          <a:latin typeface="Arial"/>
                          <a:ea typeface="Times New Roman"/>
                          <a:cs typeface="Times New Roman"/>
                        </a:rPr>
                        <a:t> (120 hours)</a:t>
                      </a:r>
                      <a:endParaRPr lang="en-US" sz="1200" dirty="0">
                        <a:latin typeface="Times New Roman"/>
                        <a:ea typeface="Times New Roman"/>
                        <a:cs typeface="Times New Roman"/>
                      </a:endParaRPr>
                    </a:p>
                  </a:txBody>
                  <a:tcPr marL="68580" marR="68580" marT="0" marB="0" anchor="ctr"/>
                </a:tc>
                <a:tc>
                  <a:txBody>
                    <a:bodyPr/>
                    <a:lstStyle/>
                    <a:p>
                      <a:pPr marL="0" marR="0" indent="0" algn="ctr" defTabSz="914400" rtl="0" eaLnBrk="1" fontAlgn="auto" latinLnBrk="0" hangingPunct="1">
                        <a:lnSpc>
                          <a:spcPts val="1200"/>
                        </a:lnSpc>
                        <a:spcBef>
                          <a:spcPts val="1200"/>
                        </a:spcBef>
                        <a:spcAft>
                          <a:spcPts val="600"/>
                        </a:spcAft>
                        <a:buClrTx/>
                        <a:buSzTx/>
                        <a:buFontTx/>
                        <a:buNone/>
                        <a:tabLst/>
                        <a:defRPr/>
                      </a:pPr>
                      <a:r>
                        <a:rPr lang="en-CA" sz="1200" kern="1200" dirty="0">
                          <a:solidFill>
                            <a:schemeClr val="dk1"/>
                          </a:solidFill>
                          <a:latin typeface="Arial"/>
                          <a:ea typeface="Times New Roman"/>
                          <a:cs typeface="Times New Roman"/>
                        </a:rPr>
                        <a:t>4 weeks </a:t>
                      </a:r>
                      <a:br>
                        <a:rPr lang="en-CA" sz="1200" kern="1200" dirty="0">
                          <a:solidFill>
                            <a:schemeClr val="dk1"/>
                          </a:solidFill>
                          <a:latin typeface="Arial"/>
                          <a:ea typeface="Times New Roman"/>
                          <a:cs typeface="Times New Roman"/>
                        </a:rPr>
                      </a:br>
                      <a:r>
                        <a:rPr lang="en-CA" sz="1200" kern="1200" dirty="0">
                          <a:solidFill>
                            <a:schemeClr val="dk1"/>
                          </a:solidFill>
                          <a:latin typeface="Arial"/>
                          <a:ea typeface="Times New Roman"/>
                          <a:cs typeface="Times New Roman"/>
                        </a:rPr>
                        <a:t>(160 hours)</a:t>
                      </a:r>
                      <a:endParaRPr lang="en-US" sz="1200" kern="1200" dirty="0">
                        <a:solidFill>
                          <a:schemeClr val="dk1"/>
                        </a:solidFill>
                        <a:latin typeface="Arial"/>
                        <a:ea typeface="Times New Roman"/>
                        <a:cs typeface="Times New Roman"/>
                      </a:endParaRPr>
                    </a:p>
                  </a:txBody>
                  <a:tcPr marL="68580" marR="68580" marT="0" marB="0" anchor="ctr"/>
                </a:tc>
                <a:extLst>
                  <a:ext uri="{0D108BD9-81ED-4DB2-BD59-A6C34878D82A}">
                    <a16:rowId xmlns:a16="http://schemas.microsoft.com/office/drawing/2014/main" val="10007"/>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32130974"/>
              </p:ext>
            </p:extLst>
          </p:nvPr>
        </p:nvGraphicFramePr>
        <p:xfrm>
          <a:off x="556165" y="4925295"/>
          <a:ext cx="10371903" cy="983671"/>
        </p:xfrm>
        <a:graphic>
          <a:graphicData uri="http://schemas.openxmlformats.org/drawingml/2006/table">
            <a:tbl>
              <a:tblPr firstRow="1" bandRow="1">
                <a:tableStyleId>{5C22544A-7EE6-4342-B048-85BDC9FD1C3A}</a:tableStyleId>
              </a:tblPr>
              <a:tblGrid>
                <a:gridCol w="3457301">
                  <a:extLst>
                    <a:ext uri="{9D8B030D-6E8A-4147-A177-3AD203B41FA5}">
                      <a16:colId xmlns:a16="http://schemas.microsoft.com/office/drawing/2014/main" val="20000"/>
                    </a:ext>
                  </a:extLst>
                </a:gridCol>
                <a:gridCol w="3457301">
                  <a:extLst>
                    <a:ext uri="{9D8B030D-6E8A-4147-A177-3AD203B41FA5}">
                      <a16:colId xmlns:a16="http://schemas.microsoft.com/office/drawing/2014/main" val="20001"/>
                    </a:ext>
                  </a:extLst>
                </a:gridCol>
                <a:gridCol w="3457301">
                  <a:extLst>
                    <a:ext uri="{9D8B030D-6E8A-4147-A177-3AD203B41FA5}">
                      <a16:colId xmlns:a16="http://schemas.microsoft.com/office/drawing/2014/main" val="20002"/>
                    </a:ext>
                  </a:extLst>
                </a:gridCol>
              </a:tblGrid>
              <a:tr h="333209">
                <a:tc gridSpan="3">
                  <a:txBody>
                    <a:bodyPr/>
                    <a:lstStyle/>
                    <a:p>
                      <a:pPr marL="0" algn="ctr" defTabSz="914400" rtl="0" eaLnBrk="1" latinLnBrk="0" hangingPunct="1"/>
                      <a:r>
                        <a:rPr lang="en-US" sz="1200" b="1" kern="1200" dirty="0">
                          <a:solidFill>
                            <a:schemeClr val="lt1"/>
                          </a:solidFill>
                          <a:latin typeface="+mn-lt"/>
                          <a:ea typeface="+mn-ea"/>
                          <a:cs typeface="+mn-cs"/>
                        </a:rPr>
                        <a:t>TOTAL VACATION EARNED EACH FINANCIAL YEAR</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297774">
                <a:tc>
                  <a:txBody>
                    <a:bodyPr/>
                    <a:lstStyle/>
                    <a:p>
                      <a:pPr marL="0" marR="0" algn="ctr" defTabSz="914400" rtl="0" eaLnBrk="1" latinLnBrk="0" hangingPunct="1">
                        <a:lnSpc>
                          <a:spcPts val="1200"/>
                        </a:lnSpc>
                        <a:spcBef>
                          <a:spcPts val="1200"/>
                        </a:spcBef>
                        <a:spcAft>
                          <a:spcPts val="600"/>
                        </a:spcAft>
                      </a:pPr>
                      <a:r>
                        <a:rPr lang="en-US" sz="1200" b="1" kern="1200" dirty="0">
                          <a:solidFill>
                            <a:schemeClr val="dk1"/>
                          </a:solidFill>
                          <a:latin typeface="+mn-lt"/>
                          <a:ea typeface="+mn-ea"/>
                          <a:cs typeface="+mn-cs"/>
                        </a:rPr>
                        <a:t>Province</a:t>
                      </a:r>
                    </a:p>
                  </a:txBody>
                  <a:tcPr marL="68580" marR="68580" marT="0" marB="0" anchor="ctr">
                    <a:solidFill>
                      <a:schemeClr val="accent1">
                        <a:lumMod val="20000"/>
                        <a:lumOff val="80000"/>
                      </a:schemeClr>
                    </a:solidFill>
                  </a:tcPr>
                </a:tc>
                <a:tc>
                  <a:txBody>
                    <a:bodyPr/>
                    <a:lstStyle/>
                    <a:p>
                      <a:pPr marL="0" marR="0" algn="ctr" defTabSz="914400" rtl="0" eaLnBrk="1" latinLnBrk="0" hangingPunct="1">
                        <a:lnSpc>
                          <a:spcPts val="1200"/>
                        </a:lnSpc>
                        <a:spcBef>
                          <a:spcPts val="1200"/>
                        </a:spcBef>
                        <a:spcAft>
                          <a:spcPts val="600"/>
                        </a:spcAft>
                      </a:pPr>
                      <a:r>
                        <a:rPr lang="en-US" sz="1200" b="1" kern="1200" dirty="0">
                          <a:solidFill>
                            <a:schemeClr val="dk1"/>
                          </a:solidFill>
                          <a:latin typeface="+mn-lt"/>
                          <a:ea typeface="+mn-ea"/>
                          <a:cs typeface="+mn-cs"/>
                        </a:rPr>
                        <a:t>0 - 9.9 Years of Service</a:t>
                      </a:r>
                    </a:p>
                  </a:txBody>
                  <a:tcPr marL="68580" marR="68580" marT="0" marB="0" anchor="ctr">
                    <a:solidFill>
                      <a:schemeClr val="accent1">
                        <a:lumMod val="20000"/>
                        <a:lumOff val="80000"/>
                      </a:schemeClr>
                    </a:solidFill>
                  </a:tcPr>
                </a:tc>
                <a:tc>
                  <a:txBody>
                    <a:bodyPr/>
                    <a:lstStyle/>
                    <a:p>
                      <a:pPr marL="0" marR="0" algn="ctr" defTabSz="914400" rtl="0" eaLnBrk="1" latinLnBrk="0" hangingPunct="1">
                        <a:lnSpc>
                          <a:spcPts val="1200"/>
                        </a:lnSpc>
                        <a:spcBef>
                          <a:spcPts val="1200"/>
                        </a:spcBef>
                        <a:spcAft>
                          <a:spcPts val="600"/>
                        </a:spcAft>
                      </a:pPr>
                      <a:r>
                        <a:rPr lang="en-US" sz="1200" b="1" kern="1200" dirty="0">
                          <a:solidFill>
                            <a:schemeClr val="dk1"/>
                          </a:solidFill>
                          <a:latin typeface="+mn-lt"/>
                          <a:ea typeface="+mn-ea"/>
                          <a:cs typeface="+mn-cs"/>
                        </a:rPr>
                        <a:t>10 + years</a:t>
                      </a:r>
                    </a:p>
                  </a:txBody>
                  <a:tcPr marL="68580" marR="68580" marT="0" marB="0" anchor="ctr">
                    <a:solidFill>
                      <a:schemeClr val="accent1">
                        <a:lumMod val="20000"/>
                        <a:lumOff val="80000"/>
                      </a:schemeClr>
                    </a:solidFill>
                  </a:tcPr>
                </a:tc>
                <a:extLst>
                  <a:ext uri="{0D108BD9-81ED-4DB2-BD59-A6C34878D82A}">
                    <a16:rowId xmlns:a16="http://schemas.microsoft.com/office/drawing/2014/main" val="10001"/>
                  </a:ext>
                </a:extLst>
              </a:tr>
              <a:tr h="352688">
                <a:tc>
                  <a:txBody>
                    <a:bodyPr/>
                    <a:lstStyle/>
                    <a:p>
                      <a:pPr marL="0" marR="0" algn="l" defTabSz="914400" rtl="0" eaLnBrk="1" latinLnBrk="0" hangingPunct="1">
                        <a:lnSpc>
                          <a:spcPts val="1200"/>
                        </a:lnSpc>
                        <a:spcBef>
                          <a:spcPts val="1200"/>
                        </a:spcBef>
                        <a:spcAft>
                          <a:spcPts val="600"/>
                        </a:spcAft>
                      </a:pPr>
                      <a:r>
                        <a:rPr lang="en-US" sz="1200" b="1" kern="1200" dirty="0">
                          <a:solidFill>
                            <a:schemeClr val="dk1"/>
                          </a:solidFill>
                          <a:latin typeface="Arial"/>
                          <a:ea typeface="Times New Roman"/>
                          <a:cs typeface="Times New Roman"/>
                        </a:rPr>
                        <a:t>Saskatchewan (SK)</a:t>
                      </a:r>
                    </a:p>
                  </a:txBody>
                  <a:tcPr marL="68580" marR="68580" marT="0" marB="0" anchor="ctr">
                    <a:solidFill>
                      <a:schemeClr val="accent5">
                        <a:lumMod val="20000"/>
                        <a:lumOff val="80000"/>
                      </a:schemeClr>
                    </a:solidFill>
                  </a:tcPr>
                </a:tc>
                <a:tc>
                  <a:txBody>
                    <a:bodyPr/>
                    <a:lstStyle/>
                    <a:p>
                      <a:pPr marL="0" marR="0" algn="ctr" defTabSz="914400" rtl="0" eaLnBrk="1" latinLnBrk="0" hangingPunct="1">
                        <a:lnSpc>
                          <a:spcPts val="1200"/>
                        </a:lnSpc>
                        <a:spcBef>
                          <a:spcPts val="1200"/>
                        </a:spcBef>
                        <a:spcAft>
                          <a:spcPts val="600"/>
                        </a:spcAft>
                      </a:pPr>
                      <a:r>
                        <a:rPr lang="en-US" sz="1200" kern="1200" dirty="0">
                          <a:solidFill>
                            <a:schemeClr val="dk1"/>
                          </a:solidFill>
                          <a:latin typeface="Arial"/>
                          <a:ea typeface="Times New Roman"/>
                          <a:cs typeface="Times New Roman"/>
                        </a:rPr>
                        <a:t>3 weeks </a:t>
                      </a:r>
                      <a:br>
                        <a:rPr lang="en-US" sz="1200" kern="1200" dirty="0">
                          <a:solidFill>
                            <a:schemeClr val="dk1"/>
                          </a:solidFill>
                          <a:latin typeface="Arial"/>
                          <a:ea typeface="Times New Roman"/>
                          <a:cs typeface="Times New Roman"/>
                        </a:rPr>
                      </a:br>
                      <a:r>
                        <a:rPr lang="en-US" sz="1200" kern="1200" dirty="0">
                          <a:solidFill>
                            <a:schemeClr val="dk1"/>
                          </a:solidFill>
                          <a:latin typeface="Arial"/>
                          <a:ea typeface="Times New Roman"/>
                          <a:cs typeface="Times New Roman"/>
                        </a:rPr>
                        <a:t>(120 hours)</a:t>
                      </a:r>
                    </a:p>
                  </a:txBody>
                  <a:tcPr marL="68580" marR="68580" marT="0" marB="0" anchor="ctr">
                    <a:solidFill>
                      <a:schemeClr val="accent5">
                        <a:lumMod val="20000"/>
                        <a:lumOff val="80000"/>
                      </a:schemeClr>
                    </a:solidFill>
                  </a:tcPr>
                </a:tc>
                <a:tc>
                  <a:txBody>
                    <a:bodyPr/>
                    <a:lstStyle/>
                    <a:p>
                      <a:pPr marL="0" marR="0" algn="ctr" defTabSz="914400" rtl="0" eaLnBrk="1" latinLnBrk="0" hangingPunct="1">
                        <a:lnSpc>
                          <a:spcPts val="1200"/>
                        </a:lnSpc>
                        <a:spcBef>
                          <a:spcPts val="1200"/>
                        </a:spcBef>
                        <a:spcAft>
                          <a:spcPts val="600"/>
                        </a:spcAft>
                      </a:pPr>
                      <a:r>
                        <a:rPr lang="en-US" sz="1200" kern="1200" dirty="0">
                          <a:solidFill>
                            <a:schemeClr val="dk1"/>
                          </a:solidFill>
                          <a:latin typeface="Arial"/>
                          <a:ea typeface="Times New Roman"/>
                          <a:cs typeface="Times New Roman"/>
                        </a:rPr>
                        <a:t>4 weeks </a:t>
                      </a:r>
                      <a:br>
                        <a:rPr lang="en-US" sz="1200" kern="1200" dirty="0">
                          <a:solidFill>
                            <a:schemeClr val="dk1"/>
                          </a:solidFill>
                          <a:latin typeface="Arial"/>
                          <a:ea typeface="Times New Roman"/>
                          <a:cs typeface="Times New Roman"/>
                        </a:rPr>
                      </a:br>
                      <a:r>
                        <a:rPr lang="en-US" sz="1200" kern="1200" dirty="0">
                          <a:solidFill>
                            <a:schemeClr val="dk1"/>
                          </a:solidFill>
                          <a:latin typeface="Arial"/>
                          <a:ea typeface="Times New Roman"/>
                          <a:cs typeface="Times New Roman"/>
                        </a:rPr>
                        <a:t>(160 hours)</a:t>
                      </a:r>
                    </a:p>
                  </a:txBody>
                  <a:tcPr marL="68580" marR="68580" marT="0" marB="0" anchor="ctr">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40497391"/>
              </p:ext>
            </p:extLst>
          </p:nvPr>
        </p:nvGraphicFramePr>
        <p:xfrm>
          <a:off x="562099" y="3913909"/>
          <a:ext cx="10371908" cy="824346"/>
        </p:xfrm>
        <a:graphic>
          <a:graphicData uri="http://schemas.openxmlformats.org/drawingml/2006/table">
            <a:tbl>
              <a:tblPr firstRow="1" bandRow="1">
                <a:tableStyleId>{5C22544A-7EE6-4342-B048-85BDC9FD1C3A}</a:tableStyleId>
              </a:tblPr>
              <a:tblGrid>
                <a:gridCol w="2592977">
                  <a:extLst>
                    <a:ext uri="{9D8B030D-6E8A-4147-A177-3AD203B41FA5}">
                      <a16:colId xmlns:a16="http://schemas.microsoft.com/office/drawing/2014/main" val="20000"/>
                    </a:ext>
                  </a:extLst>
                </a:gridCol>
                <a:gridCol w="2592977">
                  <a:extLst>
                    <a:ext uri="{9D8B030D-6E8A-4147-A177-3AD203B41FA5}">
                      <a16:colId xmlns:a16="http://schemas.microsoft.com/office/drawing/2014/main" val="20001"/>
                    </a:ext>
                  </a:extLst>
                </a:gridCol>
                <a:gridCol w="2592977">
                  <a:extLst>
                    <a:ext uri="{9D8B030D-6E8A-4147-A177-3AD203B41FA5}">
                      <a16:colId xmlns:a16="http://schemas.microsoft.com/office/drawing/2014/main" val="20002"/>
                    </a:ext>
                  </a:extLst>
                </a:gridCol>
                <a:gridCol w="2592977">
                  <a:extLst>
                    <a:ext uri="{9D8B030D-6E8A-4147-A177-3AD203B41FA5}">
                      <a16:colId xmlns:a16="http://schemas.microsoft.com/office/drawing/2014/main" val="20003"/>
                    </a:ext>
                  </a:extLst>
                </a:gridCol>
              </a:tblGrid>
              <a:tr h="229767">
                <a:tc gridSpan="3">
                  <a:txBody>
                    <a:bodyPr/>
                    <a:lstStyle/>
                    <a:p>
                      <a:pPr algn="ctr"/>
                      <a:r>
                        <a:rPr lang="en-US" sz="1200" kern="1200" dirty="0"/>
                        <a:t>TOTAL VACATION EARNED EACH FINANCIAL YEAR</a:t>
                      </a:r>
                      <a:endParaRPr lang="en-US" sz="1200" dirty="0"/>
                    </a:p>
                  </a:txBody>
                  <a:tcPr/>
                </a:tc>
                <a:tc hMerge="1">
                  <a:txBody>
                    <a:bodyPr/>
                    <a:lstStyle/>
                    <a:p>
                      <a:endParaRPr lang="en-US" dirty="0"/>
                    </a:p>
                  </a:txBody>
                  <a:tcPr/>
                </a:tc>
                <a:tc hMerge="1">
                  <a:txBody>
                    <a:bodyPr/>
                    <a:lstStyle/>
                    <a:p>
                      <a:endParaRPr lang="en-US" dirty="0"/>
                    </a:p>
                  </a:txBody>
                  <a:tcPr/>
                </a:tc>
                <a:tc>
                  <a:txBody>
                    <a:bodyPr/>
                    <a:lstStyle/>
                    <a:p>
                      <a:pPr algn="ctr"/>
                      <a:endParaRPr lang="en-US" sz="1200" dirty="0"/>
                    </a:p>
                  </a:txBody>
                  <a:tcPr/>
                </a:tc>
                <a:extLst>
                  <a:ext uri="{0D108BD9-81ED-4DB2-BD59-A6C34878D82A}">
                    <a16:rowId xmlns:a16="http://schemas.microsoft.com/office/drawing/2014/main" val="10000"/>
                  </a:ext>
                </a:extLst>
              </a:tr>
              <a:tr h="245226">
                <a:tc>
                  <a:txBody>
                    <a:bodyPr/>
                    <a:lstStyle/>
                    <a:p>
                      <a:pPr marL="0" marR="0" algn="ctr">
                        <a:lnSpc>
                          <a:spcPts val="1200"/>
                        </a:lnSpc>
                        <a:spcBef>
                          <a:spcPts val="1200"/>
                        </a:spcBef>
                        <a:spcAft>
                          <a:spcPts val="600"/>
                        </a:spcAft>
                      </a:pPr>
                      <a:r>
                        <a:rPr lang="en-US" sz="1200" b="1" dirty="0"/>
                        <a:t>Province</a:t>
                      </a:r>
                      <a:endParaRPr lang="en-US" sz="1200" b="1" dirty="0">
                        <a:latin typeface="Times New Roman"/>
                        <a:ea typeface="Times New Roman"/>
                        <a:cs typeface="Times New Roman"/>
                      </a:endParaRPr>
                    </a:p>
                  </a:txBody>
                  <a:tcPr marL="68580" marR="68580" marT="0" marB="0" anchor="ctr">
                    <a:solidFill>
                      <a:schemeClr val="accent1">
                        <a:lumMod val="40000"/>
                        <a:lumOff val="60000"/>
                      </a:schemeClr>
                    </a:solidFill>
                  </a:tcPr>
                </a:tc>
                <a:tc>
                  <a:txBody>
                    <a:bodyPr/>
                    <a:lstStyle/>
                    <a:p>
                      <a:pPr marL="0" marR="0" algn="ctr">
                        <a:lnSpc>
                          <a:spcPts val="1200"/>
                        </a:lnSpc>
                        <a:spcBef>
                          <a:spcPts val="1200"/>
                        </a:spcBef>
                        <a:spcAft>
                          <a:spcPts val="600"/>
                        </a:spcAft>
                      </a:pPr>
                      <a:r>
                        <a:rPr lang="en-US" sz="1200" b="1" dirty="0"/>
                        <a:t>0 - 2.9 Years of Service</a:t>
                      </a:r>
                      <a:endParaRPr lang="en-US" sz="1200" b="1" dirty="0">
                        <a:latin typeface="Times New Roman"/>
                        <a:ea typeface="Times New Roman"/>
                        <a:cs typeface="Times New Roman"/>
                      </a:endParaRPr>
                    </a:p>
                  </a:txBody>
                  <a:tcPr marL="68580" marR="68580" marT="0" marB="0" anchor="ctr">
                    <a:solidFill>
                      <a:schemeClr val="accent1">
                        <a:lumMod val="40000"/>
                        <a:lumOff val="60000"/>
                      </a:schemeClr>
                    </a:solidFill>
                  </a:tcPr>
                </a:tc>
                <a:tc>
                  <a:txBody>
                    <a:bodyPr/>
                    <a:lstStyle/>
                    <a:p>
                      <a:pPr marL="0" marR="0" indent="0" algn="ctr" defTabSz="914400" rtl="0" eaLnBrk="1" fontAlgn="auto" latinLnBrk="0" hangingPunct="1">
                        <a:lnSpc>
                          <a:spcPts val="1200"/>
                        </a:lnSpc>
                        <a:spcBef>
                          <a:spcPts val="1200"/>
                        </a:spcBef>
                        <a:spcAft>
                          <a:spcPts val="600"/>
                        </a:spcAft>
                        <a:buClrTx/>
                        <a:buSzTx/>
                        <a:buFontTx/>
                        <a:buNone/>
                        <a:tabLst/>
                        <a:defRPr/>
                      </a:pPr>
                      <a:r>
                        <a:rPr lang="en-US" sz="1200" b="1" dirty="0"/>
                        <a:t>3 – 19.9 years / C4-C5 Grades</a:t>
                      </a:r>
                      <a:endParaRPr lang="en-US" sz="1200" b="1" dirty="0">
                        <a:latin typeface="Times New Roman"/>
                        <a:ea typeface="Times New Roman"/>
                        <a:cs typeface="Times New Roman"/>
                      </a:endParaRPr>
                    </a:p>
                  </a:txBody>
                  <a:tcPr marL="68580" marR="68580" marT="0" marB="0" anchor="ctr">
                    <a:solidFill>
                      <a:schemeClr val="accent1">
                        <a:lumMod val="40000"/>
                        <a:lumOff val="60000"/>
                      </a:schemeClr>
                    </a:solidFill>
                  </a:tcPr>
                </a:tc>
                <a:tc>
                  <a:txBody>
                    <a:bodyPr/>
                    <a:lstStyle/>
                    <a:p>
                      <a:pPr marL="0" marR="0" algn="ctr">
                        <a:lnSpc>
                          <a:spcPts val="1200"/>
                        </a:lnSpc>
                        <a:spcBef>
                          <a:spcPts val="1200"/>
                        </a:spcBef>
                        <a:spcAft>
                          <a:spcPts val="600"/>
                        </a:spcAft>
                      </a:pPr>
                      <a:r>
                        <a:rPr lang="en-US" sz="1200" b="1" kern="1200" dirty="0">
                          <a:solidFill>
                            <a:schemeClr val="dk1"/>
                          </a:solidFill>
                          <a:latin typeface="+mn-lt"/>
                          <a:ea typeface="+mn-ea"/>
                          <a:cs typeface="+mn-cs"/>
                        </a:rPr>
                        <a:t>20+ years / SP Grades</a:t>
                      </a:r>
                    </a:p>
                  </a:txBody>
                  <a:tcPr marL="68580" marR="68580" marT="0" marB="0" anchor="ctr">
                    <a:solidFill>
                      <a:schemeClr val="accent1">
                        <a:lumMod val="40000"/>
                        <a:lumOff val="60000"/>
                      </a:schemeClr>
                    </a:solidFill>
                  </a:tcPr>
                </a:tc>
                <a:extLst>
                  <a:ext uri="{0D108BD9-81ED-4DB2-BD59-A6C34878D82A}">
                    <a16:rowId xmlns:a16="http://schemas.microsoft.com/office/drawing/2014/main" val="10001"/>
                  </a:ext>
                </a:extLst>
              </a:tr>
              <a:tr h="285515">
                <a:tc>
                  <a:txBody>
                    <a:bodyPr/>
                    <a:lstStyle/>
                    <a:p>
                      <a:pPr marL="0" marR="0" algn="l" defTabSz="914400" rtl="0" eaLnBrk="1" latinLnBrk="0" hangingPunct="1">
                        <a:lnSpc>
                          <a:spcPts val="1200"/>
                        </a:lnSpc>
                        <a:spcBef>
                          <a:spcPts val="1200"/>
                        </a:spcBef>
                        <a:spcAft>
                          <a:spcPts val="600"/>
                        </a:spcAft>
                      </a:pPr>
                      <a:r>
                        <a:rPr lang="en-US" sz="1200" b="1" kern="1200" dirty="0">
                          <a:solidFill>
                            <a:schemeClr val="dk1"/>
                          </a:solidFill>
                          <a:latin typeface="Arial"/>
                          <a:ea typeface="Times New Roman"/>
                          <a:cs typeface="Times New Roman"/>
                        </a:rPr>
                        <a:t>Quebec (QC)</a:t>
                      </a: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2 weeks </a:t>
                      </a:r>
                      <a:br>
                        <a:rPr lang="en-US" sz="1200" dirty="0">
                          <a:latin typeface="Arial"/>
                          <a:ea typeface="Times New Roman"/>
                          <a:cs typeface="Times New Roman"/>
                        </a:rPr>
                      </a:br>
                      <a:r>
                        <a:rPr lang="en-US" sz="1200" dirty="0">
                          <a:latin typeface="Arial"/>
                          <a:ea typeface="Times New Roman"/>
                          <a:cs typeface="Times New Roman"/>
                        </a:rPr>
                        <a:t>(80 hours)</a:t>
                      </a:r>
                      <a:endParaRPr lang="en-US" sz="1200" dirty="0">
                        <a:latin typeface="Times New Roman"/>
                        <a:ea typeface="Times New Roman"/>
                        <a:cs typeface="Times New Roman"/>
                      </a:endParaRPr>
                    </a:p>
                  </a:txBody>
                  <a:tcPr marL="68580" marR="68580" marT="0" marB="0" anchor="ctr"/>
                </a:tc>
                <a:tc>
                  <a:txBody>
                    <a:bodyPr/>
                    <a:lstStyle/>
                    <a:p>
                      <a:pPr marL="0" marR="0" algn="ctr">
                        <a:lnSpc>
                          <a:spcPts val="1200"/>
                        </a:lnSpc>
                        <a:spcBef>
                          <a:spcPts val="1200"/>
                        </a:spcBef>
                        <a:spcAft>
                          <a:spcPts val="600"/>
                        </a:spcAft>
                      </a:pPr>
                      <a:r>
                        <a:rPr lang="en-US" sz="1200" dirty="0">
                          <a:latin typeface="Arial"/>
                          <a:ea typeface="Times New Roman"/>
                          <a:cs typeface="Times New Roman"/>
                        </a:rPr>
                        <a:t>3 weeks </a:t>
                      </a:r>
                      <a:br>
                        <a:rPr lang="en-US" sz="1200" dirty="0">
                          <a:latin typeface="Arial"/>
                          <a:ea typeface="Times New Roman"/>
                          <a:cs typeface="Times New Roman"/>
                        </a:rPr>
                      </a:br>
                      <a:r>
                        <a:rPr lang="en-US" sz="1200" dirty="0">
                          <a:latin typeface="Arial"/>
                          <a:ea typeface="Times New Roman"/>
                          <a:cs typeface="Times New Roman"/>
                        </a:rPr>
                        <a:t>(120 hours)</a:t>
                      </a:r>
                      <a:endParaRPr lang="en-US" sz="1200" dirty="0">
                        <a:latin typeface="Times New Roman"/>
                        <a:ea typeface="Times New Roman"/>
                        <a:cs typeface="Times New Roman"/>
                      </a:endParaRPr>
                    </a:p>
                  </a:txBody>
                  <a:tcPr marL="68580" marR="68580" marT="0" marB="0" anchor="ctr"/>
                </a:tc>
                <a:tc>
                  <a:txBody>
                    <a:bodyPr/>
                    <a:lstStyle/>
                    <a:p>
                      <a:pPr marL="0" marR="0" algn="ctr" defTabSz="914400" rtl="0" eaLnBrk="1" latinLnBrk="0" hangingPunct="1">
                        <a:lnSpc>
                          <a:spcPts val="1200"/>
                        </a:lnSpc>
                        <a:spcBef>
                          <a:spcPts val="1200"/>
                        </a:spcBef>
                        <a:spcAft>
                          <a:spcPts val="600"/>
                        </a:spcAft>
                      </a:pPr>
                      <a:r>
                        <a:rPr lang="en-CA" sz="1200" kern="1200" dirty="0">
                          <a:solidFill>
                            <a:schemeClr val="dk1"/>
                          </a:solidFill>
                          <a:latin typeface="Arial"/>
                          <a:ea typeface="Times New Roman"/>
                          <a:cs typeface="Times New Roman"/>
                        </a:rPr>
                        <a:t>4 weeks </a:t>
                      </a:r>
                      <a:br>
                        <a:rPr lang="en-CA" sz="1200" kern="1200" dirty="0">
                          <a:solidFill>
                            <a:schemeClr val="dk1"/>
                          </a:solidFill>
                          <a:latin typeface="Arial"/>
                          <a:ea typeface="Times New Roman"/>
                          <a:cs typeface="Times New Roman"/>
                        </a:rPr>
                      </a:br>
                      <a:r>
                        <a:rPr lang="en-CA" sz="1200" kern="1200" dirty="0">
                          <a:solidFill>
                            <a:schemeClr val="dk1"/>
                          </a:solidFill>
                          <a:latin typeface="Arial"/>
                          <a:ea typeface="Times New Roman"/>
                          <a:cs typeface="Times New Roman"/>
                        </a:rPr>
                        <a:t>(160 hours)</a:t>
                      </a:r>
                      <a:endParaRPr lang="en-US" sz="1200" kern="1200" dirty="0">
                        <a:solidFill>
                          <a:schemeClr val="dk1"/>
                        </a:solidFill>
                        <a:latin typeface="Arial"/>
                        <a:ea typeface="Times New Roman"/>
                        <a:cs typeface="Times New Roman"/>
                      </a:endParaRPr>
                    </a:p>
                  </a:txBody>
                  <a:tcPr marL="68580" marR="68580" marT="0"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249960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u="sng" dirty="0">
                <a:latin typeface="+mn-lt"/>
              </a:rPr>
              <a:t>Canada Leave Policy (Contd..)</a:t>
            </a:r>
          </a:p>
        </p:txBody>
      </p:sp>
      <p:sp>
        <p:nvSpPr>
          <p:cNvPr id="3" name="Rectangle 2"/>
          <p:cNvSpPr/>
          <p:nvPr/>
        </p:nvSpPr>
        <p:spPr bwMode="auto">
          <a:xfrm>
            <a:off x="287383" y="1931294"/>
            <a:ext cx="11377748" cy="3174106"/>
          </a:xfrm>
          <a:prstGeom prst="rect">
            <a:avLst/>
          </a:prstGeom>
          <a:solidFill>
            <a:srgbClr val="CCE5BA">
              <a:alpha val="60000"/>
            </a:srgbClr>
          </a:solidFill>
          <a:ln w="9525" cap="flat" cmpd="sng" algn="ctr">
            <a:noFill/>
            <a:prstDash val="solid"/>
          </a:ln>
          <a:effectLst/>
        </p:spPr>
        <p:txBody>
          <a:bodyPr anchor="t"/>
          <a:lstStyle/>
          <a:p>
            <a:pPr>
              <a:buFont typeface="Arial" pitchFamily="34" charset="0"/>
              <a:buChar char="•"/>
            </a:pPr>
            <a:r>
              <a:rPr lang="en-US" sz="1350" dirty="0">
                <a:solidFill>
                  <a:srgbClr val="000000"/>
                </a:solidFill>
                <a:latin typeface="Calibri" pitchFamily="34" charset="0"/>
                <a:cs typeface="Calibri" pitchFamily="34" charset="0"/>
              </a:rPr>
              <a:t> The Company has developed this paid sick / Personal Emergency leave benefit to reduce the financial hardship to Employees who are temporarily absent from work due to:</a:t>
            </a:r>
          </a:p>
          <a:p>
            <a:pPr lvl="1">
              <a:buFont typeface="Arial" pitchFamily="34" charset="0"/>
              <a:buChar char="•"/>
            </a:pPr>
            <a:r>
              <a:rPr lang="en-CA" sz="1350" dirty="0">
                <a:solidFill>
                  <a:srgbClr val="000000"/>
                </a:solidFill>
                <a:latin typeface="Calibri" pitchFamily="34" charset="0"/>
                <a:cs typeface="Calibri" pitchFamily="34" charset="0"/>
              </a:rPr>
              <a:t> A bona fide illness or injury (or to attend medical appointments for same) for which compensation is not payable under workers compensation, or</a:t>
            </a:r>
            <a:endParaRPr lang="en-US" sz="1350" dirty="0">
              <a:solidFill>
                <a:srgbClr val="000000"/>
              </a:solidFill>
              <a:latin typeface="Calibri" pitchFamily="34" charset="0"/>
              <a:cs typeface="Calibri" pitchFamily="34" charset="0"/>
            </a:endParaRPr>
          </a:p>
          <a:p>
            <a:pPr lvl="1">
              <a:buFont typeface="Arial" pitchFamily="34" charset="0"/>
              <a:buChar char="•"/>
            </a:pPr>
            <a:r>
              <a:rPr lang="en-CA" sz="1350" dirty="0">
                <a:solidFill>
                  <a:srgbClr val="000000"/>
                </a:solidFill>
                <a:latin typeface="Calibri" pitchFamily="34" charset="0"/>
                <a:cs typeface="Calibri" pitchFamily="34" charset="0"/>
              </a:rPr>
              <a:t> The need to care for their immediate family.  </a:t>
            </a:r>
          </a:p>
          <a:p>
            <a:pPr lvl="1"/>
            <a:endParaRPr lang="en-CA" sz="1350" dirty="0">
              <a:solidFill>
                <a:srgbClr val="000000"/>
              </a:solidFill>
              <a:latin typeface="Calibri" pitchFamily="34" charset="0"/>
              <a:cs typeface="Calibri" pitchFamily="34" charset="0"/>
            </a:endParaRPr>
          </a:p>
          <a:p>
            <a:pPr marL="285750" indent="-285750">
              <a:buFont typeface="Arial" panose="020B0604020202020204" pitchFamily="34" charset="0"/>
              <a:buChar char="•"/>
            </a:pPr>
            <a:r>
              <a:rPr lang="en-CA" sz="1350" dirty="0">
                <a:solidFill>
                  <a:srgbClr val="000000"/>
                </a:solidFill>
                <a:latin typeface="Calibri" pitchFamily="34" charset="0"/>
                <a:cs typeface="Calibri" pitchFamily="34" charset="0"/>
              </a:rPr>
              <a:t>Employees will begin accumulating Sick/PEL days from their first day of employment, or from the date they begin working in Canada, at the rate of 1 day per each month of employment up to a maximum of 5 days in each Financial Year. </a:t>
            </a:r>
            <a:endParaRPr lang="en-US" sz="1350" dirty="0">
              <a:solidFill>
                <a:srgbClr val="000000"/>
              </a:solidFill>
              <a:latin typeface="Calibri" pitchFamily="34" charset="0"/>
              <a:cs typeface="Calibri" pitchFamily="34" charset="0"/>
            </a:endParaRPr>
          </a:p>
          <a:p>
            <a:pPr marL="285750" indent="-285750">
              <a:buFont typeface="Arial" panose="020B0604020202020204" pitchFamily="34" charset="0"/>
              <a:buChar char="•"/>
            </a:pPr>
            <a:endParaRPr lang="en-CA" sz="1350" dirty="0">
              <a:solidFill>
                <a:srgbClr val="000000"/>
              </a:solidFill>
              <a:latin typeface="Calibri" pitchFamily="34" charset="0"/>
              <a:cs typeface="Calibri" pitchFamily="34" charset="0"/>
            </a:endParaRPr>
          </a:p>
          <a:p>
            <a:pPr marL="285750" indent="-285750">
              <a:buFont typeface="Arial" panose="020B0604020202020204" pitchFamily="34" charset="0"/>
              <a:buChar char="•"/>
            </a:pPr>
            <a:r>
              <a:rPr lang="en-CA" sz="1350" dirty="0">
                <a:solidFill>
                  <a:srgbClr val="000000"/>
                </a:solidFill>
                <a:latin typeface="Calibri" pitchFamily="34" charset="0"/>
                <a:cs typeface="Calibri" pitchFamily="34" charset="0"/>
              </a:rPr>
              <a:t>If the Sick/PEL days are not used in the Financial Year, they may be carried over to the following Financial Year. </a:t>
            </a:r>
          </a:p>
          <a:p>
            <a:pPr marL="285750" indent="-285750">
              <a:buFont typeface="Arial" panose="020B0604020202020204" pitchFamily="34" charset="0"/>
              <a:buChar char="•"/>
            </a:pPr>
            <a:endParaRPr lang="en-CA" sz="1350" dirty="0">
              <a:solidFill>
                <a:srgbClr val="000000"/>
              </a:solidFill>
              <a:latin typeface="Calibri" pitchFamily="34" charset="0"/>
              <a:cs typeface="Calibri" pitchFamily="34" charset="0"/>
            </a:endParaRPr>
          </a:p>
          <a:p>
            <a:pPr marL="285750" indent="-285750">
              <a:buFont typeface="Arial" panose="020B0604020202020204" pitchFamily="34" charset="0"/>
              <a:buChar char="•"/>
            </a:pPr>
            <a:r>
              <a:rPr lang="en-CA" sz="1350" dirty="0">
                <a:solidFill>
                  <a:srgbClr val="000000"/>
                </a:solidFill>
                <a:latin typeface="Calibri" pitchFamily="34" charset="0"/>
                <a:cs typeface="Calibri" pitchFamily="34" charset="0"/>
              </a:rPr>
              <a:t>The maximum number of Sick/PEL days an Employee may accumulate is 9 days.</a:t>
            </a:r>
            <a:endParaRPr lang="en-US" sz="1350" dirty="0">
              <a:solidFill>
                <a:srgbClr val="000000"/>
              </a:solidFill>
              <a:latin typeface="Calibri" pitchFamily="34" charset="0"/>
              <a:cs typeface="Calibri" pitchFamily="34" charset="0"/>
            </a:endParaRPr>
          </a:p>
          <a:p>
            <a:pPr lvl="1">
              <a:buFont typeface="Arial" pitchFamily="34" charset="0"/>
              <a:buChar char="•"/>
            </a:pPr>
            <a:endParaRPr lang="en-US" sz="1350" kern="0" dirty="0">
              <a:solidFill>
                <a:srgbClr val="000000"/>
              </a:solidFill>
              <a:latin typeface="Calibri" pitchFamily="34" charset="0"/>
              <a:cs typeface="Calibri" pitchFamily="34" charset="0"/>
            </a:endParaRPr>
          </a:p>
          <a:p>
            <a:pPr marL="0" lvl="1">
              <a:spcBef>
                <a:spcPts val="600"/>
              </a:spcBef>
              <a:buSzPct val="100000"/>
              <a:defRPr/>
            </a:pPr>
            <a:endParaRPr lang="en-US" sz="1400" kern="0" dirty="0">
              <a:solidFill>
                <a:srgbClr val="000000"/>
              </a:solidFill>
              <a:latin typeface="Calibri" pitchFamily="34" charset="0"/>
              <a:cs typeface="Calibri" pitchFamily="34" charset="0"/>
            </a:endParaRPr>
          </a:p>
        </p:txBody>
      </p:sp>
      <p:sp>
        <p:nvSpPr>
          <p:cNvPr id="4" name="Rectangle 3"/>
          <p:cNvSpPr/>
          <p:nvPr/>
        </p:nvSpPr>
        <p:spPr bwMode="auto">
          <a:xfrm>
            <a:off x="287383" y="1295400"/>
            <a:ext cx="11377748" cy="483494"/>
          </a:xfrm>
          <a:prstGeom prst="rect">
            <a:avLst/>
          </a:prstGeom>
          <a:solidFill>
            <a:srgbClr val="89C35F"/>
          </a:solidFill>
          <a:ln w="9525" cap="flat" cmpd="sng" algn="ctr">
            <a:noFill/>
            <a:prstDash val="solid"/>
          </a:ln>
          <a:effectLst/>
        </p:spPr>
        <p:txBody>
          <a:bodyPr anchor="ctr"/>
          <a:lstStyle/>
          <a:p>
            <a:pPr algn="ctr">
              <a:defRPr/>
            </a:pPr>
            <a:r>
              <a:rPr lang="en-US" sz="1500" b="1" kern="0" dirty="0">
                <a:solidFill>
                  <a:sysClr val="window" lastClr="FFFFFF"/>
                </a:solidFill>
                <a:latin typeface="Calibri" pitchFamily="34" charset="0"/>
                <a:cs typeface="Calibri" pitchFamily="34" charset="0"/>
              </a:rPr>
              <a:t>Sick  / Personal Emergency Leave</a:t>
            </a:r>
          </a:p>
        </p:txBody>
      </p:sp>
      <p:sp>
        <p:nvSpPr>
          <p:cNvPr id="5" name="Rectangle 4"/>
          <p:cNvSpPr/>
          <p:nvPr/>
        </p:nvSpPr>
        <p:spPr bwMode="auto">
          <a:xfrm flipV="1">
            <a:off x="287383" y="5105399"/>
            <a:ext cx="11377748" cy="276497"/>
          </a:xfrm>
          <a:prstGeom prst="rect">
            <a:avLst/>
          </a:prstGeom>
          <a:solidFill>
            <a:srgbClr val="55A51C"/>
          </a:solidFill>
          <a:ln w="9525" cap="flat" cmpd="sng" algn="ctr">
            <a:noFill/>
            <a:prstDash val="solid"/>
          </a:ln>
          <a:effectLst/>
        </p:spPr>
        <p:txBody>
          <a:bodyPr anchor="ctr"/>
          <a:lstStyle/>
          <a:p>
            <a:pPr algn="ctr">
              <a:defRPr/>
            </a:pPr>
            <a:endParaRPr lang="en-US" sz="1400" kern="0" dirty="0">
              <a:solidFill>
                <a:sysClr val="window" lastClr="FFFFFF"/>
              </a:solidFill>
              <a:latin typeface="Calibri" pitchFamily="34" charset="0"/>
              <a:cs typeface="Calibri" pitchFamily="34" charset="0"/>
            </a:endParaRPr>
          </a:p>
        </p:txBody>
      </p:sp>
      <p:sp>
        <p:nvSpPr>
          <p:cNvPr id="9" name="Rectangle 8"/>
          <p:cNvSpPr/>
          <p:nvPr/>
        </p:nvSpPr>
        <p:spPr>
          <a:xfrm>
            <a:off x="378823" y="5486400"/>
            <a:ext cx="9711851" cy="738664"/>
          </a:xfrm>
          <a:prstGeom prst="rect">
            <a:avLst/>
          </a:prstGeom>
        </p:spPr>
        <p:txBody>
          <a:bodyPr wrap="square">
            <a:spAutoFit/>
          </a:bodyPr>
          <a:lstStyle/>
          <a:p>
            <a:r>
              <a:rPr lang="en-US" sz="1400" b="1" i="1" dirty="0">
                <a:solidFill>
                  <a:srgbClr val="89C35F"/>
                </a:solidFill>
                <a:latin typeface="Calibri" pitchFamily="34" charset="0"/>
                <a:cs typeface="Calibri" pitchFamily="34" charset="0"/>
              </a:rPr>
              <a:t>For more details on the Leave policies at Canada, please visit the following path:</a:t>
            </a:r>
          </a:p>
          <a:p>
            <a:r>
              <a:rPr lang="en-US" sz="1400" b="1" i="1" dirty="0">
                <a:solidFill>
                  <a:srgbClr val="89C35F"/>
                </a:solidFill>
                <a:latin typeface="Calibri" pitchFamily="34" charset="0"/>
                <a:cs typeface="Calibri" pitchFamily="34" charset="0"/>
              </a:rPr>
              <a:t>Ultimatix &gt; Learning &amp; Collaboration &gt; Knowledge Management &gt; KNOWMAX&gt; My HR &gt; North Americas &gt; Canada &gt; Time Off &gt; Leave</a:t>
            </a:r>
          </a:p>
        </p:txBody>
      </p:sp>
    </p:spTree>
    <p:extLst>
      <p:ext uri="{BB962C8B-B14F-4D97-AF65-F5344CB8AC3E}">
        <p14:creationId xmlns:p14="http://schemas.microsoft.com/office/powerpoint/2010/main" val="1446608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53738" y="10506"/>
            <a:ext cx="10058400" cy="783425"/>
          </a:xfrm>
        </p:spPr>
        <p:txBody>
          <a:bodyPr/>
          <a:lstStyle/>
          <a:p>
            <a:r>
              <a:rPr lang="en-US" sz="4400" dirty="0">
                <a:solidFill>
                  <a:srgbClr val="F50BB2"/>
                </a:solidFill>
                <a:latin typeface="Calibri" panose="020F0502020204030204" pitchFamily="34" charset="0"/>
              </a:rPr>
              <a:t>Sick Leaves</a:t>
            </a:r>
          </a:p>
        </p:txBody>
      </p:sp>
      <p:sp>
        <p:nvSpPr>
          <p:cNvPr id="5" name="TextBox 4"/>
          <p:cNvSpPr txBox="1"/>
          <p:nvPr/>
        </p:nvSpPr>
        <p:spPr>
          <a:xfrm>
            <a:off x="290286" y="953935"/>
            <a:ext cx="9719989" cy="4801314"/>
          </a:xfrm>
          <a:prstGeom prst="rect">
            <a:avLst/>
          </a:prstGeom>
          <a:noFill/>
        </p:spPr>
        <p:txBody>
          <a:bodyPr wrap="square" rtlCol="0">
            <a:spAutoFit/>
          </a:bodyPr>
          <a:lstStyle/>
          <a:p>
            <a:r>
              <a:rPr lang="en-US" dirty="0">
                <a:latin typeface="Calibri" panose="020F0502020204030204" pitchFamily="34" charset="0"/>
              </a:rPr>
              <a:t>All Leaves are based on the Fiscal year (April 1st to March 31st). </a:t>
            </a:r>
          </a:p>
          <a:p>
            <a:endParaRPr lang="en-US" b="1" u="sng" dirty="0">
              <a:latin typeface="Calibri" panose="020F0502020204030204" pitchFamily="34" charset="0"/>
            </a:endParaRPr>
          </a:p>
          <a:p>
            <a:r>
              <a:rPr lang="en-US" b="1" u="sng" dirty="0">
                <a:latin typeface="Calibri" panose="020F0502020204030204" pitchFamily="34" charset="0"/>
              </a:rPr>
              <a:t>Purpose: </a:t>
            </a:r>
          </a:p>
          <a:p>
            <a:pPr marL="285750" indent="-285750">
              <a:buFont typeface="Arial" panose="020B0604020202020204" pitchFamily="34" charset="0"/>
              <a:buChar char="•"/>
            </a:pPr>
            <a:r>
              <a:rPr lang="en-US" dirty="0">
                <a:latin typeface="Calibri" panose="020F0502020204030204" pitchFamily="34" charset="0"/>
              </a:rPr>
              <a:t>Sick leaves are for illness and medical reasons and appointments.</a:t>
            </a:r>
          </a:p>
          <a:p>
            <a:pPr marL="285750" indent="-285750">
              <a:buFont typeface="Arial" panose="020B0604020202020204" pitchFamily="34" charset="0"/>
              <a:buChar char="•"/>
            </a:pPr>
            <a:r>
              <a:rPr lang="en-US" dirty="0">
                <a:latin typeface="Calibri" panose="020F0502020204030204" pitchFamily="34" charset="0"/>
              </a:rPr>
              <a:t>Sick days are </a:t>
            </a:r>
            <a:r>
              <a:rPr lang="en-US" b="1" dirty="0">
                <a:latin typeface="Calibri" panose="020F0502020204030204" pitchFamily="34" charset="0"/>
              </a:rPr>
              <a:t>NOT</a:t>
            </a:r>
            <a:r>
              <a:rPr lang="en-US" dirty="0">
                <a:latin typeface="Calibri" panose="020F0502020204030204" pitchFamily="34" charset="0"/>
              </a:rPr>
              <a:t> for vacation leave.</a:t>
            </a:r>
          </a:p>
          <a:p>
            <a:pPr marL="285750" indent="-285750">
              <a:buFont typeface="Arial" panose="020B0604020202020204" pitchFamily="34" charset="0"/>
              <a:buChar char="•"/>
            </a:pPr>
            <a:endParaRPr lang="en-US" dirty="0">
              <a:latin typeface="Calibri" panose="020F0502020204030204" pitchFamily="34" charset="0"/>
            </a:endParaRPr>
          </a:p>
          <a:p>
            <a:r>
              <a:rPr lang="en-US" b="1" u="sng" dirty="0">
                <a:latin typeface="Calibri" panose="020F0502020204030204" pitchFamily="34" charset="0"/>
              </a:rPr>
              <a:t>How is sick leave accumulated?:</a:t>
            </a:r>
          </a:p>
          <a:p>
            <a:pPr marL="285750" indent="-285750">
              <a:buFont typeface="Arial" panose="020B0604020202020204" pitchFamily="34" charset="0"/>
              <a:buChar char="•"/>
            </a:pPr>
            <a:r>
              <a:rPr lang="en-US" dirty="0">
                <a:latin typeface="Calibri" panose="020F0502020204030204" pitchFamily="34" charset="0"/>
              </a:rPr>
              <a:t>From your date of joining, 1 day of sick leave is credited to your account.</a:t>
            </a:r>
          </a:p>
          <a:p>
            <a:pPr marL="285750" indent="-285750">
              <a:buFont typeface="Arial" panose="020B0604020202020204" pitchFamily="34" charset="0"/>
              <a:buChar char="•"/>
            </a:pPr>
            <a:r>
              <a:rPr lang="en-US" dirty="0">
                <a:latin typeface="Calibri" panose="020F0502020204030204" pitchFamily="34" charset="0"/>
              </a:rPr>
              <a:t>Sick days are accumulated at 1 day per month up to a maximum of 5 days per fiscal year.</a:t>
            </a:r>
          </a:p>
          <a:p>
            <a:pPr marL="285750" indent="-285750">
              <a:buFont typeface="Arial" panose="020B0604020202020204" pitchFamily="34" charset="0"/>
              <a:buChar char="•"/>
            </a:pPr>
            <a:endParaRPr lang="en-US" dirty="0">
              <a:latin typeface="Calibri" panose="020F0502020204030204" pitchFamily="34" charset="0"/>
            </a:endParaRPr>
          </a:p>
          <a:p>
            <a:r>
              <a:rPr lang="en-US" b="1" u="sng" dirty="0">
                <a:latin typeface="Calibri" panose="020F0502020204030204" pitchFamily="34" charset="0"/>
              </a:rPr>
              <a:t>Can unused sick leave be carried over?:</a:t>
            </a:r>
          </a:p>
          <a:p>
            <a:pPr marL="285750" indent="-285750">
              <a:buFont typeface="Arial" panose="020B0604020202020204" pitchFamily="34" charset="0"/>
              <a:buChar char="•"/>
            </a:pPr>
            <a:r>
              <a:rPr lang="en-US" dirty="0">
                <a:latin typeface="Calibri" panose="020F0502020204030204" pitchFamily="34" charset="0"/>
              </a:rPr>
              <a:t>Sick days can be carried over to the next fiscal year, up to a maximum of 9 sick days.</a:t>
            </a:r>
          </a:p>
          <a:p>
            <a:pPr marL="285750" indent="-285750">
              <a:buFont typeface="Arial" panose="020B0604020202020204" pitchFamily="34" charset="0"/>
              <a:buChar char="•"/>
            </a:pPr>
            <a:endParaRPr lang="en-US" dirty="0">
              <a:latin typeface="Calibri" panose="020F0502020204030204" pitchFamily="34" charset="0"/>
            </a:endParaRPr>
          </a:p>
          <a:p>
            <a:r>
              <a:rPr lang="en-US" b="1" u="sng" dirty="0">
                <a:latin typeface="Calibri" panose="020F0502020204030204" pitchFamily="34" charset="0"/>
              </a:rPr>
              <a:t>Note:</a:t>
            </a:r>
          </a:p>
          <a:p>
            <a:pPr marL="285750" indent="-285750">
              <a:buFont typeface="Arial" panose="020B0604020202020204" pitchFamily="34" charset="0"/>
              <a:buChar char="•"/>
            </a:pPr>
            <a:r>
              <a:rPr lang="en-US" dirty="0">
                <a:latin typeface="Calibri" panose="020F0502020204030204" pitchFamily="34" charset="0"/>
              </a:rPr>
              <a:t>Sick days must be taken at a </a:t>
            </a:r>
            <a:r>
              <a:rPr lang="en-US" b="1" dirty="0">
                <a:latin typeface="Calibri" panose="020F0502020204030204" pitchFamily="34" charset="0"/>
              </a:rPr>
              <a:t>minimum of 0.5 day at a time</a:t>
            </a:r>
            <a:r>
              <a:rPr lang="en-US" dirty="0">
                <a:latin typeface="Calibri" panose="020F0502020204030204" pitchFamily="34" charset="0"/>
              </a:rPr>
              <a:t>.</a:t>
            </a:r>
          </a:p>
          <a:p>
            <a:pPr marL="285750" indent="-285750">
              <a:buFont typeface="Arial" panose="020B0604020202020204" pitchFamily="34" charset="0"/>
              <a:buChar char="•"/>
            </a:pPr>
            <a:r>
              <a:rPr lang="en-US" dirty="0">
                <a:latin typeface="Calibri" panose="020F0502020204030204" pitchFamily="34" charset="0"/>
              </a:rPr>
              <a:t>Sick days can be taken for yourself or your family member.</a:t>
            </a:r>
          </a:p>
          <a:p>
            <a:pPr marL="285750" indent="-285750">
              <a:buFont typeface="Arial" panose="020B0604020202020204" pitchFamily="34" charset="0"/>
              <a:buChar char="•"/>
            </a:pPr>
            <a:endParaRPr lang="en-US" dirty="0">
              <a:latin typeface="Calibri" panose="020F050202020403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959" y="1447070"/>
            <a:ext cx="2539682" cy="2831746"/>
          </a:xfrm>
          <a:prstGeom prst="rect">
            <a:avLst/>
          </a:prstGeom>
        </p:spPr>
      </p:pic>
    </p:spTree>
    <p:extLst>
      <p:ext uri="{BB962C8B-B14F-4D97-AF65-F5344CB8AC3E}">
        <p14:creationId xmlns:p14="http://schemas.microsoft.com/office/powerpoint/2010/main" val="2208442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30073" y="2937948"/>
            <a:ext cx="8229600" cy="753608"/>
          </a:xfrm>
        </p:spPr>
        <p:txBody>
          <a:bodyPr/>
          <a:lstStyle/>
          <a:p>
            <a:r>
              <a:rPr lang="en-US" dirty="0">
                <a:latin typeface="Calibri" pitchFamily="34" charset="0"/>
                <a:cs typeface="Calibri" pitchFamily="34" charset="0"/>
              </a:rPr>
              <a:t>Canada Insurance</a:t>
            </a:r>
          </a:p>
        </p:txBody>
      </p:sp>
      <p:sp>
        <p:nvSpPr>
          <p:cNvPr id="5" name="Title 3"/>
          <p:cNvSpPr txBox="1">
            <a:spLocks/>
          </p:cNvSpPr>
          <p:nvPr/>
        </p:nvSpPr>
        <p:spPr>
          <a:xfrm>
            <a:off x="1654629" y="3158644"/>
            <a:ext cx="8229600" cy="1635425"/>
          </a:xfrm>
          <a:prstGeom prst="rect">
            <a:avLst/>
          </a:prstGeom>
        </p:spPr>
        <p:txBody>
          <a:bodyPr vert="horz" lIns="91440" tIns="45720" rIns="91440" bIns="45720" rtlCol="0" anchor="ctr">
            <a:noAutofit/>
          </a:bodyPr>
          <a:lstStyle/>
          <a:p>
            <a:pPr>
              <a:spcBef>
                <a:spcPct val="0"/>
              </a:spcBef>
            </a:pPr>
            <a:r>
              <a:rPr lang="en-US" sz="2400" dirty="0">
                <a:solidFill>
                  <a:prstClr val="white"/>
                </a:solidFill>
                <a:latin typeface="Calibri" pitchFamily="34" charset="0"/>
                <a:cs typeface="Calibri" pitchFamily="34" charset="0"/>
              </a:rPr>
              <a:t>Industrial Alliance (</a:t>
            </a:r>
            <a:r>
              <a:rPr lang="en-US" sz="2400" dirty="0" err="1">
                <a:solidFill>
                  <a:prstClr val="white"/>
                </a:solidFill>
                <a:latin typeface="Calibri" pitchFamily="34" charset="0"/>
                <a:cs typeface="Calibri" pitchFamily="34" charset="0"/>
              </a:rPr>
              <a:t>iA</a:t>
            </a:r>
            <a:r>
              <a:rPr lang="en-US" sz="2400" dirty="0">
                <a:solidFill>
                  <a:prstClr val="white"/>
                </a:solidFill>
                <a:latin typeface="Calibri" pitchFamily="34" charset="0"/>
                <a:cs typeface="Calibri" pitchFamily="34" charset="0"/>
              </a:rPr>
              <a:t> &amp; Provincial Health Insurance Plan (PHIP)</a:t>
            </a:r>
          </a:p>
          <a:p>
            <a:pPr>
              <a:spcBef>
                <a:spcPct val="0"/>
              </a:spcBef>
            </a:pPr>
            <a:endParaRPr lang="en-US" sz="2400" dirty="0">
              <a:solidFill>
                <a:prstClr val="white"/>
              </a:solidFill>
              <a:latin typeface="Calibri" pitchFamily="34" charset="0"/>
              <a:cs typeface="Calibri" pitchFamily="34" charset="0"/>
            </a:endParaRPr>
          </a:p>
        </p:txBody>
      </p:sp>
    </p:spTree>
    <p:extLst>
      <p:ext uri="{BB962C8B-B14F-4D97-AF65-F5344CB8AC3E}">
        <p14:creationId xmlns:p14="http://schemas.microsoft.com/office/powerpoint/2010/main" val="12743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75209" y="155973"/>
            <a:ext cx="9757957" cy="457981"/>
          </a:xfrm>
        </p:spPr>
        <p:txBody>
          <a:bodyPr/>
          <a:lstStyle/>
          <a:p>
            <a:r>
              <a:rPr lang="en-US" sz="2800" b="1" u="sng" dirty="0">
                <a:latin typeface="+mn-lt"/>
              </a:rPr>
              <a:t>Overview of Mandatory Insurance Plans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70" y="1168480"/>
            <a:ext cx="494898" cy="494898"/>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70" y="2580571"/>
            <a:ext cx="494898" cy="494898"/>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565" y="3943254"/>
            <a:ext cx="494898" cy="494898"/>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565" y="5337771"/>
            <a:ext cx="494898" cy="494898"/>
          </a:xfrm>
          <a:prstGeom prst="rect">
            <a:avLst/>
          </a:prstGeom>
        </p:spPr>
      </p:pic>
      <p:graphicFrame>
        <p:nvGraphicFramePr>
          <p:cNvPr id="5" name="Diagram 4"/>
          <p:cNvGraphicFramePr/>
          <p:nvPr>
            <p:extLst>
              <p:ext uri="{D42A27DB-BD31-4B8C-83A1-F6EECF244321}">
                <p14:modId xmlns:p14="http://schemas.microsoft.com/office/powerpoint/2010/main" val="668434108"/>
              </p:ext>
            </p:extLst>
          </p:nvPr>
        </p:nvGraphicFramePr>
        <p:xfrm>
          <a:off x="559168" y="613955"/>
          <a:ext cx="11516291" cy="6088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50491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353477"/>
          </a:xfrm>
        </p:spPr>
        <p:txBody>
          <a:bodyPr/>
          <a:lstStyle/>
          <a:p>
            <a:r>
              <a:rPr lang="en-US" sz="2800" b="1" u="sng" dirty="0">
                <a:latin typeface="+mn-lt"/>
              </a:rPr>
              <a:t>Things to do before you Fly</a:t>
            </a:r>
          </a:p>
        </p:txBody>
      </p:sp>
      <p:graphicFrame>
        <p:nvGraphicFramePr>
          <p:cNvPr id="3" name="Diagram 2"/>
          <p:cNvGraphicFramePr/>
          <p:nvPr>
            <p:extLst>
              <p:ext uri="{D42A27DB-BD31-4B8C-83A1-F6EECF244321}">
                <p14:modId xmlns:p14="http://schemas.microsoft.com/office/powerpoint/2010/main" val="3033161710"/>
              </p:ext>
            </p:extLst>
          </p:nvPr>
        </p:nvGraphicFramePr>
        <p:xfrm>
          <a:off x="538347" y="836023"/>
          <a:ext cx="11557860" cy="60219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298" y="875426"/>
            <a:ext cx="494898" cy="494898"/>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47" y="3784015"/>
            <a:ext cx="494898" cy="494898"/>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467" y="3220761"/>
            <a:ext cx="494898" cy="494898"/>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996" y="4383288"/>
            <a:ext cx="494898" cy="49489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147" y="5036603"/>
            <a:ext cx="494898" cy="49489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983" y="5570770"/>
            <a:ext cx="494898" cy="49489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18" y="6236333"/>
            <a:ext cx="494898" cy="49489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18" y="1473312"/>
            <a:ext cx="494898" cy="494898"/>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18" y="2099606"/>
            <a:ext cx="494898" cy="494898"/>
          </a:xfrm>
          <a:prstGeom prst="rect">
            <a:avLst/>
          </a:prstGeom>
        </p:spPr>
      </p:pic>
    </p:spTree>
    <p:extLst>
      <p:ext uri="{BB962C8B-B14F-4D97-AF65-F5344CB8AC3E}">
        <p14:creationId xmlns:p14="http://schemas.microsoft.com/office/powerpoint/2010/main" val="1178609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sz="2800" b="1" u="sng" dirty="0">
                <a:latin typeface="+mn-lt"/>
              </a:rPr>
              <a:t>Quick Links for Insurance information</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70" y="1168480"/>
            <a:ext cx="494898" cy="494898"/>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0812" y="3229570"/>
            <a:ext cx="494898" cy="494898"/>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030" y="4587339"/>
            <a:ext cx="494898" cy="494898"/>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565" y="5337771"/>
            <a:ext cx="494898" cy="494898"/>
          </a:xfrm>
          <a:prstGeom prst="rect">
            <a:avLst/>
          </a:prstGeom>
        </p:spPr>
      </p:pic>
      <p:graphicFrame>
        <p:nvGraphicFramePr>
          <p:cNvPr id="5" name="Diagram 4"/>
          <p:cNvGraphicFramePr/>
          <p:nvPr>
            <p:extLst>
              <p:ext uri="{D42A27DB-BD31-4B8C-83A1-F6EECF244321}">
                <p14:modId xmlns:p14="http://schemas.microsoft.com/office/powerpoint/2010/main" val="3236777429"/>
              </p:ext>
            </p:extLst>
          </p:nvPr>
        </p:nvGraphicFramePr>
        <p:xfrm>
          <a:off x="752133" y="819397"/>
          <a:ext cx="11439867" cy="60386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030" y="1871802"/>
            <a:ext cx="494898" cy="494898"/>
          </a:xfrm>
          <a:prstGeom prst="rect">
            <a:avLst/>
          </a:prstGeom>
        </p:spPr>
      </p:pic>
    </p:spTree>
    <p:extLst>
      <p:ext uri="{BB962C8B-B14F-4D97-AF65-F5344CB8AC3E}">
        <p14:creationId xmlns:p14="http://schemas.microsoft.com/office/powerpoint/2010/main" val="4279837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8274" y="107885"/>
            <a:ext cx="12192000" cy="642646"/>
          </a:xfrm>
        </p:spPr>
        <p:txBody>
          <a:bodyPr/>
          <a:lstStyle/>
          <a:p>
            <a:r>
              <a:rPr lang="en-US" sz="2800" b="1" u="sng" dirty="0">
                <a:latin typeface="+mn-lt"/>
              </a:rPr>
              <a:t>Provincial Health Insurance Plan (PHIP) :Provinces Details</a:t>
            </a:r>
          </a:p>
        </p:txBody>
      </p:sp>
      <p:sp>
        <p:nvSpPr>
          <p:cNvPr id="5" name="Rectangle 4"/>
          <p:cNvSpPr>
            <a:spLocks noChangeArrowheads="1"/>
          </p:cNvSpPr>
          <p:nvPr/>
        </p:nvSpPr>
        <p:spPr bwMode="auto">
          <a:xfrm>
            <a:off x="1635968" y="858416"/>
            <a:ext cx="92372" cy="5635690"/>
          </a:xfrm>
          <a:prstGeom prst="rect">
            <a:avLst/>
          </a:prstGeom>
          <a:solidFill>
            <a:srgbClr val="FFDD3E"/>
          </a:solidFill>
          <a:ln w="12700" algn="ctr">
            <a:noFill/>
            <a:miter lim="800000"/>
            <a:headEnd/>
            <a:tailEnd/>
          </a:ln>
          <a:effectLst/>
        </p:spPr>
        <p:txBody>
          <a:bodyPr/>
          <a:lstStyle/>
          <a:p>
            <a:pPr marL="173038" indent="-173038" eaLnBrk="0" hangingPunct="0">
              <a:lnSpc>
                <a:spcPct val="150000"/>
              </a:lnSpc>
              <a:buClr>
                <a:srgbClr val="4E84C4"/>
              </a:buClr>
              <a:buFont typeface="Wingdings" pitchFamily="2" charset="2"/>
              <a:buChar char="§"/>
              <a:defRPr/>
            </a:pPr>
            <a:endParaRPr lang="en-US" altLang="ja-JP" sz="1500" dirty="0">
              <a:solidFill>
                <a:srgbClr val="000000"/>
              </a:solidFill>
              <a:latin typeface="Calibri" pitchFamily="34" charset="0"/>
              <a:cs typeface="Calibri" pitchFamily="34" charset="0"/>
            </a:endParaRPr>
          </a:p>
        </p:txBody>
      </p:sp>
      <p:sp>
        <p:nvSpPr>
          <p:cNvPr id="6" name="Rectangle 5"/>
          <p:cNvSpPr>
            <a:spLocks noChangeArrowheads="1"/>
          </p:cNvSpPr>
          <p:nvPr/>
        </p:nvSpPr>
        <p:spPr bwMode="auto">
          <a:xfrm>
            <a:off x="1794588" y="830424"/>
            <a:ext cx="60969" cy="5626360"/>
          </a:xfrm>
          <a:prstGeom prst="rect">
            <a:avLst/>
          </a:prstGeom>
          <a:solidFill>
            <a:srgbClr val="FDE97F"/>
          </a:solidFill>
          <a:ln w="12700" algn="ctr">
            <a:noFill/>
            <a:miter lim="800000"/>
            <a:headEnd/>
            <a:tailEnd/>
          </a:ln>
          <a:effectLst/>
        </p:spPr>
        <p:txBody>
          <a:bodyPr/>
          <a:lstStyle/>
          <a:p>
            <a:pPr marL="173038" indent="-173038" eaLnBrk="0" hangingPunct="0">
              <a:lnSpc>
                <a:spcPct val="150000"/>
              </a:lnSpc>
              <a:buClr>
                <a:srgbClr val="4E84C4"/>
              </a:buClr>
              <a:buFont typeface="Wingdings" pitchFamily="2" charset="2"/>
              <a:buChar char="§"/>
              <a:defRPr/>
            </a:pPr>
            <a:endParaRPr lang="en-US" altLang="ja-JP" sz="1500" dirty="0">
              <a:solidFill>
                <a:srgbClr val="000000"/>
              </a:solidFill>
              <a:latin typeface="Calibri" pitchFamily="34" charset="0"/>
              <a:cs typeface="Calibri" pitchFamily="34" charset="0"/>
            </a:endParaRPr>
          </a:p>
        </p:txBody>
      </p:sp>
      <p:sp>
        <p:nvSpPr>
          <p:cNvPr id="7" name="Rectangle 6"/>
          <p:cNvSpPr>
            <a:spLocks noChangeArrowheads="1"/>
          </p:cNvSpPr>
          <p:nvPr/>
        </p:nvSpPr>
        <p:spPr bwMode="auto">
          <a:xfrm>
            <a:off x="1746381" y="1231642"/>
            <a:ext cx="8763000" cy="5626358"/>
          </a:xfrm>
          <a:prstGeom prst="rect">
            <a:avLst/>
          </a:prstGeom>
          <a:gradFill flip="none" rotWithShape="1">
            <a:gsLst>
              <a:gs pos="0">
                <a:srgbClr val="FEF5CA"/>
              </a:gs>
              <a:gs pos="78000">
                <a:srgbClr val="FEF5CA"/>
              </a:gs>
              <a:gs pos="100000">
                <a:schemeClr val="bg1"/>
              </a:gs>
            </a:gsLst>
            <a:lin ang="0" scaled="1"/>
            <a:tileRect/>
          </a:gradFill>
          <a:ln w="12700" algn="ctr">
            <a:noFill/>
            <a:miter lim="800000"/>
            <a:headEnd/>
            <a:tailEnd/>
          </a:ln>
          <a:effectLst/>
        </p:spPr>
        <p:txBody>
          <a:bodyPr/>
          <a:lstStyle/>
          <a:p>
            <a:pPr marL="173038" indent="-173038" eaLnBrk="0" hangingPunct="0">
              <a:spcBef>
                <a:spcPts val="600"/>
              </a:spcBef>
              <a:buClr>
                <a:srgbClr val="4E84C4"/>
              </a:buClr>
              <a:buFont typeface="Wingdings" pitchFamily="2" charset="2"/>
              <a:buChar char="§"/>
              <a:defRPr/>
            </a:pPr>
            <a:endParaRPr lang="en-US" altLang="ja-JP" sz="2000" u="sng" dirty="0">
              <a:solidFill>
                <a:srgbClr val="000000"/>
              </a:solidFill>
              <a:latin typeface="Calibri" pitchFamily="34" charset="0"/>
              <a:cs typeface="Calibri" pitchFamily="34" charset="0"/>
            </a:endParaRPr>
          </a:p>
        </p:txBody>
      </p:sp>
      <p:sp>
        <p:nvSpPr>
          <p:cNvPr id="8" name="Rectangle 7"/>
          <p:cNvSpPr>
            <a:spLocks noChangeArrowheads="1"/>
          </p:cNvSpPr>
          <p:nvPr/>
        </p:nvSpPr>
        <p:spPr bwMode="auto">
          <a:xfrm>
            <a:off x="1927680" y="1165410"/>
            <a:ext cx="8619022" cy="5291374"/>
          </a:xfrm>
          <a:prstGeom prst="rect">
            <a:avLst/>
          </a:prstGeom>
          <a:noFill/>
          <a:ln w="12700" algn="ctr">
            <a:noFill/>
            <a:miter lim="800000"/>
            <a:headEnd/>
            <a:tailEnd/>
          </a:ln>
          <a:effectLst/>
        </p:spPr>
        <p:txBody>
          <a:bodyPr/>
          <a:lstStyle/>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buFont typeface="Wingdings" pitchFamily="2" charset="2"/>
              <a:buChar cha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buFont typeface="Wingdings" pitchFamily="2" charset="2"/>
              <a:buChar char="§"/>
              <a:defRPr/>
            </a:pPr>
            <a:endParaRPr lang="en-US" altLang="ja-JP" sz="1250" dirty="0">
              <a:solidFill>
                <a:srgbClr val="000000"/>
              </a:solidFill>
              <a:latin typeface="Calibri" pitchFamily="34" charset="0"/>
              <a:cs typeface="Calibri"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2218956214"/>
              </p:ext>
            </p:extLst>
          </p:nvPr>
        </p:nvGraphicFramePr>
        <p:xfrm>
          <a:off x="-2" y="715261"/>
          <a:ext cx="12192001" cy="6361406"/>
        </p:xfrm>
        <a:graphic>
          <a:graphicData uri="http://schemas.openxmlformats.org/drawingml/2006/table">
            <a:tbl>
              <a:tblPr/>
              <a:tblGrid>
                <a:gridCol w="3103420">
                  <a:extLst>
                    <a:ext uri="{9D8B030D-6E8A-4147-A177-3AD203B41FA5}">
                      <a16:colId xmlns:a16="http://schemas.microsoft.com/office/drawing/2014/main" val="20000"/>
                    </a:ext>
                  </a:extLst>
                </a:gridCol>
                <a:gridCol w="4579651">
                  <a:extLst>
                    <a:ext uri="{9D8B030D-6E8A-4147-A177-3AD203B41FA5}">
                      <a16:colId xmlns:a16="http://schemas.microsoft.com/office/drawing/2014/main" val="20002"/>
                    </a:ext>
                  </a:extLst>
                </a:gridCol>
                <a:gridCol w="4508930">
                  <a:extLst>
                    <a:ext uri="{9D8B030D-6E8A-4147-A177-3AD203B41FA5}">
                      <a16:colId xmlns:a16="http://schemas.microsoft.com/office/drawing/2014/main" val="20003"/>
                    </a:ext>
                  </a:extLst>
                </a:gridCol>
              </a:tblGrid>
              <a:tr h="227456">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Province</a:t>
                      </a:r>
                      <a:endParaRPr lang="en-US" sz="1300" b="1" dirty="0">
                        <a:solidFill>
                          <a:srgbClr val="000000"/>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a:noFill/>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b="1" dirty="0">
                          <a:solidFill>
                            <a:srgbClr val="000000"/>
                          </a:solidFill>
                          <a:latin typeface="+mn-lt"/>
                          <a:ea typeface="Calibri"/>
                          <a:cs typeface="Times New Roman"/>
                        </a:rPr>
                        <a:t>Effective</a:t>
                      </a:r>
                      <a:r>
                        <a:rPr lang="en-US" sz="1300" b="1" baseline="0" dirty="0">
                          <a:solidFill>
                            <a:srgbClr val="000000"/>
                          </a:solidFill>
                          <a:latin typeface="+mn-lt"/>
                          <a:ea typeface="Calibri"/>
                          <a:cs typeface="Times New Roman"/>
                        </a:rPr>
                        <a:t> Date of Coverage ( Waiting Period)</a:t>
                      </a:r>
                      <a:endParaRPr lang="en-US" sz="1300" b="1"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EDF2F8"/>
                    </a:solidFill>
                  </a:tcPr>
                </a:tc>
                <a:tc>
                  <a:txBody>
                    <a:bodyPr/>
                    <a:lstStyle/>
                    <a:p>
                      <a:pPr marL="0" marR="0" algn="ctr">
                        <a:lnSpc>
                          <a:spcPct val="115000"/>
                        </a:lnSpc>
                        <a:spcBef>
                          <a:spcPts val="0"/>
                        </a:spcBef>
                        <a:spcAft>
                          <a:spcPts val="0"/>
                        </a:spcAft>
                      </a:pPr>
                      <a:r>
                        <a:rPr lang="en-US" sz="1300" b="1" dirty="0">
                          <a:solidFill>
                            <a:srgbClr val="000000"/>
                          </a:solidFill>
                          <a:latin typeface="+mn-lt"/>
                          <a:ea typeface="Calibri"/>
                          <a:cs typeface="Times New Roman"/>
                        </a:rPr>
                        <a:t>Link for </a:t>
                      </a:r>
                      <a:r>
                        <a:rPr lang="en-US" sz="1300" b="1" dirty="0" err="1">
                          <a:solidFill>
                            <a:srgbClr val="000000"/>
                          </a:solidFill>
                          <a:latin typeface="+mn-lt"/>
                          <a:ea typeface="Calibri"/>
                          <a:cs typeface="Times New Roman"/>
                        </a:rPr>
                        <a:t>For</a:t>
                      </a:r>
                      <a:r>
                        <a:rPr lang="en-US" sz="1300" b="1" dirty="0">
                          <a:solidFill>
                            <a:srgbClr val="000000"/>
                          </a:solidFill>
                          <a:latin typeface="+mn-lt"/>
                          <a:ea typeface="Calibri"/>
                          <a:cs typeface="Times New Roman"/>
                        </a:rPr>
                        <a:t> Eligibility &amp; Application Form</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EDF2F8"/>
                    </a:solidFill>
                  </a:tcPr>
                </a:tc>
                <a:extLst>
                  <a:ext uri="{0D108BD9-81ED-4DB2-BD59-A6C34878D82A}">
                    <a16:rowId xmlns:a16="http://schemas.microsoft.com/office/drawing/2014/main" val="10000"/>
                  </a:ext>
                </a:extLst>
              </a:tr>
              <a:tr h="421595">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Alberta</a:t>
                      </a:r>
                    </a:p>
                    <a:p>
                      <a:pPr marL="0" marR="0" algn="ctr">
                        <a:lnSpc>
                          <a:spcPct val="115000"/>
                        </a:lnSpc>
                        <a:spcBef>
                          <a:spcPts val="0"/>
                        </a:spcBef>
                        <a:spcAft>
                          <a:spcPts val="0"/>
                        </a:spcAft>
                      </a:pPr>
                      <a:r>
                        <a:rPr lang="en-US" sz="1300" b="1" dirty="0">
                          <a:solidFill>
                            <a:schemeClr val="tx2"/>
                          </a:solidFill>
                          <a:latin typeface="+mn-lt"/>
                          <a:ea typeface="Calibri"/>
                          <a:cs typeface="Times New Roman"/>
                        </a:rPr>
                        <a:t>Alberta Health Care Insurance Plan ( AHCIP</a:t>
                      </a:r>
                      <a:r>
                        <a:rPr lang="en-US" sz="1300" b="1" dirty="0">
                          <a:solidFill>
                            <a:srgbClr val="000000"/>
                          </a:solidFill>
                          <a:latin typeface="+mn-lt"/>
                          <a:ea typeface="Calibri"/>
                          <a:cs typeface="Times New Roman"/>
                        </a:rPr>
                        <a:t>)</a:t>
                      </a:r>
                      <a:endParaRPr lang="en-US" sz="1300" dirty="0">
                        <a:solidFill>
                          <a:srgbClr val="000000"/>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dirty="0">
                          <a:solidFill>
                            <a:srgbClr val="000000"/>
                          </a:solidFill>
                          <a:latin typeface="+mn-lt"/>
                          <a:ea typeface="Times New Roman"/>
                          <a:cs typeface="Times New Roman"/>
                        </a:rPr>
                        <a:t>First day of 3</a:t>
                      </a:r>
                      <a:r>
                        <a:rPr lang="en-US" sz="1300" baseline="30000" dirty="0">
                          <a:solidFill>
                            <a:srgbClr val="000000"/>
                          </a:solidFill>
                          <a:latin typeface="+mn-lt"/>
                          <a:ea typeface="Times New Roman"/>
                          <a:cs typeface="Times New Roman"/>
                        </a:rPr>
                        <a:t>rd</a:t>
                      </a:r>
                      <a:r>
                        <a:rPr lang="en-US" sz="1300" dirty="0">
                          <a:solidFill>
                            <a:srgbClr val="000000"/>
                          </a:solidFill>
                          <a:latin typeface="+mn-lt"/>
                          <a:ea typeface="Times New Roman"/>
                          <a:cs typeface="Times New Roman"/>
                        </a:rPr>
                        <a:t> month following the date of travel</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endParaRPr lang="en-US" sz="1300" dirty="0">
                        <a:solidFill>
                          <a:srgbClr val="000000"/>
                        </a:solidFill>
                        <a:latin typeface="+mn-lt"/>
                        <a:ea typeface="Times New Roman"/>
                        <a:cs typeface="Times New Roman"/>
                      </a:endParaRPr>
                    </a:p>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http://www.health.alberta.ca/AHCIP/how-to-register.html</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1"/>
                  </a:ext>
                </a:extLst>
              </a:tr>
              <a:tr h="1372134">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British Columbia</a:t>
                      </a:r>
                    </a:p>
                    <a:p>
                      <a:pPr marL="0" marR="0" algn="ctr">
                        <a:lnSpc>
                          <a:spcPct val="115000"/>
                        </a:lnSpc>
                        <a:spcBef>
                          <a:spcPts val="0"/>
                        </a:spcBef>
                        <a:spcAft>
                          <a:spcPts val="0"/>
                        </a:spcAft>
                      </a:pPr>
                      <a:r>
                        <a:rPr lang="en-US" sz="1300" b="1" dirty="0">
                          <a:solidFill>
                            <a:schemeClr val="tx2"/>
                          </a:solidFill>
                          <a:latin typeface="+mn-lt"/>
                          <a:ea typeface="Calibri"/>
                          <a:cs typeface="Times New Roman"/>
                        </a:rPr>
                        <a:t>BC MSP ( Medical Services Plan </a:t>
                      </a:r>
                      <a:r>
                        <a:rPr lang="en-US" sz="1300" b="1" dirty="0">
                          <a:solidFill>
                            <a:srgbClr val="000000"/>
                          </a:solidFill>
                          <a:latin typeface="+mn-lt"/>
                          <a:ea typeface="Calibri"/>
                          <a:cs typeface="Times New Roman"/>
                        </a:rPr>
                        <a:t>)</a:t>
                      </a:r>
                      <a:endParaRPr lang="en-US" sz="1300" dirty="0">
                        <a:solidFill>
                          <a:srgbClr val="000000"/>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dirty="0">
                          <a:latin typeface="+mn-lt"/>
                        </a:rPr>
                        <a:t>The wait period is calculated as the balance of the month in which you became a B.C. resident, plus two months. For example, if you became a B.C. resident on September 10th, 2015, you would be eligible for medical coverage on December 1, 2015</a:t>
                      </a: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300" dirty="0">
                          <a:solidFill>
                            <a:srgbClr val="000000"/>
                          </a:solidFill>
                          <a:latin typeface="+mn-lt"/>
                          <a:ea typeface="Calibri"/>
                          <a:cs typeface="Times New Roman"/>
                        </a:rPr>
                        <a:t>Send the scanned copy of the form along with supporting documents to the Benefits Coordinator/Canada Insurance</a:t>
                      </a:r>
                      <a:r>
                        <a:rPr lang="en-US" sz="1300" baseline="0" dirty="0">
                          <a:solidFill>
                            <a:srgbClr val="000000"/>
                          </a:solidFill>
                          <a:latin typeface="+mn-lt"/>
                          <a:ea typeface="Calibri"/>
                          <a:cs typeface="Times New Roman"/>
                        </a:rPr>
                        <a:t> team</a:t>
                      </a:r>
                      <a:r>
                        <a:rPr lang="en-US" sz="1300" dirty="0">
                          <a:solidFill>
                            <a:srgbClr val="000000"/>
                          </a:solidFill>
                          <a:latin typeface="+mn-lt"/>
                          <a:ea typeface="Calibri"/>
                          <a:cs typeface="Times New Roman"/>
                        </a:rPr>
                        <a:t> </a:t>
                      </a:r>
                      <a:r>
                        <a:rPr lang="en-US" sz="1300" baseline="0" dirty="0">
                          <a:solidFill>
                            <a:srgbClr val="000000"/>
                          </a:solidFill>
                          <a:latin typeface="+mn-lt"/>
                          <a:ea typeface="Calibri"/>
                          <a:cs typeface="Times New Roman"/>
                        </a:rPr>
                        <a:t>for enrolling under TCS BC MSP Group Coverage. Once enrolled TCS Canada will directly pay the monthly invoice for BMSP</a:t>
                      </a:r>
                      <a:endParaRPr lang="en-US" sz="1300" dirty="0">
                        <a:solidFill>
                          <a:srgbClr val="000000"/>
                        </a:solidFill>
                        <a:latin typeface="+mn-lt"/>
                        <a:ea typeface="Calibri"/>
                        <a:cs typeface="Times New Roman"/>
                      </a:endParaRPr>
                    </a:p>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https://www2.gov.bc.ca/assets/gov/careers/forms-tools/all-employees/msp_application_group_enrolment.pdf</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2"/>
                  </a:ext>
                </a:extLst>
              </a:tr>
              <a:tr h="749789">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Manitoba</a:t>
                      </a:r>
                    </a:p>
                    <a:p>
                      <a:pPr marL="0" marR="0" algn="ctr">
                        <a:lnSpc>
                          <a:spcPct val="115000"/>
                        </a:lnSpc>
                        <a:spcBef>
                          <a:spcPts val="0"/>
                        </a:spcBef>
                        <a:spcAft>
                          <a:spcPts val="0"/>
                        </a:spcAft>
                      </a:pPr>
                      <a:r>
                        <a:rPr lang="en-US" sz="1300" b="1" i="0" kern="1200" dirty="0">
                          <a:solidFill>
                            <a:schemeClr val="tx2"/>
                          </a:solidFill>
                          <a:latin typeface="+mn-lt"/>
                          <a:ea typeface="+mn-ea"/>
                          <a:cs typeface="+mn-cs"/>
                        </a:rPr>
                        <a:t>Manitoba Health, Healthy Living and Seniors coverage</a:t>
                      </a:r>
                      <a:r>
                        <a:rPr lang="en-US" sz="1300" b="1" i="0" kern="1200" dirty="0">
                          <a:solidFill>
                            <a:schemeClr val="tx1"/>
                          </a:solidFill>
                          <a:latin typeface="+mn-lt"/>
                          <a:ea typeface="+mn-ea"/>
                          <a:cs typeface="+mn-cs"/>
                        </a:rPr>
                        <a:t> </a:t>
                      </a:r>
                      <a:endParaRPr lang="en-US" sz="1300" b="1" dirty="0">
                        <a:solidFill>
                          <a:srgbClr val="000000"/>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b="0" i="0" kern="1200" dirty="0">
                          <a:solidFill>
                            <a:schemeClr val="tx1"/>
                          </a:solidFill>
                          <a:latin typeface="+mn-lt"/>
                          <a:ea typeface="+mn-ea"/>
                          <a:cs typeface="+mn-cs"/>
                        </a:rPr>
                        <a:t>Coverage will begin on the first day of the third month after your arrival in Manitoba. </a:t>
                      </a: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endParaRPr lang="en-US" sz="1300" dirty="0">
                        <a:solidFill>
                          <a:srgbClr val="000000"/>
                        </a:solidFill>
                        <a:latin typeface="+mn-lt"/>
                        <a:ea typeface="Calibri"/>
                        <a:cs typeface="Times New Roman"/>
                      </a:endParaRPr>
                    </a:p>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http://www.gov.mb.ca/health/mhsip/forms.html</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3"/>
                  </a:ext>
                </a:extLst>
              </a:tr>
              <a:tr h="452463">
                <a:tc>
                  <a:txBody>
                    <a:bodyPr/>
                    <a:lstStyle/>
                    <a:p>
                      <a:pPr marL="0" marR="0" algn="ctr" defTabSz="914400" rtl="0" eaLnBrk="1" latinLnBrk="0" hangingPunct="1">
                        <a:lnSpc>
                          <a:spcPct val="115000"/>
                        </a:lnSpc>
                        <a:spcBef>
                          <a:spcPts val="0"/>
                        </a:spcBef>
                        <a:spcAft>
                          <a:spcPts val="0"/>
                        </a:spcAft>
                      </a:pPr>
                      <a:r>
                        <a:rPr lang="en-US" sz="1300" b="1" kern="1200" dirty="0">
                          <a:solidFill>
                            <a:srgbClr val="000000"/>
                          </a:solidFill>
                          <a:latin typeface="+mn-lt"/>
                          <a:ea typeface="Calibri"/>
                          <a:cs typeface="Times New Roman"/>
                        </a:rPr>
                        <a:t>New Brunswick</a:t>
                      </a:r>
                    </a:p>
                    <a:p>
                      <a:pPr marL="0" marR="0" algn="ctr" defTabSz="914400" rtl="0" eaLnBrk="1" latinLnBrk="0" hangingPunct="1">
                        <a:lnSpc>
                          <a:spcPct val="115000"/>
                        </a:lnSpc>
                        <a:spcBef>
                          <a:spcPts val="0"/>
                        </a:spcBef>
                        <a:spcAft>
                          <a:spcPts val="0"/>
                        </a:spcAft>
                      </a:pPr>
                      <a:r>
                        <a:rPr lang="en-US" sz="1300" b="1" i="0" u="none" kern="1200" dirty="0">
                          <a:solidFill>
                            <a:schemeClr val="tx2"/>
                          </a:solidFill>
                          <a:latin typeface="+mn-lt"/>
                          <a:ea typeface="+mn-ea"/>
                          <a:cs typeface="+mn-cs"/>
                        </a:rPr>
                        <a:t>New Brunswick Medicare Card</a:t>
                      </a: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300" kern="1200" dirty="0">
                          <a:solidFill>
                            <a:srgbClr val="000000"/>
                          </a:solidFill>
                          <a:latin typeface="+mn-lt"/>
                          <a:ea typeface="Times New Roman"/>
                          <a:cs typeface="Times New Roman"/>
                        </a:rPr>
                        <a:t> A signed original ‘Application for Registration’ must be submitted for eligibility consideration upon completing your permanent move to New Brunswick. </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https://www2.gnb.ca/content/gnb/en/departments/health/MedicarePrescriptionDrugPlan/content/medicare/ApplyingforaCard.html</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7"/>
                  </a:ext>
                </a:extLst>
              </a:tr>
              <a:tr h="508029">
                <a:tc>
                  <a:txBody>
                    <a:bodyPr/>
                    <a:lstStyle/>
                    <a:p>
                      <a:pPr marL="0" marR="0" algn="ctr">
                        <a:lnSpc>
                          <a:spcPct val="115000"/>
                        </a:lnSpc>
                        <a:spcBef>
                          <a:spcPts val="0"/>
                        </a:spcBef>
                        <a:spcAft>
                          <a:spcPts val="0"/>
                        </a:spcAft>
                      </a:pPr>
                      <a:r>
                        <a:rPr lang="en-US" sz="1300" b="1" dirty="0">
                          <a:solidFill>
                            <a:srgbClr val="000000"/>
                          </a:solidFill>
                          <a:latin typeface="+mn-lt"/>
                          <a:ea typeface="Calibri"/>
                          <a:cs typeface="Times New Roman"/>
                        </a:rPr>
                        <a:t>Nova Scotia</a:t>
                      </a:r>
                    </a:p>
                    <a:p>
                      <a:pPr marL="0" marR="0" algn="ctr" defTabSz="914400" rtl="0" eaLnBrk="1" latinLnBrk="0" hangingPunct="1">
                        <a:lnSpc>
                          <a:spcPct val="115000"/>
                        </a:lnSpc>
                        <a:spcBef>
                          <a:spcPts val="0"/>
                        </a:spcBef>
                        <a:spcAft>
                          <a:spcPts val="0"/>
                        </a:spcAft>
                      </a:pPr>
                      <a:r>
                        <a:rPr lang="en-US" sz="1300" b="1" i="0" kern="1200" dirty="0">
                          <a:solidFill>
                            <a:schemeClr val="tx2"/>
                          </a:solidFill>
                          <a:latin typeface="+mn-lt"/>
                          <a:ea typeface="+mn-ea"/>
                          <a:cs typeface="+mn-cs"/>
                        </a:rPr>
                        <a:t>Nova Scotia Health Card (MSI)</a:t>
                      </a: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b="0" i="0" kern="1200" dirty="0">
                          <a:solidFill>
                            <a:schemeClr val="tx1"/>
                          </a:solidFill>
                          <a:latin typeface="+mn-lt"/>
                          <a:ea typeface="+mn-ea"/>
                          <a:cs typeface="+mn-cs"/>
                        </a:rPr>
                        <a:t>Coverage will begin on the date of arrival in Nova Scotia or the date the Work Permit was issued, whichever is the later date.</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https://novascotia.ca/DHW/msi/moving_travel.asp#2</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8"/>
                  </a:ext>
                </a:extLst>
              </a:tr>
              <a:tr h="562342">
                <a:tc>
                  <a:txBody>
                    <a:bodyPr/>
                    <a:lstStyle/>
                    <a:p>
                      <a:pPr marL="0" marR="0" algn="ctr">
                        <a:lnSpc>
                          <a:spcPct val="115000"/>
                        </a:lnSpc>
                        <a:spcBef>
                          <a:spcPts val="0"/>
                        </a:spcBef>
                        <a:spcAft>
                          <a:spcPts val="0"/>
                        </a:spcAft>
                      </a:pPr>
                      <a:endParaRPr lang="en-US" sz="1300" dirty="0">
                        <a:solidFill>
                          <a:srgbClr val="000000"/>
                        </a:solidFill>
                        <a:latin typeface="+mn-lt"/>
                        <a:ea typeface="Calibri"/>
                        <a:cs typeface="Times New Roman"/>
                      </a:endParaRPr>
                    </a:p>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Ontario</a:t>
                      </a:r>
                    </a:p>
                    <a:p>
                      <a:pPr marL="0" marR="0" algn="ctr">
                        <a:lnSpc>
                          <a:spcPct val="115000"/>
                        </a:lnSpc>
                        <a:spcBef>
                          <a:spcPts val="0"/>
                        </a:spcBef>
                        <a:spcAft>
                          <a:spcPts val="0"/>
                        </a:spcAft>
                      </a:pPr>
                      <a:r>
                        <a:rPr lang="en-US" sz="1300" b="1" dirty="0">
                          <a:solidFill>
                            <a:schemeClr val="tx2"/>
                          </a:solidFill>
                          <a:latin typeface="+mn-lt"/>
                          <a:ea typeface="Calibri"/>
                          <a:cs typeface="Times New Roman"/>
                        </a:rPr>
                        <a:t>Ontario Health Insurance Plan ( OHIP)</a:t>
                      </a:r>
                      <a:endParaRPr lang="en-US" sz="1300" dirty="0">
                        <a:solidFill>
                          <a:schemeClr val="tx2"/>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dirty="0">
                          <a:solidFill>
                            <a:srgbClr val="000000"/>
                          </a:solidFill>
                          <a:latin typeface="+mn-lt"/>
                          <a:ea typeface="Times New Roman"/>
                          <a:cs typeface="Times New Roman"/>
                        </a:rPr>
                        <a:t>3 month Waiting Period from the </a:t>
                      </a:r>
                      <a:r>
                        <a:rPr lang="en-US" sz="1300" b="0" i="0" kern="1200" dirty="0">
                          <a:solidFill>
                            <a:schemeClr val="tx1"/>
                          </a:solidFill>
                          <a:latin typeface="+mn-lt"/>
                          <a:ea typeface="+mn-ea"/>
                          <a:cs typeface="+mn-cs"/>
                        </a:rPr>
                        <a:t>date you established residence in Ontario</a:t>
                      </a:r>
                      <a:endParaRPr lang="en-US" sz="1300" dirty="0">
                        <a:solidFill>
                          <a:srgbClr val="000000"/>
                        </a:solidFill>
                        <a:latin typeface="+mn-lt"/>
                        <a:ea typeface="Times New Roman"/>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endParaRPr lang="en-US" sz="1300" dirty="0">
                        <a:solidFill>
                          <a:srgbClr val="000000"/>
                        </a:solidFill>
                        <a:latin typeface="+mn-lt"/>
                        <a:ea typeface="Times New Roman"/>
                        <a:cs typeface="Times New Roman"/>
                      </a:endParaRPr>
                    </a:p>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http://www.health.gov.on.ca/en/public/programs/ohip/</a:t>
                      </a:r>
                    </a:p>
                    <a:p>
                      <a:pPr marL="0" marR="0" algn="ctr">
                        <a:lnSpc>
                          <a:spcPct val="115000"/>
                        </a:lnSpc>
                        <a:spcBef>
                          <a:spcPts val="0"/>
                        </a:spcBef>
                        <a:spcAft>
                          <a:spcPts val="0"/>
                        </a:spcAft>
                      </a:pPr>
                      <a:endParaRPr lang="en-US" sz="1300" dirty="0">
                        <a:solidFill>
                          <a:srgbClr val="000000"/>
                        </a:solidFill>
                        <a:latin typeface="+mn-lt"/>
                        <a:ea typeface="Times New Roman"/>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4"/>
                  </a:ext>
                </a:extLst>
              </a:tr>
              <a:tr h="463852">
                <a:tc>
                  <a:txBody>
                    <a:bodyPr/>
                    <a:lstStyle/>
                    <a:p>
                      <a:pPr marL="0" marR="0" algn="ctr" defTabSz="914400" rtl="0" eaLnBrk="1" latinLnBrk="0" hangingPunct="1">
                        <a:lnSpc>
                          <a:spcPct val="115000"/>
                        </a:lnSpc>
                        <a:spcBef>
                          <a:spcPts val="0"/>
                        </a:spcBef>
                        <a:spcAft>
                          <a:spcPts val="0"/>
                        </a:spcAft>
                      </a:pPr>
                      <a:r>
                        <a:rPr lang="en-US" sz="1300" b="1" kern="1200" dirty="0">
                          <a:solidFill>
                            <a:srgbClr val="000000"/>
                          </a:solidFill>
                          <a:latin typeface="+mn-lt"/>
                          <a:ea typeface="Times New Roman"/>
                          <a:cs typeface="Times New Roman"/>
                        </a:rPr>
                        <a:t>Prince Edward island</a:t>
                      </a:r>
                    </a:p>
                    <a:p>
                      <a:pPr marL="0" marR="0" algn="ctr" defTabSz="914400" rtl="0" eaLnBrk="1" latinLnBrk="0" hangingPunct="1">
                        <a:lnSpc>
                          <a:spcPct val="115000"/>
                        </a:lnSpc>
                        <a:spcBef>
                          <a:spcPts val="0"/>
                        </a:spcBef>
                        <a:spcAft>
                          <a:spcPts val="0"/>
                        </a:spcAft>
                      </a:pPr>
                      <a:r>
                        <a:rPr lang="en-US" sz="1300" b="1" kern="1200" dirty="0">
                          <a:solidFill>
                            <a:schemeClr val="tx2"/>
                          </a:solidFill>
                          <a:latin typeface="+mn-lt"/>
                          <a:ea typeface="Calibri"/>
                          <a:cs typeface="Times New Roman"/>
                        </a:rPr>
                        <a:t>PEI health card</a:t>
                      </a: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dirty="0">
                          <a:solidFill>
                            <a:srgbClr val="000000"/>
                          </a:solidFill>
                          <a:latin typeface="+mn-lt"/>
                          <a:ea typeface="Times New Roman"/>
                          <a:cs typeface="Times New Roman"/>
                        </a:rPr>
                        <a:t>3 month waiting period after</a:t>
                      </a:r>
                      <a:r>
                        <a:rPr lang="en-US" sz="1300" baseline="0" dirty="0">
                          <a:solidFill>
                            <a:srgbClr val="000000"/>
                          </a:solidFill>
                          <a:latin typeface="+mn-lt"/>
                          <a:ea typeface="Times New Roman"/>
                          <a:cs typeface="Times New Roman"/>
                        </a:rPr>
                        <a:t> you establish residency in PE</a:t>
                      </a:r>
                      <a:endParaRPr lang="en-US" sz="1300" dirty="0">
                        <a:solidFill>
                          <a:srgbClr val="000000"/>
                        </a:solidFill>
                        <a:latin typeface="+mn-lt"/>
                        <a:ea typeface="Times New Roman"/>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https://www.princeedwardisland.ca/en/service/apply-pei-health-card-new-residents</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9"/>
                  </a:ext>
                </a:extLst>
              </a:tr>
              <a:tr h="580195">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Quebec ( RAMQ)</a:t>
                      </a:r>
                    </a:p>
                    <a:p>
                      <a:pPr marL="0" marR="0" algn="ctr">
                        <a:lnSpc>
                          <a:spcPct val="115000"/>
                        </a:lnSpc>
                        <a:spcBef>
                          <a:spcPts val="0"/>
                        </a:spcBef>
                        <a:spcAft>
                          <a:spcPts val="0"/>
                        </a:spcAft>
                      </a:pPr>
                      <a:r>
                        <a:rPr lang="fr-FR" sz="1300" b="1" i="0" kern="1200" dirty="0">
                          <a:solidFill>
                            <a:schemeClr val="tx2"/>
                          </a:solidFill>
                          <a:latin typeface="+mn-lt"/>
                          <a:ea typeface="+mn-ea"/>
                          <a:cs typeface="+mn-cs"/>
                        </a:rPr>
                        <a:t>Régie de l'assurance maladie du Québec</a:t>
                      </a:r>
                      <a:endParaRPr lang="en-US" sz="1300" dirty="0">
                        <a:solidFill>
                          <a:schemeClr val="tx2"/>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dirty="0">
                          <a:solidFill>
                            <a:srgbClr val="000000"/>
                          </a:solidFill>
                          <a:latin typeface="+mn-lt"/>
                          <a:ea typeface="Calibri"/>
                          <a:cs typeface="Times New Roman"/>
                        </a:rPr>
                        <a:t>3 month Waiting</a:t>
                      </a:r>
                      <a:r>
                        <a:rPr lang="en-US" sz="1300" baseline="0" dirty="0">
                          <a:solidFill>
                            <a:srgbClr val="000000"/>
                          </a:solidFill>
                          <a:latin typeface="+mn-lt"/>
                          <a:ea typeface="Calibri"/>
                          <a:cs typeface="Times New Roman"/>
                        </a:rPr>
                        <a:t> Period after you establish residency in PEI</a:t>
                      </a: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http://www.ramq.gouv.qc.ca/en/citizens/health-insurance/registration/Pages/how-to-register.aspx</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5"/>
                  </a:ext>
                </a:extLst>
              </a:tr>
              <a:tr h="677441">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Saskatchewan</a:t>
                      </a:r>
                    </a:p>
                    <a:p>
                      <a:pPr marL="0" marR="0" algn="ctr">
                        <a:lnSpc>
                          <a:spcPct val="115000"/>
                        </a:lnSpc>
                        <a:spcBef>
                          <a:spcPts val="0"/>
                        </a:spcBef>
                        <a:spcAft>
                          <a:spcPts val="0"/>
                        </a:spcAft>
                      </a:pPr>
                      <a:r>
                        <a:rPr lang="en-US" sz="1300" b="1" dirty="0">
                          <a:solidFill>
                            <a:schemeClr val="tx2"/>
                          </a:solidFill>
                          <a:latin typeface="+mn-lt"/>
                          <a:ea typeface="Calibri"/>
                          <a:cs typeface="Times New Roman"/>
                        </a:rPr>
                        <a:t>eHealth</a:t>
                      </a:r>
                      <a:r>
                        <a:rPr lang="en-US" sz="1300" b="1" baseline="0" dirty="0">
                          <a:solidFill>
                            <a:schemeClr val="tx2"/>
                          </a:solidFill>
                          <a:latin typeface="+mn-lt"/>
                          <a:ea typeface="Calibri"/>
                          <a:cs typeface="Times New Roman"/>
                        </a:rPr>
                        <a:t> Saskatchewan</a:t>
                      </a:r>
                      <a:endParaRPr lang="en-US" sz="1300" dirty="0">
                        <a:solidFill>
                          <a:schemeClr val="tx2"/>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a:noFill/>
                    </a:lnB>
                    <a:solidFill>
                      <a:srgbClr val="FFFFFF"/>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0000"/>
                          </a:solidFill>
                          <a:latin typeface="+mn-lt"/>
                          <a:ea typeface="Calibri"/>
                          <a:cs typeface="Times New Roman"/>
                        </a:rPr>
                        <a:t>You may be eligible for Saskatchewan health coverage on, or before, the first day of the third month after arriving in Canada</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2">
                        <a:lumMod val="90000"/>
                      </a:schemeClr>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https://www.ehealthsask.ca/residents/health-cards/Pages/Apply-for-a-Health-Card.aspx</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6985504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4055" y="77330"/>
            <a:ext cx="12192000" cy="642646"/>
          </a:xfrm>
        </p:spPr>
        <p:txBody>
          <a:bodyPr/>
          <a:lstStyle/>
          <a:p>
            <a:r>
              <a:rPr lang="en-US" sz="2800" b="1" u="sng" dirty="0">
                <a:latin typeface="+mn-lt"/>
              </a:rPr>
              <a:t>Provincial Health Insurance Plan (PHIP): Provinces Details</a:t>
            </a:r>
          </a:p>
        </p:txBody>
      </p:sp>
      <p:sp>
        <p:nvSpPr>
          <p:cNvPr id="5" name="Rectangle 4"/>
          <p:cNvSpPr>
            <a:spLocks noChangeArrowheads="1"/>
          </p:cNvSpPr>
          <p:nvPr/>
        </p:nvSpPr>
        <p:spPr bwMode="auto">
          <a:xfrm>
            <a:off x="1635968" y="858416"/>
            <a:ext cx="92372" cy="5635690"/>
          </a:xfrm>
          <a:prstGeom prst="rect">
            <a:avLst/>
          </a:prstGeom>
          <a:solidFill>
            <a:srgbClr val="FFDD3E"/>
          </a:solidFill>
          <a:ln w="12700" algn="ctr">
            <a:noFill/>
            <a:miter lim="800000"/>
            <a:headEnd/>
            <a:tailEnd/>
          </a:ln>
          <a:effectLst/>
        </p:spPr>
        <p:txBody>
          <a:bodyPr/>
          <a:lstStyle/>
          <a:p>
            <a:pPr marL="173038" indent="-173038" eaLnBrk="0" hangingPunct="0">
              <a:lnSpc>
                <a:spcPct val="150000"/>
              </a:lnSpc>
              <a:buClr>
                <a:srgbClr val="4E84C4"/>
              </a:buClr>
              <a:buFont typeface="Wingdings" pitchFamily="2" charset="2"/>
              <a:buChar char="§"/>
              <a:defRPr/>
            </a:pPr>
            <a:endParaRPr lang="en-US" altLang="ja-JP" sz="1500" dirty="0">
              <a:solidFill>
                <a:srgbClr val="000000"/>
              </a:solidFill>
              <a:latin typeface="Calibri" pitchFamily="34" charset="0"/>
              <a:cs typeface="Calibri" pitchFamily="34" charset="0"/>
            </a:endParaRPr>
          </a:p>
        </p:txBody>
      </p:sp>
      <p:sp>
        <p:nvSpPr>
          <p:cNvPr id="6" name="Rectangle 5"/>
          <p:cNvSpPr>
            <a:spLocks noChangeArrowheads="1"/>
          </p:cNvSpPr>
          <p:nvPr/>
        </p:nvSpPr>
        <p:spPr bwMode="auto">
          <a:xfrm>
            <a:off x="1794588" y="830424"/>
            <a:ext cx="60969" cy="5626360"/>
          </a:xfrm>
          <a:prstGeom prst="rect">
            <a:avLst/>
          </a:prstGeom>
          <a:solidFill>
            <a:srgbClr val="FDE97F"/>
          </a:solidFill>
          <a:ln w="12700" algn="ctr">
            <a:noFill/>
            <a:miter lim="800000"/>
            <a:headEnd/>
            <a:tailEnd/>
          </a:ln>
          <a:effectLst/>
        </p:spPr>
        <p:txBody>
          <a:bodyPr/>
          <a:lstStyle/>
          <a:p>
            <a:pPr marL="173038" indent="-173038" eaLnBrk="0" hangingPunct="0">
              <a:lnSpc>
                <a:spcPct val="150000"/>
              </a:lnSpc>
              <a:buClr>
                <a:srgbClr val="4E84C4"/>
              </a:buClr>
              <a:buFont typeface="Wingdings" pitchFamily="2" charset="2"/>
              <a:buChar char="§"/>
              <a:defRPr/>
            </a:pPr>
            <a:endParaRPr lang="en-US" altLang="ja-JP" sz="1500" dirty="0">
              <a:solidFill>
                <a:srgbClr val="000000"/>
              </a:solidFill>
              <a:latin typeface="Calibri" pitchFamily="34" charset="0"/>
              <a:cs typeface="Calibri" pitchFamily="34" charset="0"/>
            </a:endParaRPr>
          </a:p>
        </p:txBody>
      </p:sp>
      <p:sp>
        <p:nvSpPr>
          <p:cNvPr id="7" name="Rectangle 6"/>
          <p:cNvSpPr>
            <a:spLocks noChangeArrowheads="1"/>
          </p:cNvSpPr>
          <p:nvPr/>
        </p:nvSpPr>
        <p:spPr bwMode="auto">
          <a:xfrm>
            <a:off x="1746381" y="1231642"/>
            <a:ext cx="8763000" cy="5626358"/>
          </a:xfrm>
          <a:prstGeom prst="rect">
            <a:avLst/>
          </a:prstGeom>
          <a:gradFill flip="none" rotWithShape="1">
            <a:gsLst>
              <a:gs pos="0">
                <a:srgbClr val="FEF5CA"/>
              </a:gs>
              <a:gs pos="78000">
                <a:srgbClr val="FEF5CA"/>
              </a:gs>
              <a:gs pos="100000">
                <a:schemeClr val="bg1"/>
              </a:gs>
            </a:gsLst>
            <a:lin ang="0" scaled="1"/>
            <a:tileRect/>
          </a:gradFill>
          <a:ln w="12700" algn="ctr">
            <a:noFill/>
            <a:miter lim="800000"/>
            <a:headEnd/>
            <a:tailEnd/>
          </a:ln>
          <a:effectLst/>
        </p:spPr>
        <p:txBody>
          <a:bodyPr/>
          <a:lstStyle/>
          <a:p>
            <a:pPr marL="173038" indent="-173038" eaLnBrk="0" hangingPunct="0">
              <a:spcBef>
                <a:spcPts val="600"/>
              </a:spcBef>
              <a:buClr>
                <a:srgbClr val="4E84C4"/>
              </a:buClr>
              <a:buFont typeface="Wingdings" pitchFamily="2" charset="2"/>
              <a:buChar char="§"/>
              <a:defRPr/>
            </a:pPr>
            <a:endParaRPr lang="en-US" altLang="ja-JP" sz="2000" u="sng" dirty="0">
              <a:solidFill>
                <a:srgbClr val="000000"/>
              </a:solidFill>
              <a:latin typeface="Calibri" pitchFamily="34" charset="0"/>
              <a:cs typeface="Calibri" pitchFamily="34" charset="0"/>
            </a:endParaRPr>
          </a:p>
        </p:txBody>
      </p:sp>
      <p:sp>
        <p:nvSpPr>
          <p:cNvPr id="8" name="Rectangle 7"/>
          <p:cNvSpPr>
            <a:spLocks noChangeArrowheads="1"/>
          </p:cNvSpPr>
          <p:nvPr/>
        </p:nvSpPr>
        <p:spPr bwMode="auto">
          <a:xfrm>
            <a:off x="1927680" y="1165410"/>
            <a:ext cx="8619022" cy="5291374"/>
          </a:xfrm>
          <a:prstGeom prst="rect">
            <a:avLst/>
          </a:prstGeom>
          <a:noFill/>
          <a:ln w="12700" algn="ctr">
            <a:noFill/>
            <a:miter lim="800000"/>
            <a:headEnd/>
            <a:tailEnd/>
          </a:ln>
          <a:effectLst/>
        </p:spPr>
        <p:txBody>
          <a:bodyPr/>
          <a:lstStyle/>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buFont typeface="Wingdings" pitchFamily="2" charset="2"/>
              <a:buChar char="§"/>
              <a:defRPr/>
            </a:pPr>
            <a:endParaRPr lang="en-US" altLang="ja-JP" sz="1250" dirty="0">
              <a:solidFill>
                <a:srgbClr val="000000"/>
              </a:solidFill>
              <a:latin typeface="Calibri" pitchFamily="34" charset="0"/>
              <a:cs typeface="Calibri" pitchFamily="34" charset="0"/>
            </a:endParaRPr>
          </a:p>
          <a:p>
            <a:pPr marL="173038" indent="-173038" eaLnBrk="0" hangingPunct="0">
              <a:buClr>
                <a:srgbClr val="4E84C4"/>
              </a:buClr>
              <a:buFont typeface="Wingdings" pitchFamily="2" charset="2"/>
              <a:buChar char="§"/>
              <a:defRPr/>
            </a:pPr>
            <a:endParaRPr lang="en-US" altLang="ja-JP" sz="1250" dirty="0">
              <a:solidFill>
                <a:srgbClr val="000000"/>
              </a:solidFill>
              <a:latin typeface="Calibri" pitchFamily="34" charset="0"/>
              <a:cs typeface="Calibri"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130874846"/>
              </p:ext>
            </p:extLst>
          </p:nvPr>
        </p:nvGraphicFramePr>
        <p:xfrm>
          <a:off x="-1" y="679635"/>
          <a:ext cx="12192001" cy="8185339"/>
        </p:xfrm>
        <a:graphic>
          <a:graphicData uri="http://schemas.openxmlformats.org/drawingml/2006/table">
            <a:tbl>
              <a:tblPr/>
              <a:tblGrid>
                <a:gridCol w="1938016">
                  <a:extLst>
                    <a:ext uri="{9D8B030D-6E8A-4147-A177-3AD203B41FA5}">
                      <a16:colId xmlns:a16="http://schemas.microsoft.com/office/drawing/2014/main" val="20000"/>
                    </a:ext>
                  </a:extLst>
                </a:gridCol>
                <a:gridCol w="2965289">
                  <a:extLst>
                    <a:ext uri="{9D8B030D-6E8A-4147-A177-3AD203B41FA5}">
                      <a16:colId xmlns:a16="http://schemas.microsoft.com/office/drawing/2014/main" val="20001"/>
                    </a:ext>
                  </a:extLst>
                </a:gridCol>
                <a:gridCol w="3763601">
                  <a:extLst>
                    <a:ext uri="{9D8B030D-6E8A-4147-A177-3AD203B41FA5}">
                      <a16:colId xmlns:a16="http://schemas.microsoft.com/office/drawing/2014/main" val="20002"/>
                    </a:ext>
                  </a:extLst>
                </a:gridCol>
                <a:gridCol w="3525095">
                  <a:extLst>
                    <a:ext uri="{9D8B030D-6E8A-4147-A177-3AD203B41FA5}">
                      <a16:colId xmlns:a16="http://schemas.microsoft.com/office/drawing/2014/main" val="20003"/>
                    </a:ext>
                  </a:extLst>
                </a:gridCol>
              </a:tblGrid>
              <a:tr h="244575">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Province</a:t>
                      </a:r>
                      <a:endParaRPr lang="en-US" sz="1300" b="1" dirty="0">
                        <a:solidFill>
                          <a:srgbClr val="000000"/>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a:noFill/>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b="1" dirty="0">
                          <a:solidFill>
                            <a:srgbClr val="000000"/>
                          </a:solidFill>
                          <a:latin typeface="+mn-lt"/>
                          <a:ea typeface="Calibri"/>
                          <a:cs typeface="Times New Roman"/>
                        </a:rPr>
                        <a:t>Link for </a:t>
                      </a:r>
                      <a:r>
                        <a:rPr lang="en-US" sz="1300" b="1" dirty="0" err="1">
                          <a:solidFill>
                            <a:srgbClr val="000000"/>
                          </a:solidFill>
                          <a:latin typeface="+mn-lt"/>
                          <a:ea typeface="Calibri"/>
                          <a:cs typeface="Times New Roman"/>
                        </a:rPr>
                        <a:t>For</a:t>
                      </a:r>
                      <a:r>
                        <a:rPr lang="en-US" sz="1300" b="1" dirty="0">
                          <a:solidFill>
                            <a:srgbClr val="000000"/>
                          </a:solidFill>
                          <a:latin typeface="+mn-lt"/>
                          <a:ea typeface="Calibri"/>
                          <a:cs typeface="Times New Roman"/>
                        </a:rPr>
                        <a:t> Eligibility &amp; Application Form</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EDF2F8"/>
                    </a:solidFill>
                  </a:tcPr>
                </a:tc>
                <a:tc>
                  <a:txBody>
                    <a:bodyPr/>
                    <a:lstStyle/>
                    <a:p>
                      <a:pPr marL="0" marR="0" algn="ctr">
                        <a:lnSpc>
                          <a:spcPct val="115000"/>
                        </a:lnSpc>
                        <a:spcBef>
                          <a:spcPts val="0"/>
                        </a:spcBef>
                        <a:spcAft>
                          <a:spcPts val="0"/>
                        </a:spcAft>
                      </a:pPr>
                      <a:r>
                        <a:rPr lang="en-US" sz="1300" b="1" dirty="0">
                          <a:solidFill>
                            <a:srgbClr val="000000"/>
                          </a:solidFill>
                          <a:latin typeface="+mn-lt"/>
                          <a:ea typeface="Calibri"/>
                          <a:cs typeface="Times New Roman"/>
                        </a:rPr>
                        <a:t>Effective</a:t>
                      </a:r>
                      <a:r>
                        <a:rPr lang="en-US" sz="1300" b="1" baseline="0" dirty="0">
                          <a:solidFill>
                            <a:srgbClr val="000000"/>
                          </a:solidFill>
                          <a:latin typeface="+mn-lt"/>
                          <a:ea typeface="Calibri"/>
                          <a:cs typeface="Times New Roman"/>
                        </a:rPr>
                        <a:t> Date of Coverage ( Waiting Period)</a:t>
                      </a:r>
                      <a:endParaRPr lang="en-US" sz="1300" b="1"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EDF2F8"/>
                    </a:solidFill>
                  </a:tcPr>
                </a:tc>
                <a:tc>
                  <a:txBody>
                    <a:bodyPr/>
                    <a:lstStyle/>
                    <a:p>
                      <a:pPr marL="0" marR="0" algn="ctr">
                        <a:lnSpc>
                          <a:spcPct val="115000"/>
                        </a:lnSpc>
                        <a:spcBef>
                          <a:spcPts val="0"/>
                        </a:spcBef>
                        <a:spcAft>
                          <a:spcPts val="0"/>
                        </a:spcAft>
                      </a:pPr>
                      <a:r>
                        <a:rPr lang="en-US" sz="1300" b="1" dirty="0">
                          <a:solidFill>
                            <a:srgbClr val="000000"/>
                          </a:solidFill>
                          <a:latin typeface="+mn-lt"/>
                          <a:ea typeface="Calibri"/>
                          <a:cs typeface="Times New Roman"/>
                        </a:rPr>
                        <a:t>Link to apply for Health</a:t>
                      </a:r>
                      <a:r>
                        <a:rPr lang="en-US" sz="1300" b="1" baseline="0" dirty="0">
                          <a:solidFill>
                            <a:srgbClr val="000000"/>
                          </a:solidFill>
                          <a:latin typeface="+mn-lt"/>
                          <a:ea typeface="Calibri"/>
                          <a:cs typeface="Times New Roman"/>
                        </a:rPr>
                        <a:t> Card</a:t>
                      </a:r>
                      <a:endParaRPr lang="en-US" sz="1300" b="1"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EDF2F8"/>
                    </a:solidFill>
                  </a:tcPr>
                </a:tc>
                <a:extLst>
                  <a:ext uri="{0D108BD9-81ED-4DB2-BD59-A6C34878D82A}">
                    <a16:rowId xmlns:a16="http://schemas.microsoft.com/office/drawing/2014/main" val="10000"/>
                  </a:ext>
                </a:extLst>
              </a:tr>
              <a:tr h="453326">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Alberta</a:t>
                      </a:r>
                    </a:p>
                    <a:p>
                      <a:pPr marL="0" marR="0" algn="ctr">
                        <a:lnSpc>
                          <a:spcPct val="115000"/>
                        </a:lnSpc>
                        <a:spcBef>
                          <a:spcPts val="0"/>
                        </a:spcBef>
                        <a:spcAft>
                          <a:spcPts val="0"/>
                        </a:spcAft>
                      </a:pPr>
                      <a:r>
                        <a:rPr lang="en-US" sz="1300" b="1" dirty="0">
                          <a:solidFill>
                            <a:schemeClr val="tx2"/>
                          </a:solidFill>
                          <a:latin typeface="+mn-lt"/>
                          <a:ea typeface="Calibri"/>
                          <a:cs typeface="Times New Roman"/>
                        </a:rPr>
                        <a:t>Alberta Health Care Insurance Plan (AHCIP</a:t>
                      </a:r>
                      <a:r>
                        <a:rPr lang="en-US" sz="1300" b="1" dirty="0">
                          <a:solidFill>
                            <a:srgbClr val="000000"/>
                          </a:solidFill>
                          <a:latin typeface="+mn-lt"/>
                          <a:ea typeface="Calibri"/>
                          <a:cs typeface="Times New Roman"/>
                        </a:rPr>
                        <a:t>)</a:t>
                      </a:r>
                      <a:endParaRPr lang="en-US" sz="1300" dirty="0">
                        <a:solidFill>
                          <a:srgbClr val="000000"/>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dirty="0">
                          <a:solidFill>
                            <a:srgbClr val="000000"/>
                          </a:solidFill>
                          <a:latin typeface="+mn-lt"/>
                          <a:ea typeface="Times New Roman"/>
                          <a:cs typeface="Times New Roman"/>
                        </a:rPr>
                        <a:t>Work permit must be </a:t>
                      </a:r>
                      <a:r>
                        <a:rPr lang="en-US" sz="1300" baseline="0" dirty="0">
                          <a:solidFill>
                            <a:srgbClr val="000000"/>
                          </a:solidFill>
                          <a:latin typeface="+mn-lt"/>
                          <a:ea typeface="Times New Roman"/>
                          <a:cs typeface="Times New Roman"/>
                        </a:rPr>
                        <a:t> valid for at least </a:t>
                      </a:r>
                      <a:r>
                        <a:rPr lang="en-US" sz="1300" dirty="0">
                          <a:solidFill>
                            <a:srgbClr val="000000"/>
                          </a:solidFill>
                          <a:latin typeface="+mn-lt"/>
                          <a:ea typeface="Times New Roman"/>
                          <a:cs typeface="Times New Roman"/>
                        </a:rPr>
                        <a:t> 6 months or eligible residents of Alberta</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r>
                        <a:rPr lang="en-US" sz="1300" dirty="0">
                          <a:solidFill>
                            <a:srgbClr val="000000"/>
                          </a:solidFill>
                          <a:latin typeface="+mn-lt"/>
                          <a:ea typeface="Times New Roman"/>
                          <a:cs typeface="Times New Roman"/>
                        </a:rPr>
                        <a:t>First day of 3</a:t>
                      </a:r>
                      <a:r>
                        <a:rPr lang="en-US" sz="1300" baseline="30000" dirty="0">
                          <a:solidFill>
                            <a:srgbClr val="000000"/>
                          </a:solidFill>
                          <a:latin typeface="+mn-lt"/>
                          <a:ea typeface="Times New Roman"/>
                          <a:cs typeface="Times New Roman"/>
                        </a:rPr>
                        <a:t>rd</a:t>
                      </a:r>
                      <a:r>
                        <a:rPr lang="en-US" sz="1300" dirty="0">
                          <a:solidFill>
                            <a:srgbClr val="000000"/>
                          </a:solidFill>
                          <a:latin typeface="+mn-lt"/>
                          <a:ea typeface="Times New Roman"/>
                          <a:cs typeface="Times New Roman"/>
                        </a:rPr>
                        <a:t> month following the date of travel</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endParaRPr lang="en-US" sz="1300" dirty="0">
                        <a:solidFill>
                          <a:srgbClr val="000000"/>
                        </a:solidFill>
                        <a:latin typeface="+mn-lt"/>
                        <a:ea typeface="Times New Roman"/>
                        <a:cs typeface="Times New Roman"/>
                      </a:endParaRPr>
                    </a:p>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http://www.health.alberta.ca/AHCIP/how-to-register.html</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1"/>
                  </a:ext>
                </a:extLst>
              </a:tr>
              <a:tr h="1176207">
                <a:tc>
                  <a:txBody>
                    <a:bodyPr/>
                    <a:lstStyle/>
                    <a:p>
                      <a:pPr marL="0" marR="0" algn="ctr">
                        <a:lnSpc>
                          <a:spcPct val="115000"/>
                        </a:lnSpc>
                        <a:spcBef>
                          <a:spcPts val="0"/>
                        </a:spcBef>
                        <a:spcAft>
                          <a:spcPts val="0"/>
                        </a:spcAft>
                      </a:pPr>
                      <a:endParaRPr lang="en-US" sz="1300" dirty="0">
                        <a:solidFill>
                          <a:srgbClr val="000000"/>
                        </a:solidFill>
                        <a:latin typeface="+mn-lt"/>
                        <a:ea typeface="Calibri"/>
                        <a:cs typeface="Times New Roman"/>
                      </a:endParaRPr>
                    </a:p>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British Columbia</a:t>
                      </a:r>
                    </a:p>
                    <a:p>
                      <a:pPr marL="0" marR="0" algn="ctr">
                        <a:lnSpc>
                          <a:spcPct val="115000"/>
                        </a:lnSpc>
                        <a:spcBef>
                          <a:spcPts val="0"/>
                        </a:spcBef>
                        <a:spcAft>
                          <a:spcPts val="0"/>
                        </a:spcAft>
                      </a:pPr>
                      <a:r>
                        <a:rPr lang="en-US" sz="1300" b="1" dirty="0">
                          <a:solidFill>
                            <a:schemeClr val="tx2"/>
                          </a:solidFill>
                          <a:latin typeface="+mn-lt"/>
                          <a:ea typeface="Calibri"/>
                          <a:cs typeface="Times New Roman"/>
                        </a:rPr>
                        <a:t>BC MSP(Medical Services Plan </a:t>
                      </a:r>
                      <a:r>
                        <a:rPr lang="en-US" sz="1300" b="1" dirty="0">
                          <a:solidFill>
                            <a:srgbClr val="000000"/>
                          </a:solidFill>
                          <a:latin typeface="+mn-lt"/>
                          <a:ea typeface="Calibri"/>
                          <a:cs typeface="Times New Roman"/>
                        </a:rPr>
                        <a:t>)</a:t>
                      </a:r>
                      <a:endParaRPr lang="en-US" sz="1300" dirty="0">
                        <a:solidFill>
                          <a:srgbClr val="000000"/>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300" dirty="0">
                          <a:solidFill>
                            <a:srgbClr val="000000"/>
                          </a:solidFill>
                          <a:latin typeface="+mn-lt"/>
                          <a:ea typeface="Times New Roman"/>
                          <a:cs typeface="Times New Roman"/>
                        </a:rPr>
                        <a:t>Work permit must be </a:t>
                      </a:r>
                      <a:r>
                        <a:rPr lang="en-US" sz="1300" baseline="0" dirty="0">
                          <a:solidFill>
                            <a:srgbClr val="000000"/>
                          </a:solidFill>
                          <a:latin typeface="+mn-lt"/>
                          <a:ea typeface="Times New Roman"/>
                          <a:cs typeface="Times New Roman"/>
                        </a:rPr>
                        <a:t> valid for at least </a:t>
                      </a:r>
                      <a:r>
                        <a:rPr lang="en-US" sz="1300" dirty="0">
                          <a:solidFill>
                            <a:srgbClr val="000000"/>
                          </a:solidFill>
                          <a:latin typeface="+mn-lt"/>
                          <a:ea typeface="Times New Roman"/>
                          <a:cs typeface="Times New Roman"/>
                        </a:rPr>
                        <a:t> 6 months or eligible residents of  BC</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r>
                        <a:rPr lang="en-US" sz="1300" dirty="0">
                          <a:latin typeface="+mn-lt"/>
                        </a:rPr>
                        <a:t>The wait period is calculated as the balance of the month in which you became a B.C. resident, plus two months. For example, if you became a B.C. resident on September 10th, 2015, you would be eligible for medical coverage on December 1, 2015</a:t>
                      </a: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300" dirty="0">
                          <a:solidFill>
                            <a:srgbClr val="000000"/>
                          </a:solidFill>
                          <a:latin typeface="+mn-lt"/>
                          <a:ea typeface="Calibri"/>
                          <a:cs typeface="Times New Roman"/>
                        </a:rPr>
                        <a:t>Send the scanned copy of the form along with supporting documents to the Benefits Coordinator/Canada Insurance</a:t>
                      </a:r>
                      <a:r>
                        <a:rPr lang="en-US" sz="1300" baseline="0" dirty="0">
                          <a:solidFill>
                            <a:srgbClr val="000000"/>
                          </a:solidFill>
                          <a:latin typeface="+mn-lt"/>
                          <a:ea typeface="Calibri"/>
                          <a:cs typeface="Times New Roman"/>
                        </a:rPr>
                        <a:t> team</a:t>
                      </a:r>
                      <a:r>
                        <a:rPr lang="en-US" sz="1300" dirty="0">
                          <a:solidFill>
                            <a:srgbClr val="000000"/>
                          </a:solidFill>
                          <a:latin typeface="+mn-lt"/>
                          <a:ea typeface="Calibri"/>
                          <a:cs typeface="Times New Roman"/>
                        </a:rPr>
                        <a:t> </a:t>
                      </a:r>
                      <a:r>
                        <a:rPr lang="en-US" sz="1300" baseline="0" dirty="0">
                          <a:solidFill>
                            <a:srgbClr val="000000"/>
                          </a:solidFill>
                          <a:latin typeface="+mn-lt"/>
                          <a:ea typeface="Calibri"/>
                          <a:cs typeface="Times New Roman"/>
                        </a:rPr>
                        <a:t>for enrolling under TCS BC MSP Group Coverage. Once enrolled TCS Canada will directly pay the monthly invoice for BMSP</a:t>
                      </a:r>
                      <a:endParaRPr lang="en-US" sz="1300" dirty="0">
                        <a:solidFill>
                          <a:srgbClr val="000000"/>
                        </a:solidFill>
                        <a:latin typeface="+mn-lt"/>
                        <a:ea typeface="Calibri"/>
                        <a:cs typeface="Times New Roman"/>
                      </a:endParaRPr>
                    </a:p>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https://www2.gov.bc.ca/assets/gov/careers/forms-tools/all-employees/msp_application_group_enrolment.pdf</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2"/>
                  </a:ext>
                </a:extLst>
              </a:tr>
              <a:tr h="698169">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Manitoba</a:t>
                      </a:r>
                    </a:p>
                    <a:p>
                      <a:pPr marL="0" marR="0" algn="ctr">
                        <a:lnSpc>
                          <a:spcPct val="115000"/>
                        </a:lnSpc>
                        <a:spcBef>
                          <a:spcPts val="0"/>
                        </a:spcBef>
                        <a:spcAft>
                          <a:spcPts val="0"/>
                        </a:spcAft>
                      </a:pPr>
                      <a:r>
                        <a:rPr lang="en-US" sz="1300" b="1" i="0" kern="1200" dirty="0">
                          <a:solidFill>
                            <a:schemeClr val="tx2"/>
                          </a:solidFill>
                          <a:latin typeface="+mn-lt"/>
                          <a:ea typeface="+mn-ea"/>
                          <a:cs typeface="+mn-cs"/>
                        </a:rPr>
                        <a:t>Manitoba Health, Healthy Living and Seniors coverage</a:t>
                      </a:r>
                      <a:r>
                        <a:rPr lang="en-US" sz="1300" b="1" i="0" kern="1200" dirty="0">
                          <a:solidFill>
                            <a:schemeClr val="tx1"/>
                          </a:solidFill>
                          <a:latin typeface="+mn-lt"/>
                          <a:ea typeface="+mn-ea"/>
                          <a:cs typeface="+mn-cs"/>
                        </a:rPr>
                        <a:t> </a:t>
                      </a:r>
                      <a:endParaRPr lang="en-US" sz="1300" b="1" dirty="0">
                        <a:solidFill>
                          <a:srgbClr val="000000"/>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dirty="0">
                          <a:solidFill>
                            <a:srgbClr val="000000"/>
                          </a:solidFill>
                          <a:latin typeface="+mn-lt"/>
                          <a:ea typeface="Times New Roman"/>
                          <a:cs typeface="Times New Roman"/>
                        </a:rPr>
                        <a:t>Work permit must be </a:t>
                      </a:r>
                      <a:r>
                        <a:rPr lang="en-US" sz="1300" baseline="0" dirty="0">
                          <a:solidFill>
                            <a:srgbClr val="000000"/>
                          </a:solidFill>
                          <a:latin typeface="+mn-lt"/>
                          <a:ea typeface="Times New Roman"/>
                          <a:cs typeface="Times New Roman"/>
                        </a:rPr>
                        <a:t> valid for at least </a:t>
                      </a:r>
                      <a:r>
                        <a:rPr lang="en-US" sz="1300" dirty="0">
                          <a:solidFill>
                            <a:srgbClr val="000000"/>
                          </a:solidFill>
                          <a:latin typeface="+mn-lt"/>
                          <a:ea typeface="Times New Roman"/>
                          <a:cs typeface="Times New Roman"/>
                        </a:rPr>
                        <a:t> 12 months </a:t>
                      </a:r>
                      <a:r>
                        <a:rPr lang="en-US" sz="1300" baseline="0" dirty="0">
                          <a:solidFill>
                            <a:srgbClr val="000000"/>
                          </a:solidFill>
                          <a:latin typeface="+mn-lt"/>
                          <a:ea typeface="Calibri"/>
                          <a:cs typeface="Times New Roman"/>
                        </a:rPr>
                        <a:t>or eligible resident of Manitoba</a:t>
                      </a: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r>
                        <a:rPr lang="en-US" sz="1300" b="0" i="0" kern="1200" dirty="0">
                          <a:solidFill>
                            <a:schemeClr val="tx1"/>
                          </a:solidFill>
                          <a:latin typeface="+mn-lt"/>
                          <a:ea typeface="+mn-ea"/>
                          <a:cs typeface="+mn-cs"/>
                        </a:rPr>
                        <a:t>Coverage will begin on the first day of the third month after your arrival in Manitoba. </a:t>
                      </a: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endParaRPr lang="en-US" sz="1300" dirty="0">
                        <a:solidFill>
                          <a:srgbClr val="000000"/>
                        </a:solidFill>
                        <a:latin typeface="+mn-lt"/>
                        <a:ea typeface="Calibri"/>
                        <a:cs typeface="Times New Roman"/>
                      </a:endParaRPr>
                    </a:p>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http://www.gov.mb.ca/health/mhsip/forms.html</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3"/>
                  </a:ext>
                </a:extLst>
              </a:tr>
              <a:tr h="486517">
                <a:tc>
                  <a:txBody>
                    <a:bodyPr/>
                    <a:lstStyle/>
                    <a:p>
                      <a:pPr marL="0" marR="0" algn="ctr" defTabSz="914400" rtl="0" eaLnBrk="1" latinLnBrk="0" hangingPunct="1">
                        <a:lnSpc>
                          <a:spcPct val="115000"/>
                        </a:lnSpc>
                        <a:spcBef>
                          <a:spcPts val="0"/>
                        </a:spcBef>
                        <a:spcAft>
                          <a:spcPts val="0"/>
                        </a:spcAft>
                      </a:pPr>
                      <a:r>
                        <a:rPr lang="en-US" sz="1300" b="1" kern="1200" dirty="0">
                          <a:solidFill>
                            <a:srgbClr val="000000"/>
                          </a:solidFill>
                          <a:latin typeface="+mn-lt"/>
                          <a:ea typeface="Calibri"/>
                          <a:cs typeface="Times New Roman"/>
                        </a:rPr>
                        <a:t>New Brunswick</a:t>
                      </a:r>
                    </a:p>
                    <a:p>
                      <a:pPr marL="0" marR="0" algn="ctr" defTabSz="914400" rtl="0" eaLnBrk="1" latinLnBrk="0" hangingPunct="1">
                        <a:lnSpc>
                          <a:spcPct val="115000"/>
                        </a:lnSpc>
                        <a:spcBef>
                          <a:spcPts val="0"/>
                        </a:spcBef>
                        <a:spcAft>
                          <a:spcPts val="0"/>
                        </a:spcAft>
                      </a:pPr>
                      <a:r>
                        <a:rPr lang="en-US" sz="1300" b="1" i="0" u="none" kern="1200" dirty="0">
                          <a:solidFill>
                            <a:schemeClr val="tx2"/>
                          </a:solidFill>
                          <a:latin typeface="+mn-lt"/>
                          <a:ea typeface="+mn-ea"/>
                          <a:cs typeface="+mn-cs"/>
                        </a:rPr>
                        <a:t>New Brunswick Medicare Card</a:t>
                      </a: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0000"/>
                          </a:solidFill>
                          <a:latin typeface="+mn-lt"/>
                          <a:ea typeface="Times New Roman"/>
                          <a:cs typeface="Times New Roman"/>
                        </a:rPr>
                        <a:t> A signed original ‘Application for Registration’ must be submitted for eligibility consideration upon completing your permanent move to New Brunswick. </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300" kern="1200" dirty="0">
                          <a:solidFill>
                            <a:srgbClr val="000000"/>
                          </a:solidFill>
                          <a:latin typeface="+mn-lt"/>
                          <a:ea typeface="Times New Roman"/>
                          <a:cs typeface="Times New Roman"/>
                        </a:rPr>
                        <a:t> A signed original ‘Application for Registration’ must be submitted for eligibility consideration upon completing your permanent move to New Brunswick. </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https://www2.gnb.ca/content/gnb/en/departments/health/MedicarePrescriptionDrugPlan/content/medicare/ApplyingforaCard.html</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7"/>
                  </a:ext>
                </a:extLst>
              </a:tr>
              <a:tr h="546265">
                <a:tc>
                  <a:txBody>
                    <a:bodyPr/>
                    <a:lstStyle/>
                    <a:p>
                      <a:pPr marL="0" marR="0" algn="ctr">
                        <a:lnSpc>
                          <a:spcPct val="115000"/>
                        </a:lnSpc>
                        <a:spcBef>
                          <a:spcPts val="0"/>
                        </a:spcBef>
                        <a:spcAft>
                          <a:spcPts val="0"/>
                        </a:spcAft>
                      </a:pPr>
                      <a:r>
                        <a:rPr lang="en-US" sz="1300" b="1" dirty="0">
                          <a:solidFill>
                            <a:srgbClr val="000000"/>
                          </a:solidFill>
                          <a:latin typeface="+mn-lt"/>
                          <a:ea typeface="Calibri"/>
                          <a:cs typeface="Times New Roman"/>
                        </a:rPr>
                        <a:t>Nova Scotia</a:t>
                      </a:r>
                    </a:p>
                    <a:p>
                      <a:pPr marL="0" marR="0" algn="ctr" defTabSz="914400" rtl="0" eaLnBrk="1" latinLnBrk="0" hangingPunct="1">
                        <a:lnSpc>
                          <a:spcPct val="115000"/>
                        </a:lnSpc>
                        <a:spcBef>
                          <a:spcPts val="0"/>
                        </a:spcBef>
                        <a:spcAft>
                          <a:spcPts val="0"/>
                        </a:spcAft>
                      </a:pPr>
                      <a:r>
                        <a:rPr lang="en-US" sz="1300" b="1" i="0" kern="1200" dirty="0">
                          <a:solidFill>
                            <a:schemeClr val="tx2"/>
                          </a:solidFill>
                          <a:latin typeface="+mn-lt"/>
                          <a:ea typeface="+mn-ea"/>
                          <a:cs typeface="+mn-cs"/>
                        </a:rPr>
                        <a:t>Nova Scotia Health Card (MSI)</a:t>
                      </a: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300" b="1" i="0" kern="1200" dirty="0">
                          <a:solidFill>
                            <a:schemeClr val="tx1"/>
                          </a:solidFill>
                          <a:effectLst/>
                          <a:latin typeface="+mn-lt"/>
                          <a:ea typeface="+mn-ea"/>
                          <a:cs typeface="+mn-cs"/>
                        </a:rPr>
                        <a:t>Work Permit  must be</a:t>
                      </a:r>
                      <a:r>
                        <a:rPr lang="en-US" sz="1300" b="0" i="0" kern="1200" dirty="0">
                          <a:solidFill>
                            <a:schemeClr val="tx1"/>
                          </a:solidFill>
                          <a:effectLst/>
                          <a:latin typeface="+mn-lt"/>
                          <a:ea typeface="+mn-ea"/>
                          <a:cs typeface="+mn-cs"/>
                        </a:rPr>
                        <a:t> valid for a minimum of 12 months to be eligible to apply for MSI upon their arrival in Nova Scotia,</a:t>
                      </a: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r>
                        <a:rPr lang="en-US" sz="1300" b="0" i="0" kern="1200" dirty="0">
                          <a:solidFill>
                            <a:schemeClr val="tx1"/>
                          </a:solidFill>
                          <a:latin typeface="+mn-lt"/>
                          <a:ea typeface="+mn-ea"/>
                          <a:cs typeface="+mn-cs"/>
                        </a:rPr>
                        <a:t>Coverage will begin on the date of arrival in Nova Scotia or the date the Work Permit was issued, whichever is the later date.</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https://novascotia.ca/DHW/msi/moving_travel.asp#2</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8"/>
                  </a:ext>
                </a:extLst>
              </a:tr>
              <a:tr h="498763">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Ontario</a:t>
                      </a:r>
                    </a:p>
                    <a:p>
                      <a:pPr marL="0" marR="0" algn="ctr">
                        <a:lnSpc>
                          <a:spcPct val="115000"/>
                        </a:lnSpc>
                        <a:spcBef>
                          <a:spcPts val="0"/>
                        </a:spcBef>
                        <a:spcAft>
                          <a:spcPts val="0"/>
                        </a:spcAft>
                      </a:pPr>
                      <a:r>
                        <a:rPr lang="en-US" sz="1300" b="1" dirty="0">
                          <a:solidFill>
                            <a:schemeClr val="tx2"/>
                          </a:solidFill>
                          <a:latin typeface="+mn-lt"/>
                          <a:ea typeface="Calibri"/>
                          <a:cs typeface="Times New Roman"/>
                        </a:rPr>
                        <a:t>Ontario Health Insurance Plan ( OHIP)</a:t>
                      </a:r>
                      <a:endParaRPr lang="en-US" sz="1300" dirty="0">
                        <a:solidFill>
                          <a:schemeClr val="tx2"/>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300" dirty="0">
                          <a:solidFill>
                            <a:srgbClr val="000000"/>
                          </a:solidFill>
                          <a:latin typeface="+mn-lt"/>
                          <a:ea typeface="Times New Roman"/>
                          <a:cs typeface="Times New Roman"/>
                        </a:rPr>
                        <a:t>Work permit must be </a:t>
                      </a:r>
                      <a:r>
                        <a:rPr lang="en-US" sz="1300" baseline="0" dirty="0">
                          <a:solidFill>
                            <a:srgbClr val="000000"/>
                          </a:solidFill>
                          <a:latin typeface="+mn-lt"/>
                          <a:ea typeface="Times New Roman"/>
                          <a:cs typeface="Times New Roman"/>
                        </a:rPr>
                        <a:t> valid for at least </a:t>
                      </a:r>
                      <a:r>
                        <a:rPr lang="en-US" sz="1300" dirty="0">
                          <a:solidFill>
                            <a:srgbClr val="000000"/>
                          </a:solidFill>
                          <a:latin typeface="+mn-lt"/>
                          <a:ea typeface="Times New Roman"/>
                          <a:cs typeface="Times New Roman"/>
                        </a:rPr>
                        <a:t> 6 months or eligible residents of  Ontario</a:t>
                      </a:r>
                    </a:p>
                    <a:p>
                      <a:pPr marL="0" marR="0" algn="ctr">
                        <a:lnSpc>
                          <a:spcPct val="115000"/>
                        </a:lnSpc>
                        <a:spcBef>
                          <a:spcPts val="0"/>
                        </a:spcBef>
                        <a:spcAft>
                          <a:spcPts val="0"/>
                        </a:spcAft>
                      </a:pP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r>
                        <a:rPr lang="en-US" sz="1300" dirty="0">
                          <a:solidFill>
                            <a:srgbClr val="000000"/>
                          </a:solidFill>
                          <a:latin typeface="+mn-lt"/>
                          <a:ea typeface="Times New Roman"/>
                          <a:cs typeface="Times New Roman"/>
                        </a:rPr>
                        <a:t>3 month Waiting Period from the </a:t>
                      </a:r>
                      <a:r>
                        <a:rPr lang="en-US" sz="1300" b="0" i="0" kern="1200" dirty="0">
                          <a:solidFill>
                            <a:schemeClr val="tx1"/>
                          </a:solidFill>
                          <a:latin typeface="+mn-lt"/>
                          <a:ea typeface="+mn-ea"/>
                          <a:cs typeface="+mn-cs"/>
                        </a:rPr>
                        <a:t>date you established residence in Ontario</a:t>
                      </a:r>
                      <a:endParaRPr lang="en-US" sz="1300" dirty="0">
                        <a:solidFill>
                          <a:srgbClr val="000000"/>
                        </a:solidFill>
                        <a:latin typeface="+mn-lt"/>
                        <a:ea typeface="Times New Roman"/>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http://www.health.gov.on.ca/en/public/programs/ohip/</a:t>
                      </a:r>
                    </a:p>
                    <a:p>
                      <a:pPr marL="0" marR="0" algn="ctr">
                        <a:lnSpc>
                          <a:spcPct val="115000"/>
                        </a:lnSpc>
                        <a:spcBef>
                          <a:spcPts val="0"/>
                        </a:spcBef>
                        <a:spcAft>
                          <a:spcPts val="0"/>
                        </a:spcAft>
                      </a:pPr>
                      <a:endParaRPr lang="en-US" sz="1300" dirty="0">
                        <a:solidFill>
                          <a:srgbClr val="000000"/>
                        </a:solidFill>
                        <a:latin typeface="+mn-lt"/>
                        <a:ea typeface="Times New Roman"/>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4"/>
                  </a:ext>
                </a:extLst>
              </a:tr>
              <a:tr h="498763">
                <a:tc>
                  <a:txBody>
                    <a:bodyPr/>
                    <a:lstStyle/>
                    <a:p>
                      <a:pPr marL="0" marR="0" algn="ctr" defTabSz="914400" rtl="0" eaLnBrk="1" latinLnBrk="0" hangingPunct="1">
                        <a:lnSpc>
                          <a:spcPct val="115000"/>
                        </a:lnSpc>
                        <a:spcBef>
                          <a:spcPts val="0"/>
                        </a:spcBef>
                        <a:spcAft>
                          <a:spcPts val="0"/>
                        </a:spcAft>
                      </a:pPr>
                      <a:r>
                        <a:rPr lang="en-US" sz="1300" b="1" kern="1200" dirty="0">
                          <a:solidFill>
                            <a:srgbClr val="000000"/>
                          </a:solidFill>
                          <a:latin typeface="+mn-lt"/>
                          <a:ea typeface="Times New Roman"/>
                          <a:cs typeface="Times New Roman"/>
                        </a:rPr>
                        <a:t>Prince Edward island</a:t>
                      </a:r>
                    </a:p>
                    <a:p>
                      <a:pPr marL="0" marR="0" algn="ctr" defTabSz="914400" rtl="0" eaLnBrk="1" latinLnBrk="0" hangingPunct="1">
                        <a:lnSpc>
                          <a:spcPct val="115000"/>
                        </a:lnSpc>
                        <a:spcBef>
                          <a:spcPts val="0"/>
                        </a:spcBef>
                        <a:spcAft>
                          <a:spcPts val="0"/>
                        </a:spcAft>
                      </a:pPr>
                      <a:r>
                        <a:rPr lang="en-US" sz="1300" b="1" kern="1200" dirty="0">
                          <a:solidFill>
                            <a:schemeClr val="tx2"/>
                          </a:solidFill>
                          <a:latin typeface="+mn-lt"/>
                          <a:ea typeface="Calibri"/>
                          <a:cs typeface="Times New Roman"/>
                        </a:rPr>
                        <a:t>PEI health card</a:t>
                      </a: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lang="en-US" sz="1300" kern="1200" dirty="0">
                          <a:solidFill>
                            <a:srgbClr val="000000"/>
                          </a:solidFill>
                          <a:latin typeface="+mn-lt"/>
                          <a:ea typeface="Times New Roman"/>
                          <a:cs typeface="Times New Roman"/>
                        </a:rPr>
                        <a:t>You must reside in this province for at least six months plus one day</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r>
                        <a:rPr lang="en-US" sz="1300" dirty="0">
                          <a:solidFill>
                            <a:srgbClr val="000000"/>
                          </a:solidFill>
                          <a:latin typeface="+mn-lt"/>
                          <a:ea typeface="Times New Roman"/>
                          <a:cs typeface="Times New Roman"/>
                        </a:rPr>
                        <a:t>3 month waiting period after</a:t>
                      </a:r>
                      <a:r>
                        <a:rPr lang="en-US" sz="1300" baseline="0" dirty="0">
                          <a:solidFill>
                            <a:srgbClr val="000000"/>
                          </a:solidFill>
                          <a:latin typeface="+mn-lt"/>
                          <a:ea typeface="Times New Roman"/>
                          <a:cs typeface="Times New Roman"/>
                        </a:rPr>
                        <a:t> you establish residency in PE</a:t>
                      </a:r>
                      <a:endParaRPr lang="en-US" sz="1300" dirty="0">
                        <a:solidFill>
                          <a:srgbClr val="000000"/>
                        </a:solidFill>
                        <a:latin typeface="+mn-lt"/>
                        <a:ea typeface="Times New Roman"/>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https://www.princeedwardisland.ca/en/service/apply-pei-health-card-new-residents</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9"/>
                  </a:ext>
                </a:extLst>
              </a:tr>
              <a:tr h="700647">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Quebec ( RAMQ)</a:t>
                      </a:r>
                    </a:p>
                    <a:p>
                      <a:pPr marL="0" marR="0" algn="ctr">
                        <a:lnSpc>
                          <a:spcPct val="115000"/>
                        </a:lnSpc>
                        <a:spcBef>
                          <a:spcPts val="0"/>
                        </a:spcBef>
                        <a:spcAft>
                          <a:spcPts val="0"/>
                        </a:spcAft>
                      </a:pPr>
                      <a:r>
                        <a:rPr lang="fr-FR" sz="1300" b="1" i="0" kern="1200" dirty="0">
                          <a:solidFill>
                            <a:schemeClr val="tx2"/>
                          </a:solidFill>
                          <a:latin typeface="+mn-lt"/>
                          <a:ea typeface="+mn-ea"/>
                          <a:cs typeface="+mn-cs"/>
                        </a:rPr>
                        <a:t>Régie de l'assurance maladie du Québec</a:t>
                      </a:r>
                      <a:endParaRPr lang="en-US" sz="1300" dirty="0">
                        <a:solidFill>
                          <a:schemeClr val="tx2"/>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300" dirty="0">
                          <a:solidFill>
                            <a:srgbClr val="000000"/>
                          </a:solidFill>
                          <a:latin typeface="+mn-lt"/>
                          <a:ea typeface="Times New Roman"/>
                          <a:cs typeface="Times New Roman"/>
                        </a:rPr>
                        <a:t>Work permit must be </a:t>
                      </a:r>
                      <a:r>
                        <a:rPr lang="en-US" sz="1300" baseline="0" dirty="0">
                          <a:solidFill>
                            <a:srgbClr val="000000"/>
                          </a:solidFill>
                          <a:latin typeface="+mn-lt"/>
                          <a:ea typeface="Times New Roman"/>
                          <a:cs typeface="Times New Roman"/>
                        </a:rPr>
                        <a:t> valid for at least </a:t>
                      </a:r>
                      <a:r>
                        <a:rPr lang="en-US" sz="1300" dirty="0">
                          <a:solidFill>
                            <a:srgbClr val="000000"/>
                          </a:solidFill>
                          <a:latin typeface="+mn-lt"/>
                          <a:ea typeface="Times New Roman"/>
                          <a:cs typeface="Times New Roman"/>
                        </a:rPr>
                        <a:t> 6 months  or eligible residents of  Quebec</a:t>
                      </a:r>
                    </a:p>
                    <a:p>
                      <a:pPr marL="0" marR="0" algn="ctr">
                        <a:lnSpc>
                          <a:spcPct val="115000"/>
                        </a:lnSpc>
                        <a:spcBef>
                          <a:spcPts val="0"/>
                        </a:spcBef>
                        <a:spcAft>
                          <a:spcPts val="0"/>
                        </a:spcAft>
                      </a:pPr>
                      <a:endParaRPr lang="en-US" sz="1300" dirty="0">
                        <a:solidFill>
                          <a:srgbClr val="000000"/>
                        </a:solidFill>
                        <a:latin typeface="+mn-lt"/>
                        <a:ea typeface="Times New Roman"/>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a:lnSpc>
                          <a:spcPct val="115000"/>
                        </a:lnSpc>
                        <a:spcBef>
                          <a:spcPts val="0"/>
                        </a:spcBef>
                        <a:spcAft>
                          <a:spcPts val="0"/>
                        </a:spcAft>
                      </a:pPr>
                      <a:r>
                        <a:rPr lang="en-US" sz="1300" dirty="0">
                          <a:solidFill>
                            <a:srgbClr val="000000"/>
                          </a:solidFill>
                          <a:latin typeface="+mn-lt"/>
                          <a:ea typeface="Calibri"/>
                          <a:cs typeface="Times New Roman"/>
                        </a:rPr>
                        <a:t>3 month Waiting</a:t>
                      </a:r>
                      <a:r>
                        <a:rPr lang="en-US" sz="1300" baseline="0" dirty="0">
                          <a:solidFill>
                            <a:srgbClr val="000000"/>
                          </a:solidFill>
                          <a:latin typeface="+mn-lt"/>
                          <a:ea typeface="Calibri"/>
                          <a:cs typeface="Times New Roman"/>
                        </a:rPr>
                        <a:t> Period after you establish residency in PEI</a:t>
                      </a: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http://www.ramq.gouv.qc.ca/en/citizens/health-insurance/registration/Pages/how-to-register.aspx</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rgbClr val="A7BFDE"/>
                    </a:solidFill>
                  </a:tcPr>
                </a:tc>
                <a:extLst>
                  <a:ext uri="{0D108BD9-81ED-4DB2-BD59-A6C34878D82A}">
                    <a16:rowId xmlns:a16="http://schemas.microsoft.com/office/drawing/2014/main" val="10005"/>
                  </a:ext>
                </a:extLst>
              </a:tr>
              <a:tr h="728428">
                <a:tc>
                  <a:txBody>
                    <a:bodyPr/>
                    <a:lstStyle/>
                    <a:p>
                      <a:pPr marL="0" marR="0" algn="ctr">
                        <a:lnSpc>
                          <a:spcPct val="115000"/>
                        </a:lnSpc>
                        <a:spcBef>
                          <a:spcPts val="0"/>
                        </a:spcBef>
                        <a:spcAft>
                          <a:spcPts val="0"/>
                        </a:spcAft>
                      </a:pPr>
                      <a:r>
                        <a:rPr lang="en-US" sz="1300" b="1" dirty="0">
                          <a:solidFill>
                            <a:srgbClr val="000000"/>
                          </a:solidFill>
                          <a:latin typeface="+mn-lt"/>
                          <a:ea typeface="Times New Roman"/>
                          <a:cs typeface="Times New Roman"/>
                        </a:rPr>
                        <a:t>Saskatchewan</a:t>
                      </a:r>
                    </a:p>
                    <a:p>
                      <a:pPr marL="0" marR="0" algn="ctr">
                        <a:lnSpc>
                          <a:spcPct val="115000"/>
                        </a:lnSpc>
                        <a:spcBef>
                          <a:spcPts val="0"/>
                        </a:spcBef>
                        <a:spcAft>
                          <a:spcPts val="0"/>
                        </a:spcAft>
                      </a:pPr>
                      <a:r>
                        <a:rPr lang="en-US" sz="1300" b="1" dirty="0">
                          <a:solidFill>
                            <a:schemeClr val="tx2"/>
                          </a:solidFill>
                          <a:latin typeface="+mn-lt"/>
                          <a:ea typeface="Calibri"/>
                          <a:cs typeface="Times New Roman"/>
                        </a:rPr>
                        <a:t>eHealth</a:t>
                      </a:r>
                      <a:r>
                        <a:rPr lang="en-US" sz="1300" b="1" baseline="0" dirty="0">
                          <a:solidFill>
                            <a:schemeClr val="tx2"/>
                          </a:solidFill>
                          <a:latin typeface="+mn-lt"/>
                          <a:ea typeface="Calibri"/>
                          <a:cs typeface="Times New Roman"/>
                        </a:rPr>
                        <a:t> Saskatchewan</a:t>
                      </a:r>
                      <a:endParaRPr lang="en-US" sz="1300" dirty="0">
                        <a:solidFill>
                          <a:schemeClr val="tx2"/>
                        </a:solidFill>
                        <a:latin typeface="+mn-lt"/>
                        <a:ea typeface="Calibri"/>
                        <a:cs typeface="Times New Roman"/>
                      </a:endParaRPr>
                    </a:p>
                  </a:txBody>
                  <a:tcPr marL="35183" marR="35183" marT="0" marB="0" anchor="ctr">
                    <a:lnL>
                      <a:noFill/>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a:noFill/>
                    </a:lnB>
                    <a:solidFill>
                      <a:srgbClr val="FFFFFF"/>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300" dirty="0">
                          <a:solidFill>
                            <a:srgbClr val="000000"/>
                          </a:solidFill>
                          <a:latin typeface="+mn-lt"/>
                          <a:ea typeface="Times New Roman"/>
                          <a:cs typeface="Times New Roman"/>
                        </a:rPr>
                        <a:t>Work permit must be </a:t>
                      </a:r>
                      <a:r>
                        <a:rPr lang="en-US" sz="1300" baseline="0" dirty="0">
                          <a:solidFill>
                            <a:srgbClr val="000000"/>
                          </a:solidFill>
                          <a:latin typeface="+mn-lt"/>
                          <a:ea typeface="Times New Roman"/>
                          <a:cs typeface="Times New Roman"/>
                        </a:rPr>
                        <a:t> valid for at least </a:t>
                      </a:r>
                      <a:r>
                        <a:rPr lang="en-US" sz="1300" dirty="0">
                          <a:solidFill>
                            <a:srgbClr val="000000"/>
                          </a:solidFill>
                          <a:latin typeface="+mn-lt"/>
                          <a:ea typeface="Times New Roman"/>
                          <a:cs typeface="Times New Roman"/>
                        </a:rPr>
                        <a:t> 6 months or eligible residents of Saskatchewan</a:t>
                      </a:r>
                    </a:p>
                    <a:p>
                      <a:pPr marL="0" marR="0" algn="ctr">
                        <a:lnSpc>
                          <a:spcPct val="115000"/>
                        </a:lnSpc>
                        <a:spcBef>
                          <a:spcPts val="0"/>
                        </a:spcBef>
                        <a:spcAft>
                          <a:spcPts val="0"/>
                        </a:spcAft>
                      </a:pPr>
                      <a:endParaRPr lang="en-US" sz="1300" dirty="0">
                        <a:solidFill>
                          <a:srgbClr val="000000"/>
                        </a:solidFill>
                        <a:latin typeface="+mn-lt"/>
                        <a:ea typeface="Calibri"/>
                        <a:cs typeface="Times New Roman"/>
                      </a:endParaRP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2">
                        <a:lumMod val="90000"/>
                      </a:schemeClr>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0000"/>
                          </a:solidFill>
                          <a:latin typeface="+mn-lt"/>
                          <a:ea typeface="Calibri"/>
                          <a:cs typeface="Times New Roman"/>
                        </a:rPr>
                        <a:t>You may be eligible for Saskatchewan health coverage on, or before, the first day of the third month after arriving in Canada</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2">
                        <a:lumMod val="90000"/>
                      </a:schemeClr>
                    </a:solidFill>
                  </a:tcPr>
                </a:tc>
                <a:tc>
                  <a:txBody>
                    <a:bodyPr/>
                    <a:lstStyle/>
                    <a:p>
                      <a:pPr marL="0" marR="0" algn="ctr" defTabSz="914400" rtl="0" eaLnBrk="1" latinLnBrk="0" hangingPunct="1">
                        <a:lnSpc>
                          <a:spcPct val="115000"/>
                        </a:lnSpc>
                        <a:spcBef>
                          <a:spcPts val="0"/>
                        </a:spcBef>
                        <a:spcAft>
                          <a:spcPts val="0"/>
                        </a:spcAft>
                      </a:pPr>
                      <a:r>
                        <a:rPr lang="en-US" sz="1300" kern="1200" dirty="0">
                          <a:solidFill>
                            <a:srgbClr val="0063BE"/>
                          </a:solidFill>
                          <a:latin typeface="+mn-lt"/>
                          <a:ea typeface="Times New Roman"/>
                          <a:cs typeface="Times New Roman"/>
                        </a:rPr>
                        <a:t>https://www.ehealthsask.ca/residents/health-cards/Pages/Apply-for-a-Health-Card.aspx</a:t>
                      </a:r>
                    </a:p>
                  </a:txBody>
                  <a:tcPr marL="35183" marR="35183" marT="0" marB="0" anchor="ctr">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07919142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575546"/>
          </a:xfrm>
        </p:spPr>
        <p:txBody>
          <a:bodyPr/>
          <a:lstStyle/>
          <a:p>
            <a:r>
              <a:rPr lang="en-US" sz="2800" b="1" u="sng" dirty="0">
                <a:latin typeface="+mn-lt"/>
              </a:rPr>
              <a:t>Contact Information - </a:t>
            </a:r>
            <a:r>
              <a:rPr lang="en-US" sz="2800" b="1" u="sng" dirty="0" err="1">
                <a:latin typeface="+mn-lt"/>
              </a:rPr>
              <a:t>iA</a:t>
            </a:r>
            <a:endParaRPr lang="en-US" sz="2800" b="1" u="sng" dirty="0">
              <a:latin typeface="+mn-lt"/>
            </a:endParaRPr>
          </a:p>
        </p:txBody>
      </p:sp>
      <p:sp>
        <p:nvSpPr>
          <p:cNvPr id="3" name="TextBox 2"/>
          <p:cNvSpPr txBox="1"/>
          <p:nvPr/>
        </p:nvSpPr>
        <p:spPr>
          <a:xfrm>
            <a:off x="666206" y="1058091"/>
            <a:ext cx="10384971" cy="2862322"/>
          </a:xfrm>
          <a:prstGeom prst="rect">
            <a:avLst/>
          </a:prstGeom>
          <a:noFill/>
        </p:spPr>
        <p:txBody>
          <a:bodyPr wrap="square" rtlCol="0">
            <a:spAutoFit/>
          </a:bodyPr>
          <a:lstStyle/>
          <a:p>
            <a:pPr marL="285750" indent="-285750">
              <a:spcBef>
                <a:spcPct val="0"/>
              </a:spcBef>
              <a:buFont typeface="Wingdings" panose="05000000000000000000" pitchFamily="2" charset="2"/>
              <a:buChar char="ü"/>
            </a:pPr>
            <a:r>
              <a:rPr lang="en-US" dirty="0"/>
              <a:t>Employees must go through </a:t>
            </a:r>
            <a:r>
              <a:rPr lang="en-US" dirty="0" err="1"/>
              <a:t>iA</a:t>
            </a:r>
            <a:r>
              <a:rPr lang="en-US" dirty="0"/>
              <a:t> policy document on </a:t>
            </a:r>
            <a:r>
              <a:rPr lang="en-US" dirty="0" err="1"/>
              <a:t>iA</a:t>
            </a:r>
            <a:r>
              <a:rPr lang="en-US" dirty="0"/>
              <a:t> website to get all the details about their coverage.</a:t>
            </a:r>
            <a:endParaRPr lang="en-CA" dirty="0"/>
          </a:p>
          <a:p>
            <a:pPr>
              <a:spcBef>
                <a:spcPct val="0"/>
              </a:spcBef>
            </a:pPr>
            <a:endParaRPr lang="en-CA" dirty="0"/>
          </a:p>
          <a:p>
            <a:pPr marL="285750" indent="-285750">
              <a:spcBef>
                <a:spcPct val="0"/>
              </a:spcBef>
              <a:buFont typeface="Wingdings" panose="05000000000000000000" pitchFamily="2" charset="2"/>
              <a:buChar char="ü"/>
            </a:pPr>
            <a:r>
              <a:rPr lang="en-CA" dirty="0"/>
              <a:t>contact information </a:t>
            </a:r>
          </a:p>
          <a:p>
            <a:r>
              <a:rPr lang="en-CA" dirty="0"/>
              <a:t>	Local # - 416-585-8921</a:t>
            </a:r>
          </a:p>
          <a:p>
            <a:r>
              <a:rPr lang="en-CA" dirty="0"/>
              <a:t>	Toll-Free – 1-877-422-6487</a:t>
            </a:r>
          </a:p>
          <a:p>
            <a:r>
              <a:rPr lang="en-CA" dirty="0"/>
              <a:t>	Email : </a:t>
            </a:r>
            <a:r>
              <a:rPr lang="en-CA" u="sng" dirty="0"/>
              <a:t>groupinsurance@ia.ca</a:t>
            </a:r>
            <a:endParaRPr lang="en-CA" dirty="0"/>
          </a:p>
          <a:p>
            <a:r>
              <a:rPr lang="en-CA" dirty="0"/>
              <a:t>	Call Centre is available from 7:30 AM – 8:00 PM (EST)</a:t>
            </a:r>
          </a:p>
          <a:p>
            <a:endParaRPr lang="en-CA" dirty="0"/>
          </a:p>
          <a:p>
            <a:pPr marL="285750" indent="-285750">
              <a:buFont typeface="Wingdings" panose="05000000000000000000" pitchFamily="2" charset="2"/>
              <a:buChar char="ü"/>
            </a:pPr>
            <a:r>
              <a:rPr lang="en-CA" dirty="0"/>
              <a:t>Attached a guide for employees which includes the link to “My Client Space” and the Customer Service number</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45288993"/>
              </p:ext>
            </p:extLst>
          </p:nvPr>
        </p:nvGraphicFramePr>
        <p:xfrm>
          <a:off x="8238309" y="4896575"/>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2" imgW="914400" imgH="771480" progId="AcroExch.Document.DC">
                  <p:embed/>
                </p:oleObj>
              </mc:Choice>
              <mc:Fallback>
                <p:oleObj name="Acrobat Document" showAsIcon="1" r:id="rId2" imgW="914400" imgH="771480" progId="AcroExch.Document.DC">
                  <p:embed/>
                  <p:pic>
                    <p:nvPicPr>
                      <p:cNvPr id="4" name="Object 3"/>
                      <p:cNvPicPr/>
                      <p:nvPr/>
                    </p:nvPicPr>
                    <p:blipFill>
                      <a:blip r:embed="rId3"/>
                      <a:stretch>
                        <a:fillRect/>
                      </a:stretch>
                    </p:blipFill>
                    <p:spPr>
                      <a:xfrm>
                        <a:off x="8238309" y="4896575"/>
                        <a:ext cx="914400" cy="7715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33061816"/>
              </p:ext>
            </p:extLst>
          </p:nvPr>
        </p:nvGraphicFramePr>
        <p:xfrm>
          <a:off x="9309463" y="4818199"/>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4" imgW="914400" imgH="771480" progId="AcroExch.Document.DC">
                  <p:embed/>
                </p:oleObj>
              </mc:Choice>
              <mc:Fallback>
                <p:oleObj name="Acrobat Document" showAsIcon="1" r:id="rId4" imgW="914400" imgH="771480" progId="AcroExch.Document.DC">
                  <p:embed/>
                  <p:pic>
                    <p:nvPicPr>
                      <p:cNvPr id="5" name="Object 4"/>
                      <p:cNvPicPr/>
                      <p:nvPr/>
                    </p:nvPicPr>
                    <p:blipFill>
                      <a:blip r:embed="rId5"/>
                      <a:stretch>
                        <a:fillRect/>
                      </a:stretch>
                    </p:blipFill>
                    <p:spPr>
                      <a:xfrm>
                        <a:off x="9309463" y="481819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51551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u="sng" dirty="0">
                <a:latin typeface="+mn-lt"/>
              </a:rPr>
              <a:t>Alert - Recent Reports of Fraudulent Phone Calls</a:t>
            </a:r>
          </a:p>
        </p:txBody>
      </p:sp>
      <p:sp>
        <p:nvSpPr>
          <p:cNvPr id="3" name="TextBox 2"/>
          <p:cNvSpPr txBox="1"/>
          <p:nvPr/>
        </p:nvSpPr>
        <p:spPr>
          <a:xfrm>
            <a:off x="462740" y="1162594"/>
            <a:ext cx="10852464" cy="4339650"/>
          </a:xfrm>
          <a:prstGeom prst="rect">
            <a:avLst/>
          </a:prstGeom>
          <a:noFill/>
        </p:spPr>
        <p:txBody>
          <a:bodyPr wrap="square" rtlCol="0">
            <a:spAutoFit/>
          </a:bodyPr>
          <a:lstStyle/>
          <a:p>
            <a:r>
              <a:rPr lang="en-US" sz="1400" dirty="0">
                <a:latin typeface="Calibri" pitchFamily="34" charset="0"/>
                <a:ea typeface="Tahoma" pitchFamily="34" charset="0"/>
                <a:cs typeface="Tahoma" pitchFamily="34" charset="0"/>
              </a:rPr>
              <a:t>It has been recently brought to our attention, that some employees have been contacted by individuals claiming to be with Citizen &amp; Immigration Canada or the Government of India. </a:t>
            </a:r>
          </a:p>
          <a:p>
            <a:br>
              <a:rPr lang="en-US" sz="1400" dirty="0">
                <a:latin typeface="Calibri" pitchFamily="34" charset="0"/>
                <a:ea typeface="Tahoma" pitchFamily="34" charset="0"/>
                <a:cs typeface="Tahoma" pitchFamily="34" charset="0"/>
              </a:rPr>
            </a:br>
            <a:r>
              <a:rPr lang="en-US" sz="1400" dirty="0">
                <a:latin typeface="Calibri" pitchFamily="34" charset="0"/>
                <a:ea typeface="Tahoma" pitchFamily="34" charset="0"/>
                <a:cs typeface="Tahoma" pitchFamily="34" charset="0"/>
              </a:rPr>
              <a:t>In some cases, individuals have been asked to share personal information such as their Date of Birth, address as well as their Visa/Immigration status and have been asked to transfer money to an account. </a:t>
            </a:r>
            <a:br>
              <a:rPr lang="en-US" sz="1400" dirty="0">
                <a:latin typeface="Calibri" pitchFamily="34" charset="0"/>
                <a:ea typeface="Tahoma" pitchFamily="34" charset="0"/>
                <a:cs typeface="Tahoma" pitchFamily="34" charset="0"/>
              </a:rPr>
            </a:br>
            <a:br>
              <a:rPr lang="en-US" sz="1400" dirty="0">
                <a:latin typeface="Calibri" pitchFamily="34" charset="0"/>
                <a:ea typeface="Tahoma" pitchFamily="34" charset="0"/>
                <a:cs typeface="Tahoma" pitchFamily="34" charset="0"/>
              </a:rPr>
            </a:br>
            <a:r>
              <a:rPr lang="en-US" sz="1400" dirty="0">
                <a:latin typeface="Calibri" pitchFamily="34" charset="0"/>
                <a:ea typeface="Tahoma" pitchFamily="34" charset="0"/>
                <a:cs typeface="Tahoma" pitchFamily="34" charset="0"/>
              </a:rPr>
              <a:t>We believe that this is fraudulent activity, and strongly advise you "not" to share your personal information or release funds to anyone claiming to be a Government Representative. </a:t>
            </a:r>
          </a:p>
          <a:p>
            <a:endParaRPr lang="en-US" sz="1400" dirty="0">
              <a:latin typeface="Calibri" pitchFamily="34" charset="0"/>
              <a:ea typeface="Tahoma" pitchFamily="34" charset="0"/>
              <a:cs typeface="Tahoma" pitchFamily="34" charset="0"/>
            </a:endParaRPr>
          </a:p>
          <a:p>
            <a:r>
              <a:rPr lang="en-US" sz="1400" dirty="0">
                <a:latin typeface="Calibri" pitchFamily="34" charset="0"/>
                <a:ea typeface="Tahoma" pitchFamily="34" charset="0"/>
                <a:cs typeface="Tahoma" pitchFamily="34" charset="0"/>
              </a:rPr>
              <a:t>Anyone who receives a threatening call should hang up immediately, contact their local police, and report the incident to the Canadian Anti-Fraud Centre by telephone at </a:t>
            </a:r>
            <a:r>
              <a:rPr lang="en-US" sz="1400" dirty="0">
                <a:solidFill>
                  <a:srgbClr val="0063BE"/>
                </a:solidFill>
                <a:latin typeface="Calibri" pitchFamily="34" charset="0"/>
                <a:ea typeface="Tahoma" pitchFamily="34" charset="0"/>
                <a:cs typeface="Tahoma" pitchFamily="34" charset="0"/>
              </a:rPr>
              <a:t>1-888-495-8501</a:t>
            </a:r>
            <a:r>
              <a:rPr lang="en-US" sz="1400" dirty="0">
                <a:latin typeface="Calibri" pitchFamily="34" charset="0"/>
                <a:ea typeface="Tahoma" pitchFamily="34" charset="0"/>
                <a:cs typeface="Tahoma" pitchFamily="34" charset="0"/>
              </a:rPr>
              <a:t>, through their website or by email and keep TCS Canada Immigration team informed </a:t>
            </a:r>
            <a:r>
              <a:rPr lang="en-US" sz="1400" dirty="0">
                <a:solidFill>
                  <a:srgbClr val="0063BE"/>
                </a:solidFill>
                <a:latin typeface="Calibri" pitchFamily="34" charset="0"/>
                <a:ea typeface="Tahoma" pitchFamily="34" charset="0"/>
                <a:cs typeface="Tahoma" pitchFamily="34" charset="0"/>
              </a:rPr>
              <a:t>(suresh.mohanraj@tcs.com)</a:t>
            </a:r>
          </a:p>
          <a:p>
            <a:endParaRPr lang="en-US" sz="1400" dirty="0">
              <a:latin typeface="Calibri" pitchFamily="34" charset="0"/>
              <a:ea typeface="Tahoma" pitchFamily="34" charset="0"/>
              <a:cs typeface="Tahoma" pitchFamily="34" charset="0"/>
            </a:endParaRPr>
          </a:p>
          <a:p>
            <a:r>
              <a:rPr lang="en-US" sz="1400" dirty="0">
                <a:latin typeface="Calibri" pitchFamily="34" charset="0"/>
                <a:ea typeface="Tahoma" pitchFamily="34" charset="0"/>
                <a:cs typeface="Tahoma" pitchFamily="34" charset="0"/>
              </a:rPr>
              <a:t>For more information on scams, to report deceptive telephone calls, or if personal or financial information has been unwittingly provided, please visit the Royal Canadian Mounted Police webpage. </a:t>
            </a:r>
          </a:p>
          <a:p>
            <a:endParaRPr lang="en-US" sz="1400" dirty="0">
              <a:latin typeface="Calibri" pitchFamily="34" charset="0"/>
              <a:ea typeface="Tahoma" pitchFamily="34" charset="0"/>
              <a:cs typeface="Tahoma" pitchFamily="34" charset="0"/>
            </a:endParaRPr>
          </a:p>
          <a:p>
            <a:r>
              <a:rPr lang="en-US" sz="1400" dirty="0">
                <a:latin typeface="Calibri" pitchFamily="34" charset="0"/>
                <a:ea typeface="Tahoma" pitchFamily="34" charset="0"/>
                <a:cs typeface="Tahoma" pitchFamily="34" charset="0"/>
              </a:rPr>
              <a:t>CIC also provides tips on its Web site on how to avoid becoming a victim to fraud. </a:t>
            </a:r>
          </a:p>
          <a:p>
            <a:r>
              <a:rPr lang="en-US" sz="1400" dirty="0">
                <a:latin typeface="Calibri" pitchFamily="34" charset="0"/>
                <a:ea typeface="Tahoma" pitchFamily="34" charset="0"/>
                <a:cs typeface="Tahoma" pitchFamily="34" charset="0"/>
              </a:rPr>
              <a:t> </a:t>
            </a:r>
          </a:p>
          <a:p>
            <a:endParaRPr lang="en-US" sz="2400" dirty="0"/>
          </a:p>
        </p:txBody>
      </p:sp>
    </p:spTree>
    <p:extLst>
      <p:ext uri="{BB962C8B-B14F-4D97-AF65-F5344CB8AC3E}">
        <p14:creationId xmlns:p14="http://schemas.microsoft.com/office/powerpoint/2010/main" val="12606161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42693" y="159435"/>
            <a:ext cx="10058400" cy="868573"/>
          </a:xfrm>
        </p:spPr>
        <p:txBody>
          <a:bodyPr/>
          <a:lstStyle/>
          <a:p>
            <a:r>
              <a:rPr lang="en-US" sz="2800" b="1" u="sng" dirty="0">
                <a:latin typeface="+mn-lt"/>
              </a:rPr>
              <a:t>Project End -&gt; Next Assignment</a:t>
            </a:r>
          </a:p>
        </p:txBody>
      </p:sp>
      <p:sp>
        <p:nvSpPr>
          <p:cNvPr id="5" name="TextBox 4"/>
          <p:cNvSpPr txBox="1"/>
          <p:nvPr/>
        </p:nvSpPr>
        <p:spPr>
          <a:xfrm>
            <a:off x="90193" y="1028008"/>
            <a:ext cx="11963400" cy="5509200"/>
          </a:xfrm>
          <a:prstGeom prst="rect">
            <a:avLst/>
          </a:prstGeom>
          <a:noFill/>
        </p:spPr>
        <p:txBody>
          <a:bodyPr wrap="square" rtlCol="0">
            <a:spAutoFit/>
          </a:bodyPr>
          <a:lstStyle/>
          <a:p>
            <a:r>
              <a:rPr lang="en-US" b="1" dirty="0">
                <a:latin typeface="Calibri" pitchFamily="34" charset="0"/>
                <a:ea typeface="Tahoma" pitchFamily="34" charset="0"/>
                <a:cs typeface="Tahoma" pitchFamily="34" charset="0"/>
              </a:rPr>
              <a:t>What is release from the account?</a:t>
            </a: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Your current project may end, but it does not mean release from the account/relationship. Your account leader may map you to another project with the same customer</a:t>
            </a: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A release from account means when you are asked to meet RMG (</a:t>
            </a:r>
            <a:r>
              <a:rPr lang="en-US" sz="1400" dirty="0">
                <a:solidFill>
                  <a:srgbClr val="0070C0"/>
                </a:solidFill>
                <a:latin typeface="Calibri" pitchFamily="34" charset="0"/>
                <a:ea typeface="Tahoma" pitchFamily="34" charset="0"/>
                <a:cs typeface="Tahoma" pitchFamily="34" charset="0"/>
              </a:rPr>
              <a:t>Rohit.T@tcs.com</a:t>
            </a:r>
            <a:r>
              <a:rPr lang="en-US" sz="1400" dirty="0">
                <a:latin typeface="Calibri" pitchFamily="34" charset="0"/>
                <a:ea typeface="Tahoma" pitchFamily="34" charset="0"/>
                <a:cs typeface="Tahoma" pitchFamily="34" charset="0"/>
              </a:rPr>
              <a:t>) for your next assignment</a:t>
            </a:r>
          </a:p>
          <a:p>
            <a:pPr marL="285750" indent="-285750">
              <a:buFont typeface="Arial" panose="020B0604020202020204" pitchFamily="34" charset="0"/>
              <a:buChar char="•"/>
            </a:pPr>
            <a:endParaRPr lang="en-US" dirty="0">
              <a:latin typeface="Calibri" pitchFamily="34" charset="0"/>
              <a:ea typeface="Tahoma" pitchFamily="34" charset="0"/>
              <a:cs typeface="Tahoma" pitchFamily="34" charset="0"/>
            </a:endParaRPr>
          </a:p>
          <a:p>
            <a:r>
              <a:rPr lang="en-US" b="1" dirty="0">
                <a:latin typeface="Calibri" pitchFamily="34" charset="0"/>
                <a:ea typeface="Tahoma" pitchFamily="34" charset="0"/>
                <a:cs typeface="Tahoma" pitchFamily="34" charset="0"/>
              </a:rPr>
              <a:t>What you should do upon release</a:t>
            </a: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Reach out to RMG as soon as you get to know about your release and let them know if you are interested to look for another assignment in Canada or travel back to your base branch. It’s a good practice to reach out to RMG even before your current project is ending without your supervisor asking you to do so.</a:t>
            </a: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RMG will guide you if your assignment will get extended within the same account or if a new customer assignment will be assigned to you.</a:t>
            </a: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You can utilize your vacation leaves post your release and raise a travel request back to your base branch for a date after your vacation end date</a:t>
            </a: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Update your competencies in system. Ideally you should keep your competencies updated at all times irrespective of release date</a:t>
            </a:r>
          </a:p>
          <a:p>
            <a:pPr marL="742950" lvl="1" indent="-285750">
              <a:buFont typeface="Arial" panose="020B0604020202020204" pitchFamily="34" charset="0"/>
              <a:buChar char="•"/>
            </a:pPr>
            <a:endParaRPr lang="en-US"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endParaRPr lang="en-US"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endParaRPr lang="en-US"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endParaRPr lang="en-US"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Send your updated resume to RMG.</a:t>
            </a: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If RMG identifies another assignment for you, cancel the return travel request. Else travel back to your base branch as per plan</a:t>
            </a:r>
          </a:p>
          <a:p>
            <a:pPr marL="742950" lvl="1" indent="-285750">
              <a:buFont typeface="Arial" panose="020B0604020202020204" pitchFamily="34" charset="0"/>
              <a:buChar char="•"/>
            </a:pPr>
            <a:endParaRPr lang="en-US" dirty="0">
              <a:latin typeface="Calibri" pitchFamily="34" charset="0"/>
              <a:ea typeface="Tahoma" pitchFamily="34" charset="0"/>
              <a:cs typeface="Tahoma" pitchFamily="34" charset="0"/>
            </a:endParaRPr>
          </a:p>
          <a:p>
            <a:pPr lvl="1"/>
            <a:endParaRPr lang="en-US"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endParaRPr lang="en-US" dirty="0">
              <a:latin typeface="Calibri" pitchFamily="34" charset="0"/>
              <a:ea typeface="Tahoma" pitchFamily="34" charset="0"/>
              <a:cs typeface="Tahoma" pitchFamily="34" charset="0"/>
            </a:endParaRPr>
          </a:p>
          <a:p>
            <a:pPr lvl="1"/>
            <a:endParaRPr lang="en-US" dirty="0">
              <a:latin typeface="Calibri" pitchFamily="34" charset="0"/>
              <a:ea typeface="Tahoma" pitchFamily="34" charset="0"/>
              <a:cs typeface="Tahoma" pitchFamily="34" charset="0"/>
            </a:endParaRPr>
          </a:p>
        </p:txBody>
      </p:sp>
      <p:pic>
        <p:nvPicPr>
          <p:cNvPr id="6" name="Picture 5"/>
          <p:cNvPicPr>
            <a:picLocks noChangeAspect="1"/>
          </p:cNvPicPr>
          <p:nvPr/>
        </p:nvPicPr>
        <p:blipFill>
          <a:blip r:embed="rId2"/>
          <a:stretch>
            <a:fillRect/>
          </a:stretch>
        </p:blipFill>
        <p:spPr>
          <a:xfrm>
            <a:off x="760304" y="3982461"/>
            <a:ext cx="8536736" cy="912155"/>
          </a:xfrm>
          <a:prstGeom prst="rect">
            <a:avLst/>
          </a:prstGeom>
        </p:spPr>
      </p:pic>
    </p:spTree>
    <p:extLst>
      <p:ext uri="{BB962C8B-B14F-4D97-AF65-F5344CB8AC3E}">
        <p14:creationId xmlns:p14="http://schemas.microsoft.com/office/powerpoint/2010/main" val="1375551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042693" y="159435"/>
            <a:ext cx="10058400" cy="868573"/>
          </a:xfrm>
        </p:spPr>
        <p:txBody>
          <a:bodyPr/>
          <a:lstStyle/>
          <a:p>
            <a:r>
              <a:rPr lang="en-US" sz="2800" b="1" u="sng" dirty="0">
                <a:latin typeface="+mn-lt"/>
              </a:rPr>
              <a:t>Project End -&gt; Next Assignment - </a:t>
            </a:r>
            <a:r>
              <a:rPr lang="en-US" sz="2800" b="1" u="sng" dirty="0" err="1">
                <a:latin typeface="+mn-lt"/>
              </a:rPr>
              <a:t>Contd</a:t>
            </a:r>
            <a:endParaRPr lang="en-US" sz="2800" b="1" u="sng" dirty="0">
              <a:latin typeface="+mn-lt"/>
            </a:endParaRPr>
          </a:p>
        </p:txBody>
      </p:sp>
      <p:sp>
        <p:nvSpPr>
          <p:cNvPr id="5" name="TextBox 4"/>
          <p:cNvSpPr txBox="1"/>
          <p:nvPr/>
        </p:nvSpPr>
        <p:spPr>
          <a:xfrm>
            <a:off x="417945" y="705077"/>
            <a:ext cx="11963400" cy="3631763"/>
          </a:xfrm>
          <a:prstGeom prst="rect">
            <a:avLst/>
          </a:prstGeom>
          <a:noFill/>
        </p:spPr>
        <p:txBody>
          <a:bodyPr wrap="square" rtlCol="0">
            <a:spAutoFit/>
          </a:bodyPr>
          <a:lstStyle/>
          <a:p>
            <a:r>
              <a:rPr lang="en-US" b="1" dirty="0">
                <a:latin typeface="Calibri" pitchFamily="34" charset="0"/>
                <a:ea typeface="Tahoma" pitchFamily="34" charset="0"/>
                <a:cs typeface="Tahoma" pitchFamily="34" charset="0"/>
              </a:rPr>
              <a:t>Before you take up your next assignment</a:t>
            </a:r>
          </a:p>
          <a:p>
            <a:endParaRPr lang="en-US" b="1"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You should be aware of the role, location and other comments as per your WP and only be taking up roles which are approved by TCS Canada immigration team. If in doubt, please reach out to TCS Canada immigration team.</a:t>
            </a:r>
          </a:p>
          <a:p>
            <a:pPr marL="742950" lvl="1" indent="-285750">
              <a:buFont typeface="Arial" panose="020B0604020202020204" pitchFamily="34" charset="0"/>
              <a:buChar char="•"/>
            </a:pPr>
            <a:endParaRPr lang="en-US" sz="1400"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Your account leader may map you to another project with he same customer. Before you start working, ensure you have an approval from TCS Canada RMG &amp; Immigration</a:t>
            </a:r>
          </a:p>
          <a:p>
            <a:pPr marL="742950" lvl="1" indent="-285750">
              <a:buFont typeface="Arial" panose="020B0604020202020204" pitchFamily="34" charset="0"/>
              <a:buChar char="•"/>
            </a:pPr>
            <a:endParaRPr lang="en-US" sz="1400"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If you are relocating for your next assignment, raise a domestic relocation request in GESS and travel to new work location upon approval at all levels</a:t>
            </a:r>
          </a:p>
          <a:p>
            <a:pPr marL="742950" lvl="1" indent="-285750">
              <a:buFont typeface="Arial" panose="020B0604020202020204" pitchFamily="34" charset="0"/>
              <a:buChar char="•"/>
            </a:pPr>
            <a:endParaRPr lang="en-US" sz="1400"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r>
              <a:rPr lang="en-US" sz="1400" dirty="0">
                <a:latin typeface="Calibri" pitchFamily="34" charset="0"/>
                <a:ea typeface="Tahoma" pitchFamily="34" charset="0"/>
                <a:cs typeface="Tahoma" pitchFamily="34" charset="0"/>
              </a:rPr>
              <a:t>Update your new home &amp; work addresses in your personal profile section of GESS</a:t>
            </a:r>
          </a:p>
          <a:p>
            <a:pPr marL="742950" lvl="1" indent="-285750">
              <a:buFont typeface="Arial" panose="020B0604020202020204" pitchFamily="34" charset="0"/>
              <a:buChar char="•"/>
            </a:pPr>
            <a:endParaRPr lang="en-US" sz="1400" dirty="0">
              <a:latin typeface="Calibri" pitchFamily="34" charset="0"/>
              <a:ea typeface="Tahoma" pitchFamily="34" charset="0"/>
              <a:cs typeface="Tahoma" pitchFamily="34" charset="0"/>
            </a:endParaRPr>
          </a:p>
          <a:p>
            <a:pPr lvl="1" indent="-285750">
              <a:buFont typeface="Arial" panose="020B0604020202020204" pitchFamily="34" charset="0"/>
              <a:buChar char="•"/>
            </a:pPr>
            <a:endParaRPr lang="en-US" dirty="0">
              <a:latin typeface="Calibri" pitchFamily="34" charset="0"/>
              <a:ea typeface="Tahoma" pitchFamily="34" charset="0"/>
              <a:cs typeface="Tahoma" pitchFamily="34" charset="0"/>
            </a:endParaRPr>
          </a:p>
          <a:p>
            <a:pPr marL="742950" lvl="1" indent="-285750">
              <a:buFont typeface="Arial" panose="020B0604020202020204" pitchFamily="34" charset="0"/>
              <a:buChar char="•"/>
            </a:pPr>
            <a:endParaRPr lang="en-US" dirty="0">
              <a:latin typeface="Calibri" pitchFamily="34" charset="0"/>
              <a:ea typeface="Tahoma" pitchFamily="34" charset="0"/>
              <a:cs typeface="Tahoma" pitchFamily="34" charset="0"/>
            </a:endParaRPr>
          </a:p>
          <a:p>
            <a:pPr lvl="1"/>
            <a:endParaRPr lang="en-US" dirty="0">
              <a:latin typeface="Calibri" pitchFamily="34" charset="0"/>
              <a:ea typeface="Tahoma" pitchFamily="34" charset="0"/>
              <a:cs typeface="Tahoma" pitchFamily="34" charset="0"/>
            </a:endParaRPr>
          </a:p>
        </p:txBody>
      </p:sp>
    </p:spTree>
    <p:extLst>
      <p:ext uri="{BB962C8B-B14F-4D97-AF65-F5344CB8AC3E}">
        <p14:creationId xmlns:p14="http://schemas.microsoft.com/office/powerpoint/2010/main" val="1798775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9969649" cy="560562"/>
          </a:xfrm>
        </p:spPr>
        <p:txBody>
          <a:bodyPr/>
          <a:lstStyle/>
          <a:p>
            <a:r>
              <a:rPr lang="en-US" sz="2800" b="1" u="sng" dirty="0">
                <a:latin typeface="+mn-lt"/>
              </a:rPr>
              <a:t>End of Assignment Formalities </a:t>
            </a:r>
          </a:p>
        </p:txBody>
      </p:sp>
      <p:graphicFrame>
        <p:nvGraphicFramePr>
          <p:cNvPr id="4" name="Group 40"/>
          <p:cNvGraphicFramePr>
            <a:graphicFrameLocks noGrp="1"/>
          </p:cNvGraphicFramePr>
          <p:nvPr>
            <p:extLst>
              <p:ext uri="{D42A27DB-BD31-4B8C-83A1-F6EECF244321}">
                <p14:modId xmlns:p14="http://schemas.microsoft.com/office/powerpoint/2010/main" val="4075609340"/>
              </p:ext>
            </p:extLst>
          </p:nvPr>
        </p:nvGraphicFramePr>
        <p:xfrm>
          <a:off x="336176" y="1371599"/>
          <a:ext cx="11308976" cy="3617259"/>
        </p:xfrm>
        <a:graphic>
          <a:graphicData uri="http://schemas.openxmlformats.org/drawingml/2006/table">
            <a:tbl>
              <a:tblPr/>
              <a:tblGrid>
                <a:gridCol w="562166">
                  <a:extLst>
                    <a:ext uri="{9D8B030D-6E8A-4147-A177-3AD203B41FA5}">
                      <a16:colId xmlns:a16="http://schemas.microsoft.com/office/drawing/2014/main" val="20000"/>
                    </a:ext>
                  </a:extLst>
                </a:gridCol>
                <a:gridCol w="1600326">
                  <a:extLst>
                    <a:ext uri="{9D8B030D-6E8A-4147-A177-3AD203B41FA5}">
                      <a16:colId xmlns:a16="http://schemas.microsoft.com/office/drawing/2014/main" val="20001"/>
                    </a:ext>
                  </a:extLst>
                </a:gridCol>
                <a:gridCol w="5457525">
                  <a:extLst>
                    <a:ext uri="{9D8B030D-6E8A-4147-A177-3AD203B41FA5}">
                      <a16:colId xmlns:a16="http://schemas.microsoft.com/office/drawing/2014/main" val="20002"/>
                    </a:ext>
                  </a:extLst>
                </a:gridCol>
                <a:gridCol w="3688959">
                  <a:extLst>
                    <a:ext uri="{9D8B030D-6E8A-4147-A177-3AD203B41FA5}">
                      <a16:colId xmlns:a16="http://schemas.microsoft.com/office/drawing/2014/main" val="20003"/>
                    </a:ext>
                  </a:extLst>
                </a:gridCol>
              </a:tblGrid>
              <a:tr h="374200">
                <a:tc>
                  <a:txBody>
                    <a:bodyPr/>
                    <a:lstStyle/>
                    <a:p>
                      <a:pPr marL="169863" marR="0" lvl="0" indent="-169863" algn="ctr" defTabSz="914400" rtl="0" eaLnBrk="0" fontAlgn="t"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ysClr val="windowText" lastClr="000000"/>
                          </a:solidFill>
                          <a:effectLst/>
                          <a:latin typeface="+mn-lt"/>
                          <a:cs typeface="Calibri" pitchFamily="34" charset="0"/>
                        </a:rPr>
                        <a:t>No</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6DCFF6"/>
                    </a:solidFill>
                  </a:tcPr>
                </a:tc>
                <a:tc>
                  <a:txBody>
                    <a:bodyPr/>
                    <a:lstStyle/>
                    <a:p>
                      <a:pPr marL="169863" marR="0" lvl="0" indent="-169863" algn="ctr" defTabSz="914400" rtl="0" eaLnBrk="0" fontAlgn="t"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ysClr val="windowText" lastClr="000000"/>
                          </a:solidFill>
                          <a:effectLst/>
                          <a:latin typeface="+mn-lt"/>
                          <a:cs typeface="Calibri" pitchFamily="34" charset="0"/>
                        </a:rPr>
                        <a:t>Aspect </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6DCFF6"/>
                    </a:solidFill>
                  </a:tcPr>
                </a:tc>
                <a:tc>
                  <a:txBody>
                    <a:bodyPr/>
                    <a:lstStyle/>
                    <a:p>
                      <a:pPr marL="169863" marR="0" lvl="0" indent="-169863" algn="ctr" defTabSz="914400" rtl="0" eaLnBrk="0" fontAlgn="t"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ysClr val="windowText" lastClr="000000"/>
                          </a:solidFill>
                          <a:effectLst/>
                          <a:latin typeface="+mn-lt"/>
                          <a:cs typeface="Calibri" pitchFamily="34" charset="0"/>
                        </a:rPr>
                        <a:t>Activity </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6DCFF6"/>
                    </a:solidFill>
                  </a:tcPr>
                </a:tc>
                <a:tc>
                  <a:txBody>
                    <a:bodyPr/>
                    <a:lstStyle/>
                    <a:p>
                      <a:pPr marL="169863" marR="0" lvl="0" indent="-169863" algn="ctr" defTabSz="914400" rtl="0" eaLnBrk="0" fontAlgn="t"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ysClr val="windowText" lastClr="000000"/>
                          </a:solidFill>
                          <a:effectLst/>
                          <a:latin typeface="+mn-lt"/>
                          <a:cs typeface="Calibri" pitchFamily="34" charset="0"/>
                        </a:rPr>
                        <a:t>Criticality </a:t>
                      </a:r>
                    </a:p>
                  </a:txBody>
                  <a:tcPr anchor="ct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6DCFF6"/>
                    </a:solidFill>
                  </a:tcPr>
                </a:tc>
                <a:extLst>
                  <a:ext uri="{0D108BD9-81ED-4DB2-BD59-A6C34878D82A}">
                    <a16:rowId xmlns:a16="http://schemas.microsoft.com/office/drawing/2014/main" val="10000"/>
                  </a:ext>
                </a:extLst>
              </a:tr>
              <a:tr h="2120462">
                <a:tc>
                  <a:txBody>
                    <a:bodyPr/>
                    <a:lstStyle/>
                    <a:p>
                      <a:pPr marL="169863" marR="0" lvl="0" indent="-169863" algn="ctr" defTabSz="914400" rtl="0" eaLnBrk="0" fontAlgn="t"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Calibri" pitchFamily="34" charset="0"/>
                        </a:rPr>
                        <a:t>1</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Calibri" pitchFamily="34" charset="0"/>
                        </a:rPr>
                        <a:t>Departure travel request</a:t>
                      </a:r>
                      <a:br>
                        <a:rPr kumimoji="0" lang="en-US" sz="1400" b="1" i="0" u="none" strike="noStrike" cap="none" normalizeH="0" baseline="0" dirty="0">
                          <a:ln>
                            <a:noFill/>
                          </a:ln>
                          <a:solidFill>
                            <a:schemeClr val="tx1"/>
                          </a:solidFill>
                          <a:effectLst/>
                          <a:latin typeface="+mn-lt"/>
                          <a:cs typeface="Calibri" pitchFamily="34" charset="0"/>
                        </a:rPr>
                      </a:br>
                      <a:endParaRPr kumimoji="0" lang="en-US" sz="1400" b="1" i="0" u="none" strike="noStrike" cap="none" normalizeH="0" baseline="0" dirty="0">
                        <a:ln>
                          <a:noFill/>
                        </a:ln>
                        <a:solidFill>
                          <a:schemeClr val="tx1"/>
                        </a:solidFill>
                        <a:effectLst/>
                        <a:latin typeface="+mn-lt"/>
                        <a:cs typeface="Calibri" pitchFamily="34"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400" b="0" i="0" u="none" strike="noStrike" kern="1200" cap="none" normalizeH="0" baseline="0" dirty="0">
                          <a:ln>
                            <a:noFill/>
                          </a:ln>
                          <a:solidFill>
                            <a:schemeClr val="tx1"/>
                          </a:solidFill>
                          <a:effectLst/>
                          <a:latin typeface="+mn-lt"/>
                          <a:ea typeface="+mn-ea"/>
                          <a:cs typeface="Calibri" pitchFamily="34" charset="0"/>
                        </a:rPr>
                        <a:t>Associate is required to raise a departure travel request in GESS using the following navigation: </a:t>
                      </a:r>
                    </a:p>
                    <a:p>
                      <a:pPr marL="0" marR="0" lvl="0" indent="0" algn="l" defTabSz="914400" rtl="0" eaLnBrk="0" fontAlgn="t" latinLnBrk="0" hangingPunct="0">
                        <a:lnSpc>
                          <a:spcPct val="100000"/>
                        </a:lnSpc>
                        <a:spcBef>
                          <a:spcPct val="0"/>
                        </a:spcBef>
                        <a:spcAft>
                          <a:spcPct val="0"/>
                        </a:spcAft>
                        <a:buClrTx/>
                        <a:buSzTx/>
                        <a:buFontTx/>
                        <a:buNone/>
                        <a:tabLst/>
                      </a:pPr>
                      <a:r>
                        <a:rPr kumimoji="0" lang="en-US" sz="1400" b="0" i="0" u="none" strike="noStrike" kern="1200" cap="none" normalizeH="0" baseline="0" dirty="0">
                          <a:ln>
                            <a:noFill/>
                          </a:ln>
                          <a:solidFill>
                            <a:schemeClr val="tx1"/>
                          </a:solidFill>
                          <a:effectLst/>
                          <a:latin typeface="+mn-lt"/>
                          <a:ea typeface="+mn-ea"/>
                          <a:cs typeface="Calibri" pitchFamily="34" charset="0"/>
                        </a:rPr>
                        <a:t>Ultimatix  -&gt; Global ESS -&gt; Travel -&gt; Apply for Travel -&gt; Select Travelling Reason" Return Travel" and Select Traveler's details (Self or Only Dependents or Self and Dependents.</a:t>
                      </a:r>
                    </a:p>
                    <a:p>
                      <a:pPr marL="0" marR="0" lvl="0" indent="0" algn="l" defTabSz="914400" rtl="0" eaLnBrk="0" fontAlgn="t" latinLnBrk="0" hangingPunct="0">
                        <a:lnSpc>
                          <a:spcPct val="100000"/>
                        </a:lnSpc>
                        <a:spcBef>
                          <a:spcPct val="0"/>
                        </a:spcBef>
                        <a:spcAft>
                          <a:spcPct val="0"/>
                        </a:spcAft>
                        <a:buClrTx/>
                        <a:buSzTx/>
                        <a:buFontTx/>
                        <a:buNone/>
                        <a:tabLst/>
                      </a:pPr>
                      <a:r>
                        <a:rPr kumimoji="0" lang="en-US" sz="1400" b="0" i="0" u="none" strike="noStrike" kern="1200" cap="none" normalizeH="0" baseline="0" dirty="0">
                          <a:ln>
                            <a:noFill/>
                          </a:ln>
                          <a:solidFill>
                            <a:schemeClr val="tx1"/>
                          </a:solidFill>
                          <a:effectLst/>
                          <a:latin typeface="+mn-lt"/>
                          <a:ea typeface="+mn-ea"/>
                          <a:cs typeface="Calibri" pitchFamily="34" charset="0"/>
                        </a:rPr>
                        <a:t>Onsite travel team will issue tickets after the workflow is completed at all levels.</a:t>
                      </a:r>
                      <a:endParaRPr kumimoji="0" lang="en-US" sz="1400" b="0" i="0" u="none" strike="noStrike" cap="none" normalizeH="0" baseline="0" dirty="0">
                        <a:ln>
                          <a:noFill/>
                        </a:ln>
                        <a:solidFill>
                          <a:schemeClr val="tx1"/>
                        </a:solidFill>
                        <a:effectLst/>
                        <a:latin typeface="+mn-lt"/>
                        <a:cs typeface="Calibri" pitchFamily="34"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Calibri" pitchFamily="34" charset="0"/>
                        </a:rPr>
                        <a:t>The approved departure request acts as a trigger for onsite payroll deactivation.</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extLst>
                  <a:ext uri="{0D108BD9-81ED-4DB2-BD59-A6C34878D82A}">
                    <a16:rowId xmlns:a16="http://schemas.microsoft.com/office/drawing/2014/main" val="10001"/>
                  </a:ext>
                </a:extLst>
              </a:tr>
              <a:tr h="1122597">
                <a:tc>
                  <a:txBody>
                    <a:bodyPr/>
                    <a:lstStyle/>
                    <a:p>
                      <a:pPr marL="169863" marR="0" lvl="0" indent="-169863" algn="ctr" defTabSz="914400" rtl="0" eaLnBrk="0" fontAlgn="t"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Calibri" pitchFamily="34" charset="0"/>
                        </a:rPr>
                        <a:t>2</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Calibri" pitchFamily="34" charset="0"/>
                        </a:rPr>
                        <a:t>Offshore reporting form</a:t>
                      </a:r>
                      <a:br>
                        <a:rPr kumimoji="0" lang="en-US" sz="1400" b="1" i="0" u="none" strike="noStrike" cap="none" normalizeH="0" baseline="0" dirty="0">
                          <a:ln>
                            <a:noFill/>
                          </a:ln>
                          <a:solidFill>
                            <a:schemeClr val="tx1"/>
                          </a:solidFill>
                          <a:effectLst/>
                          <a:latin typeface="+mn-lt"/>
                          <a:cs typeface="Calibri" pitchFamily="34" charset="0"/>
                        </a:rPr>
                      </a:br>
                      <a:endParaRPr kumimoji="0" lang="en-US" sz="1400" b="1" i="0" u="none" strike="noStrike" cap="none" normalizeH="0" baseline="0" dirty="0">
                        <a:ln>
                          <a:noFill/>
                        </a:ln>
                        <a:solidFill>
                          <a:schemeClr val="tx1"/>
                        </a:solidFill>
                        <a:effectLst/>
                        <a:latin typeface="+mn-lt"/>
                        <a:cs typeface="Calibri" pitchFamily="34"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Calibri" pitchFamily="34" charset="0"/>
                        </a:rPr>
                        <a:t>Fill in the offshore reporting form immediately on reaching offshore using the following navigation: </a:t>
                      </a:r>
                    </a:p>
                    <a:p>
                      <a:pPr marL="0" marR="0" lvl="0" indent="0" algn="l" defTabSz="914400" rtl="0" eaLnBrk="0" fontAlgn="t"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Calibri" pitchFamily="34" charset="0"/>
                        </a:rPr>
                        <a:t>Ultimatix </a:t>
                      </a:r>
                      <a:r>
                        <a:rPr kumimoji="0" lang="en-US" sz="1400" b="0" i="0" u="none" strike="noStrike" cap="none" normalizeH="0" baseline="0" dirty="0">
                          <a:ln>
                            <a:noFill/>
                          </a:ln>
                          <a:solidFill>
                            <a:schemeClr val="tx1"/>
                          </a:solidFill>
                          <a:effectLst/>
                          <a:latin typeface="+mn-lt"/>
                          <a:cs typeface="Calibri" pitchFamily="34" charset="0"/>
                          <a:sym typeface="Wingdings" pitchFamily="2" charset="2"/>
                        </a:rPr>
                        <a:t></a:t>
                      </a:r>
                      <a:r>
                        <a:rPr kumimoji="0" lang="en-US" sz="1400" b="0" i="0" u="none" strike="noStrike" cap="none" normalizeH="0" baseline="0" dirty="0">
                          <a:ln>
                            <a:noFill/>
                          </a:ln>
                          <a:solidFill>
                            <a:schemeClr val="tx1"/>
                          </a:solidFill>
                          <a:effectLst/>
                          <a:latin typeface="+mn-lt"/>
                          <a:cs typeface="Calibri" pitchFamily="34" charset="0"/>
                        </a:rPr>
                        <a:t> Employee Services </a:t>
                      </a:r>
                      <a:r>
                        <a:rPr kumimoji="0" lang="en-US" sz="1400" b="0" i="0" u="none" strike="noStrike" cap="none" normalizeH="0" baseline="0" dirty="0">
                          <a:ln>
                            <a:noFill/>
                          </a:ln>
                          <a:solidFill>
                            <a:schemeClr val="tx1"/>
                          </a:solidFill>
                          <a:effectLst/>
                          <a:latin typeface="+mn-lt"/>
                          <a:cs typeface="Calibri" pitchFamily="34" charset="0"/>
                          <a:sym typeface="Wingdings" pitchFamily="2" charset="2"/>
                        </a:rPr>
                        <a:t></a:t>
                      </a:r>
                      <a:r>
                        <a:rPr kumimoji="0" lang="en-US" sz="1400" b="0" i="0" u="none" strike="noStrike" cap="none" normalizeH="0" baseline="0" dirty="0">
                          <a:ln>
                            <a:noFill/>
                          </a:ln>
                          <a:solidFill>
                            <a:schemeClr val="tx1"/>
                          </a:solidFill>
                          <a:effectLst/>
                          <a:latin typeface="+mn-lt"/>
                          <a:cs typeface="Calibri" pitchFamily="34" charset="0"/>
                        </a:rPr>
                        <a:t> Employee Self Service&gt; Global ESS </a:t>
                      </a:r>
                      <a:r>
                        <a:rPr kumimoji="0" lang="en-US" sz="1400" b="0" i="0" u="none" strike="noStrike" cap="none" normalizeH="0" baseline="0" dirty="0">
                          <a:ln>
                            <a:noFill/>
                          </a:ln>
                          <a:solidFill>
                            <a:schemeClr val="tx1"/>
                          </a:solidFill>
                          <a:effectLst/>
                          <a:latin typeface="+mn-lt"/>
                          <a:cs typeface="Calibri" pitchFamily="34" charset="0"/>
                          <a:sym typeface="Wingdings" pitchFamily="2" charset="2"/>
                        </a:rPr>
                        <a:t></a:t>
                      </a:r>
                      <a:r>
                        <a:rPr kumimoji="0" lang="en-US" sz="1400" b="0" i="0" u="none" strike="noStrike" cap="none" normalizeH="0" baseline="0" dirty="0">
                          <a:ln>
                            <a:noFill/>
                          </a:ln>
                          <a:solidFill>
                            <a:schemeClr val="tx1"/>
                          </a:solidFill>
                          <a:effectLst/>
                          <a:latin typeface="+mn-lt"/>
                          <a:cs typeface="Calibri" pitchFamily="34" charset="0"/>
                        </a:rPr>
                        <a:t> Worklist </a:t>
                      </a:r>
                      <a:r>
                        <a:rPr kumimoji="0" lang="en-US" sz="1400" b="0" i="0" u="none" strike="noStrike" cap="none" normalizeH="0" baseline="0" dirty="0">
                          <a:ln>
                            <a:noFill/>
                          </a:ln>
                          <a:solidFill>
                            <a:schemeClr val="tx1"/>
                          </a:solidFill>
                          <a:effectLst/>
                          <a:latin typeface="+mn-lt"/>
                          <a:cs typeface="Calibri" pitchFamily="34" charset="0"/>
                          <a:sym typeface="Wingdings" pitchFamily="2" charset="2"/>
                        </a:rPr>
                        <a:t></a:t>
                      </a:r>
                      <a:r>
                        <a:rPr kumimoji="0" lang="en-US" sz="1400" b="0" i="0" u="none" strike="noStrike" cap="none" normalizeH="0" baseline="0" dirty="0">
                          <a:ln>
                            <a:noFill/>
                          </a:ln>
                          <a:solidFill>
                            <a:schemeClr val="tx1"/>
                          </a:solidFill>
                          <a:effectLst/>
                          <a:latin typeface="+mn-lt"/>
                          <a:cs typeface="Calibri" pitchFamily="34" charset="0"/>
                        </a:rPr>
                        <a:t> Offshore reporting form notification</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tc>
                  <a:txBody>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Calibri" pitchFamily="34" charset="0"/>
                        </a:rPr>
                        <a:t>This ensures that the associate's location reflects as offshore and the trigger is active for all offshore related process formalities.</a:t>
                      </a:r>
                    </a:p>
                    <a:p>
                      <a:pPr marL="0" marR="0" lvl="0" indent="0" algn="l" defTabSz="914400" rtl="0" eaLnBrk="0" fontAlgn="t"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cs typeface="Calibri" pitchFamily="34"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rgbClr val="D1ECF9"/>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643902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3" y="2702817"/>
            <a:ext cx="7696197" cy="753608"/>
          </a:xfrm>
        </p:spPr>
        <p:txBody>
          <a:bodyPr/>
          <a:lstStyle/>
          <a:p>
            <a:r>
              <a:rPr lang="en-US" dirty="0"/>
              <a:t>Thank You and Welcome Again to Canada</a:t>
            </a:r>
          </a:p>
        </p:txBody>
      </p:sp>
    </p:spTree>
    <p:extLst>
      <p:ext uri="{BB962C8B-B14F-4D97-AF65-F5344CB8AC3E}">
        <p14:creationId xmlns:p14="http://schemas.microsoft.com/office/powerpoint/2010/main" val="1037253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750" y="2783793"/>
            <a:ext cx="11045496" cy="396425"/>
          </a:xfrm>
        </p:spPr>
        <p:txBody>
          <a:bodyPr/>
          <a:lstStyle/>
          <a:p>
            <a:r>
              <a:rPr lang="en-US" sz="2000" u="sng" dirty="0">
                <a:solidFill>
                  <a:schemeClr val="tx1"/>
                </a:solidFill>
                <a:latin typeface="Calibri" panose="020F0502020204030204" pitchFamily="34" charset="0"/>
                <a:cs typeface="Calibri" pitchFamily="34" charset="0"/>
              </a:rPr>
              <a:t>How to access application form for CoC</a:t>
            </a:r>
            <a:endParaRPr lang="en-US" sz="600" u="sng" dirty="0">
              <a:solidFill>
                <a:schemeClr val="tx1"/>
              </a:solidFill>
              <a:latin typeface="Calibri" pitchFamily="34" charset="0"/>
              <a:cs typeface="Calibri" pitchFamily="34" charset="0"/>
            </a:endParaRPr>
          </a:p>
        </p:txBody>
      </p:sp>
      <p:sp>
        <p:nvSpPr>
          <p:cNvPr id="2" name="TextBox 1"/>
          <p:cNvSpPr txBox="1"/>
          <p:nvPr/>
        </p:nvSpPr>
        <p:spPr>
          <a:xfrm>
            <a:off x="171829" y="3115282"/>
            <a:ext cx="11808731" cy="3539430"/>
          </a:xfrm>
          <a:prstGeom prst="rect">
            <a:avLst/>
          </a:prstGeom>
          <a:noFill/>
        </p:spPr>
        <p:txBody>
          <a:bodyPr wrap="square" rtlCol="0">
            <a:spAutoFit/>
          </a:bodyPr>
          <a:lstStyle/>
          <a:p>
            <a:r>
              <a:rPr lang="en-US" sz="1600" dirty="0">
                <a:solidFill>
                  <a:srgbClr val="000000"/>
                </a:solidFill>
                <a:cs typeface="Calibri" panose="020F0502020204030204" pitchFamily="34" charset="0"/>
              </a:rPr>
              <a:t>Step 1 : 	Go to </a:t>
            </a:r>
            <a:r>
              <a:rPr lang="en-US" sz="1600" u="sng" dirty="0">
                <a:hlinkClick r:id="rId3"/>
              </a:rPr>
              <a:t>www.epfindia.com</a:t>
            </a:r>
            <a:endParaRPr lang="en-US" sz="1600" dirty="0">
              <a:solidFill>
                <a:srgbClr val="000000"/>
              </a:solidFill>
              <a:cs typeface="Calibri" panose="020F0502020204030204" pitchFamily="34" charset="0"/>
            </a:endParaRPr>
          </a:p>
          <a:p>
            <a:r>
              <a:rPr lang="en-US" sz="1600" dirty="0">
                <a:solidFill>
                  <a:srgbClr val="000000"/>
                </a:solidFill>
                <a:cs typeface="Calibri" panose="020F0502020204030204" pitchFamily="34" charset="0"/>
              </a:rPr>
              <a:t>Step 2 : 	Click on International Workers Portal for CoC</a:t>
            </a:r>
          </a:p>
          <a:p>
            <a:r>
              <a:rPr lang="en-US" sz="1600" dirty="0">
                <a:solidFill>
                  <a:srgbClr val="000000"/>
                </a:solidFill>
                <a:cs typeface="Calibri" panose="020F0502020204030204" pitchFamily="34" charset="0"/>
              </a:rPr>
              <a:t>Step 3 : 	Click on Application for CoC</a:t>
            </a:r>
          </a:p>
          <a:p>
            <a:r>
              <a:rPr lang="en-US" sz="1600" dirty="0">
                <a:solidFill>
                  <a:srgbClr val="000000"/>
                </a:solidFill>
                <a:cs typeface="Calibri" panose="020F0502020204030204" pitchFamily="34" charset="0"/>
              </a:rPr>
              <a:t>Step 4 : 	Enter UAN number</a:t>
            </a:r>
          </a:p>
          <a:p>
            <a:r>
              <a:rPr lang="en-US" sz="1600" dirty="0">
                <a:solidFill>
                  <a:srgbClr val="000000"/>
                </a:solidFill>
                <a:cs typeface="Calibri" panose="020F0502020204030204" pitchFamily="34" charset="0"/>
              </a:rPr>
              <a:t>Step 5 : 	Please fill all the details</a:t>
            </a:r>
          </a:p>
          <a:p>
            <a:r>
              <a:rPr lang="en-US" sz="1600" dirty="0">
                <a:solidFill>
                  <a:srgbClr val="000000"/>
                </a:solidFill>
                <a:cs typeface="Calibri" panose="020F0502020204030204" pitchFamily="34" charset="0"/>
              </a:rPr>
              <a:t>Step 6 : 	Once all the details are filled, kindly verify the details and submit the CoC request</a:t>
            </a:r>
          </a:p>
          <a:p>
            <a:r>
              <a:rPr lang="en-US" sz="1600" dirty="0">
                <a:solidFill>
                  <a:srgbClr val="000000"/>
                </a:solidFill>
                <a:cs typeface="Calibri" panose="020F0502020204030204" pitchFamily="34" charset="0"/>
              </a:rPr>
              <a:t>Step 7 : 	Download the duly filled CoC application and sign across at the place of employee. </a:t>
            </a:r>
          </a:p>
          <a:p>
            <a:r>
              <a:rPr lang="en-US" sz="1600" dirty="0">
                <a:solidFill>
                  <a:srgbClr val="000000"/>
                </a:solidFill>
                <a:cs typeface="Calibri" panose="020F0502020204030204" pitchFamily="34" charset="0"/>
              </a:rPr>
              <a:t>Step 8 : 	It is compulsory to get your CoC application verified from location Globalmobility </a:t>
            </a:r>
            <a:r>
              <a:rPr lang="en-US" sz="1600" dirty="0" err="1">
                <a:solidFill>
                  <a:srgbClr val="000000"/>
                </a:solidFill>
                <a:cs typeface="Calibri" panose="020F0502020204030204" pitchFamily="34" charset="0"/>
              </a:rPr>
              <a:t>relocationcompliance</a:t>
            </a:r>
            <a:r>
              <a:rPr lang="en-US" sz="1600" dirty="0">
                <a:solidFill>
                  <a:srgbClr val="000000"/>
                </a:solidFill>
                <a:cs typeface="Calibri" panose="020F0502020204030204" pitchFamily="34" charset="0"/>
              </a:rPr>
              <a:t> team.</a:t>
            </a:r>
          </a:p>
          <a:p>
            <a:r>
              <a:rPr lang="en-US" sz="1600" dirty="0">
                <a:solidFill>
                  <a:srgbClr val="000000"/>
                </a:solidFill>
                <a:cs typeface="Calibri" panose="020F0502020204030204" pitchFamily="34" charset="0"/>
              </a:rPr>
              <a:t>Step 9 : 	Post verification and approval from Globalmobility </a:t>
            </a:r>
            <a:r>
              <a:rPr lang="en-US" sz="1600" dirty="0" err="1">
                <a:solidFill>
                  <a:srgbClr val="000000"/>
                </a:solidFill>
                <a:cs typeface="Calibri" panose="020F0502020204030204" pitchFamily="34" charset="0"/>
              </a:rPr>
              <a:t>relocationcompliance</a:t>
            </a:r>
            <a:r>
              <a:rPr lang="en-US" sz="1600" dirty="0">
                <a:solidFill>
                  <a:srgbClr val="000000"/>
                </a:solidFill>
                <a:cs typeface="Calibri" panose="020F0502020204030204" pitchFamily="34" charset="0"/>
              </a:rPr>
              <a:t> team, upload the application on EPFO portal</a:t>
            </a:r>
          </a:p>
          <a:p>
            <a:r>
              <a:rPr lang="en-US" sz="1600" dirty="0">
                <a:solidFill>
                  <a:srgbClr val="000000"/>
                </a:solidFill>
                <a:cs typeface="Calibri" panose="020F0502020204030204" pitchFamily="34" charset="0"/>
              </a:rPr>
              <a:t>Step 10 : 	You can track the status of your online CoC request on </a:t>
            </a:r>
            <a:r>
              <a:rPr lang="en-US" sz="1600" u="sng" dirty="0">
                <a:hlinkClick r:id="rId4"/>
              </a:rPr>
              <a:t>https://iwu.epfindia.gov.in/iwu/trackAppStatus</a:t>
            </a:r>
            <a:r>
              <a:rPr lang="en-US" sz="1600" u="sng" dirty="0"/>
              <a:t> </a:t>
            </a:r>
            <a:r>
              <a:rPr lang="en-US" sz="1600" dirty="0">
                <a:solidFill>
                  <a:srgbClr val="000000"/>
                </a:solidFill>
                <a:cs typeface="Calibri" panose="020F0502020204030204" pitchFamily="34" charset="0"/>
              </a:rPr>
              <a:t>by entering the reference no. of CoC &amp; DOB</a:t>
            </a:r>
          </a:p>
          <a:p>
            <a:r>
              <a:rPr lang="en-US" sz="1600" dirty="0">
                <a:solidFill>
                  <a:srgbClr val="000000"/>
                </a:solidFill>
                <a:cs typeface="Calibri" panose="020F0502020204030204" pitchFamily="34" charset="0"/>
              </a:rPr>
              <a:t>Note: Document to guide you fill COC form is attached for reference. Alternatively, </a:t>
            </a:r>
            <a:r>
              <a:rPr lang="en-US" sz="1600" dirty="0"/>
              <a:t>please follow the link below:</a:t>
            </a:r>
          </a:p>
          <a:p>
            <a:r>
              <a:rPr lang="en-US" sz="1600" b="1" i="1" dirty="0"/>
              <a:t>Ultimatix - &gt; Applications -&gt; Learning &amp; collaboration -&gt; KNOWMAX-&gt; My HR -&gt; India -&gt; Mobility -&gt; International Travel -&gt;TCS India User Manual – Certificate of Coverage Application Form</a:t>
            </a:r>
            <a:endParaRPr lang="en-US" sz="1600" dirty="0">
              <a:solidFill>
                <a:srgbClr val="000000"/>
              </a:solidFill>
              <a:cs typeface="Calibri" panose="020F0502020204030204" pitchFamily="34" charset="0"/>
            </a:endParaRPr>
          </a:p>
        </p:txBody>
      </p:sp>
      <p:sp>
        <p:nvSpPr>
          <p:cNvPr id="5" name="Title 3"/>
          <p:cNvSpPr txBox="1">
            <a:spLocks/>
          </p:cNvSpPr>
          <p:nvPr/>
        </p:nvSpPr>
        <p:spPr>
          <a:xfrm>
            <a:off x="227750" y="849537"/>
            <a:ext cx="8511639" cy="642646"/>
          </a:xfrm>
          <a:prstGeom prst="rect">
            <a:avLst/>
          </a:prstGeom>
        </p:spPr>
        <p:txBody>
          <a:bodyPr vert="horz" wrap="square" lIns="91440" tIns="45720" rIns="91440" bIns="45720" rtlCol="0" anchor="ctr">
            <a:normAutofit/>
          </a:bodyPr>
          <a:lstStyle>
            <a:lvl1pPr algn="l" defTabSz="914400" rtl="0" eaLnBrk="1" latinLnBrk="0" hangingPunct="1">
              <a:spcBef>
                <a:spcPct val="0"/>
              </a:spcBef>
              <a:buNone/>
              <a:defRPr sz="2800" kern="1200">
                <a:solidFill>
                  <a:schemeClr val="bg1"/>
                </a:solidFill>
                <a:latin typeface="Myriad Pro"/>
                <a:ea typeface="+mj-ea"/>
                <a:cs typeface="Arial" pitchFamily="34" charset="0"/>
              </a:defRPr>
            </a:lvl1pPr>
          </a:lstStyle>
          <a:p>
            <a:r>
              <a:rPr lang="en-US" sz="2000" u="sng" dirty="0">
                <a:solidFill>
                  <a:schemeClr val="tx1"/>
                </a:solidFill>
                <a:latin typeface="Calibri" pitchFamily="34" charset="0"/>
                <a:cs typeface="Calibri" pitchFamily="34" charset="0"/>
              </a:rPr>
              <a:t>What is Certificate of Coverage (COC)?</a:t>
            </a:r>
            <a:endParaRPr lang="en-US" sz="1050" u="sng" dirty="0">
              <a:solidFill>
                <a:schemeClr val="tx1"/>
              </a:solidFill>
              <a:latin typeface="Calibri" pitchFamily="34" charset="0"/>
              <a:cs typeface="Calibri" pitchFamily="34" charset="0"/>
            </a:endParaRPr>
          </a:p>
        </p:txBody>
      </p:sp>
      <p:sp>
        <p:nvSpPr>
          <p:cNvPr id="3" name="TextBox 2"/>
          <p:cNvSpPr txBox="1"/>
          <p:nvPr/>
        </p:nvSpPr>
        <p:spPr>
          <a:xfrm>
            <a:off x="227750" y="1430102"/>
            <a:ext cx="11517782" cy="1323439"/>
          </a:xfrm>
          <a:prstGeom prst="rect">
            <a:avLst/>
          </a:prstGeom>
          <a:noFill/>
        </p:spPr>
        <p:txBody>
          <a:bodyPr wrap="square" rtlCol="0">
            <a:spAutoFit/>
          </a:bodyPr>
          <a:lstStyle/>
          <a:p>
            <a:pPr algn="just"/>
            <a:r>
              <a:rPr lang="en-US" sz="1600" dirty="0">
                <a:solidFill>
                  <a:srgbClr val="000000"/>
                </a:solidFill>
                <a:latin typeface="Calibri" panose="020F0502020204030204" pitchFamily="34" charset="0"/>
                <a:cs typeface="Calibri" panose="020F0502020204030204" pitchFamily="34" charset="0"/>
              </a:rPr>
              <a:t>India Employee’s Provident Fund Organization (EPFO) has made it mandatory for applicants travelling to Social Security Agreement (SSA) countries (Canada being one of them) to fill the Online CoC form as per the SSA agreements. SSA aims at eliminating dual social security contribution in two countries for the same period. As such the employees travelling to these countries from India will contribute to Indian social security scheme (i.e. PF) and can be excluded from social security contributions in the country of deputation based on the Certificate of Coverage (CoC), which is granted based on certain eligibility criteria being met.</a:t>
            </a:r>
          </a:p>
        </p:txBody>
      </p:sp>
      <p:sp>
        <p:nvSpPr>
          <p:cNvPr id="8" name="Title 1"/>
          <p:cNvSpPr txBox="1">
            <a:spLocks/>
          </p:cNvSpPr>
          <p:nvPr/>
        </p:nvSpPr>
        <p:spPr>
          <a:xfrm>
            <a:off x="1097280" y="286603"/>
            <a:ext cx="10058400" cy="35347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b="1" u="sng" dirty="0">
                <a:latin typeface="+mn-lt"/>
              </a:rPr>
              <a:t>Things to do before you Fly</a:t>
            </a:r>
          </a:p>
        </p:txBody>
      </p:sp>
      <p:graphicFrame>
        <p:nvGraphicFramePr>
          <p:cNvPr id="6" name="Object 5"/>
          <p:cNvGraphicFramePr>
            <a:graphicFrameLocks noChangeAspect="1"/>
          </p:cNvGraphicFramePr>
          <p:nvPr>
            <p:extLst>
              <p:ext uri="{D42A27DB-BD31-4B8C-83A1-F6EECF244321}">
                <p14:modId xmlns:p14="http://schemas.microsoft.com/office/powerpoint/2010/main" val="1044230654"/>
              </p:ext>
            </p:extLst>
          </p:nvPr>
        </p:nvGraphicFramePr>
        <p:xfrm>
          <a:off x="11066160" y="4145939"/>
          <a:ext cx="914400" cy="771525"/>
        </p:xfrm>
        <a:graphic>
          <a:graphicData uri="http://schemas.openxmlformats.org/presentationml/2006/ole">
            <mc:AlternateContent xmlns:mc="http://schemas.openxmlformats.org/markup-compatibility/2006">
              <mc:Choice xmlns:v="urn:schemas-microsoft-com:vml" Requires="v">
                <p:oleObj name="Document" showAsIcon="1" r:id="rId5" imgW="914400" imgH="771480" progId="Word.Document.12">
                  <p:embed/>
                </p:oleObj>
              </mc:Choice>
              <mc:Fallback>
                <p:oleObj name="Document" showAsIcon="1" r:id="rId5" imgW="914400" imgH="771480" progId="Word.Document.12">
                  <p:embed/>
                  <p:pic>
                    <p:nvPicPr>
                      <p:cNvPr id="6" name="Object 5"/>
                      <p:cNvPicPr/>
                      <p:nvPr/>
                    </p:nvPicPr>
                    <p:blipFill>
                      <a:blip r:embed="rId6"/>
                      <a:stretch>
                        <a:fillRect/>
                      </a:stretch>
                    </p:blipFill>
                    <p:spPr>
                      <a:xfrm>
                        <a:off x="11066160" y="4145939"/>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70568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133" y="90873"/>
            <a:ext cx="10058400" cy="764902"/>
          </a:xfrm>
        </p:spPr>
        <p:txBody>
          <a:bodyPr/>
          <a:lstStyle/>
          <a:p>
            <a:r>
              <a:rPr lang="en-US" sz="2800" b="1" u="sng" dirty="0">
                <a:latin typeface="+mn-lt"/>
              </a:rPr>
              <a:t>Mandatory Trainings (iEvolve) to do before you fly</a:t>
            </a:r>
          </a:p>
        </p:txBody>
      </p:sp>
      <p:sp>
        <p:nvSpPr>
          <p:cNvPr id="5" name="TextBox 4"/>
          <p:cNvSpPr txBox="1"/>
          <p:nvPr/>
        </p:nvSpPr>
        <p:spPr>
          <a:xfrm>
            <a:off x="449943" y="1048528"/>
            <a:ext cx="5504390" cy="1077218"/>
          </a:xfrm>
          <a:prstGeom prst="rect">
            <a:avLst/>
          </a:prstGeom>
          <a:noFill/>
        </p:spPr>
        <p:txBody>
          <a:bodyPr wrap="square" rtlCol="0">
            <a:spAutoFit/>
          </a:bodyPr>
          <a:lstStyle/>
          <a:p>
            <a:r>
              <a:rPr lang="en-US" sz="1600" dirty="0">
                <a:solidFill>
                  <a:srgbClr val="000000"/>
                </a:solidFill>
                <a:latin typeface="Calibri" panose="020F0502020204030204" pitchFamily="34" charset="0"/>
              </a:rPr>
              <a:t>You need to complete mandatory trainings on iEvolve (</a:t>
            </a:r>
            <a:r>
              <a:rPr lang="en-US" sz="1600" dirty="0" err="1">
                <a:solidFill>
                  <a:srgbClr val="000000"/>
                </a:solidFill>
                <a:latin typeface="Calibri" panose="020F0502020204030204" pitchFamily="34" charset="0"/>
              </a:rPr>
              <a:t>ultimatix</a:t>
            </a:r>
            <a:r>
              <a:rPr lang="en-US" sz="1600" dirty="0">
                <a:solidFill>
                  <a:srgbClr val="000000"/>
                </a:solidFill>
                <a:latin typeface="Calibri" panose="020F0502020204030204" pitchFamily="34" charset="0"/>
              </a:rPr>
              <a:t>) and HR downloads (External training Module)</a:t>
            </a:r>
          </a:p>
          <a:p>
            <a:endParaRPr lang="en-US" sz="1600" dirty="0">
              <a:solidFill>
                <a:srgbClr val="000000"/>
              </a:solidFill>
              <a:latin typeface="Calibri" panose="020F0502020204030204" pitchFamily="34" charset="0"/>
            </a:endParaRPr>
          </a:p>
          <a:p>
            <a:endParaRPr lang="en-US" sz="1600" dirty="0">
              <a:solidFill>
                <a:srgbClr val="000000"/>
              </a:solidFill>
              <a:latin typeface="Calibri" panose="020F0502020204030204" pitchFamily="34" charset="0"/>
            </a:endParaRPr>
          </a:p>
        </p:txBody>
      </p:sp>
      <p:sp>
        <p:nvSpPr>
          <p:cNvPr id="6" name="Rectangle 5"/>
          <p:cNvSpPr/>
          <p:nvPr/>
        </p:nvSpPr>
        <p:spPr>
          <a:xfrm>
            <a:off x="321154" y="2396208"/>
            <a:ext cx="6019545" cy="1815882"/>
          </a:xfrm>
          <a:prstGeom prst="rect">
            <a:avLst/>
          </a:prstGeom>
        </p:spPr>
        <p:txBody>
          <a:bodyPr wrap="square">
            <a:spAutoFit/>
          </a:bodyPr>
          <a:lstStyle/>
          <a:p>
            <a:r>
              <a:rPr lang="en-US" sz="1600" b="1" u="sng" dirty="0">
                <a:solidFill>
                  <a:srgbClr val="000000"/>
                </a:solidFill>
                <a:latin typeface="Calibri" panose="020F0502020204030204" pitchFamily="34" charset="0"/>
              </a:rPr>
              <a:t>List of Mandatory Trainings:</a:t>
            </a:r>
          </a:p>
          <a:p>
            <a:r>
              <a:rPr lang="en-US" sz="1600" b="1" u="sng" dirty="0">
                <a:solidFill>
                  <a:srgbClr val="000000"/>
                </a:solidFill>
                <a:latin typeface="Calibri" panose="020F0502020204030204" pitchFamily="34" charset="0"/>
              </a:rPr>
              <a:t>iEvolve</a:t>
            </a:r>
          </a:p>
          <a:p>
            <a:pPr lvl="1"/>
            <a:r>
              <a:rPr lang="en-US" sz="1600" b="1" dirty="0">
                <a:solidFill>
                  <a:srgbClr val="000000"/>
                </a:solidFill>
                <a:latin typeface="Calibri" panose="020F0502020204030204" pitchFamily="34" charset="0"/>
              </a:rPr>
              <a:t>1. iEvolve Compliance Trainings</a:t>
            </a:r>
          </a:p>
          <a:p>
            <a:pPr lvl="1"/>
            <a:r>
              <a:rPr lang="en-US" sz="1600" i="1" dirty="0">
                <a:solidFill>
                  <a:srgbClr val="000000"/>
                </a:solidFill>
                <a:latin typeface="Calibri" panose="020F0502020204030204" pitchFamily="34" charset="0"/>
              </a:rPr>
              <a:t>Path: Ultimatix -&gt; Learning &amp; Collaboration -&gt; Learning -&gt; iEvolve -&gt; Learner Portal-&gt; Launch -&gt; Courses -&gt; Mandatory Trainings(shown in fig 1)(Please complete all these trainings, non compliance will impact your access to TCS systems)</a:t>
            </a:r>
          </a:p>
        </p:txBody>
      </p:sp>
      <p:sp>
        <p:nvSpPr>
          <p:cNvPr id="7" name="TextBox 6"/>
          <p:cNvSpPr txBox="1"/>
          <p:nvPr/>
        </p:nvSpPr>
        <p:spPr>
          <a:xfrm>
            <a:off x="8605471" y="5412281"/>
            <a:ext cx="759853" cy="307777"/>
          </a:xfrm>
          <a:prstGeom prst="rect">
            <a:avLst/>
          </a:prstGeom>
          <a:noFill/>
        </p:spPr>
        <p:txBody>
          <a:bodyPr wrap="square" rtlCol="0">
            <a:spAutoFit/>
          </a:bodyPr>
          <a:lstStyle/>
          <a:p>
            <a:r>
              <a:rPr lang="en-US" sz="1400" i="1" dirty="0">
                <a:solidFill>
                  <a:srgbClr val="000000"/>
                </a:solidFill>
              </a:rPr>
              <a:t>fig 1</a:t>
            </a:r>
            <a:endParaRPr lang="en-US" i="1" dirty="0">
              <a:solidFill>
                <a:srgbClr val="000000"/>
              </a:solidFill>
            </a:endParaRPr>
          </a:p>
        </p:txBody>
      </p:sp>
      <p:pic>
        <p:nvPicPr>
          <p:cNvPr id="8" name="Picture 7"/>
          <p:cNvPicPr>
            <a:picLocks noChangeAspect="1"/>
          </p:cNvPicPr>
          <p:nvPr/>
        </p:nvPicPr>
        <p:blipFill>
          <a:blip r:embed="rId2"/>
          <a:stretch>
            <a:fillRect/>
          </a:stretch>
        </p:blipFill>
        <p:spPr>
          <a:xfrm>
            <a:off x="8080039" y="1296852"/>
            <a:ext cx="3976942" cy="3982129"/>
          </a:xfrm>
          <a:prstGeom prst="rect">
            <a:avLst/>
          </a:prstGeom>
        </p:spPr>
      </p:pic>
      <p:pic>
        <p:nvPicPr>
          <p:cNvPr id="9" name="Picture 8"/>
          <p:cNvPicPr>
            <a:picLocks noChangeAspect="1"/>
          </p:cNvPicPr>
          <p:nvPr/>
        </p:nvPicPr>
        <p:blipFill>
          <a:blip r:embed="rId3"/>
          <a:stretch>
            <a:fillRect/>
          </a:stretch>
        </p:blipFill>
        <p:spPr>
          <a:xfrm>
            <a:off x="6315280" y="1296852"/>
            <a:ext cx="1762812" cy="3982129"/>
          </a:xfrm>
          <a:prstGeom prst="rect">
            <a:avLst/>
          </a:prstGeom>
        </p:spPr>
      </p:pic>
    </p:spTree>
    <p:extLst>
      <p:ext uri="{BB962C8B-B14F-4D97-AF65-F5344CB8AC3E}">
        <p14:creationId xmlns:p14="http://schemas.microsoft.com/office/powerpoint/2010/main" val="1441841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133" y="90873"/>
            <a:ext cx="10058400" cy="764902"/>
          </a:xfrm>
        </p:spPr>
        <p:txBody>
          <a:bodyPr/>
          <a:lstStyle/>
          <a:p>
            <a:r>
              <a:rPr lang="en-US" sz="2800" b="1" u="sng" dirty="0"/>
              <a:t>Mandatory Trainings to do before you fly – (HR Downloads)</a:t>
            </a:r>
            <a:endParaRPr lang="en-US" sz="2800" b="1" u="sng" dirty="0">
              <a:latin typeface="+mn-lt"/>
            </a:endParaRPr>
          </a:p>
        </p:txBody>
      </p:sp>
      <p:sp>
        <p:nvSpPr>
          <p:cNvPr id="6" name="Rectangle 5"/>
          <p:cNvSpPr/>
          <p:nvPr/>
        </p:nvSpPr>
        <p:spPr>
          <a:xfrm>
            <a:off x="242002" y="805667"/>
            <a:ext cx="6563747" cy="5509200"/>
          </a:xfrm>
          <a:prstGeom prst="rect">
            <a:avLst/>
          </a:prstGeom>
        </p:spPr>
        <p:txBody>
          <a:bodyPr wrap="square">
            <a:spAutoFit/>
          </a:bodyPr>
          <a:lstStyle/>
          <a:p>
            <a:r>
              <a:rPr lang="en-US" sz="1600" dirty="0">
                <a:solidFill>
                  <a:srgbClr val="000000"/>
                </a:solidFill>
                <a:latin typeface="Calibri" panose="020F0502020204030204" pitchFamily="34" charset="0"/>
              </a:rPr>
              <a:t> You will be sent an email from HR Downloads to complete training modules #1-19 as per your work location</a:t>
            </a:r>
          </a:p>
          <a:p>
            <a:endParaRPr lang="en-US" sz="1600" dirty="0">
              <a:solidFill>
                <a:srgbClr val="000000"/>
              </a:solidFill>
              <a:latin typeface="Calibri" panose="020F0502020204030204" pitchFamily="34" charset="0"/>
            </a:endParaRPr>
          </a:p>
          <a:p>
            <a:r>
              <a:rPr lang="en-US" sz="1600" b="1" u="sng" dirty="0">
                <a:solidFill>
                  <a:srgbClr val="000000"/>
                </a:solidFill>
                <a:latin typeface="Calibri" panose="020F0502020204030204" pitchFamily="34" charset="0"/>
              </a:rPr>
              <a:t>HR Downloads – Ontario Province</a:t>
            </a:r>
          </a:p>
          <a:p>
            <a:pPr lvl="1"/>
            <a:r>
              <a:rPr lang="en-US" sz="1600" dirty="0">
                <a:solidFill>
                  <a:srgbClr val="000000"/>
                </a:solidFill>
                <a:latin typeface="Calibri" panose="020F0502020204030204" pitchFamily="34" charset="0"/>
              </a:rPr>
              <a:t>1. Accessibility for Ontarians with Disabilities Act (AODA) – Applicable only if your work location is Ontario</a:t>
            </a:r>
          </a:p>
          <a:p>
            <a:pPr lvl="1"/>
            <a:r>
              <a:rPr lang="en-US" sz="1600" dirty="0">
                <a:solidFill>
                  <a:srgbClr val="000000"/>
                </a:solidFill>
                <a:latin typeface="Calibri" panose="020F0502020204030204" pitchFamily="34" charset="0"/>
              </a:rPr>
              <a:t>2. Workplace Violence and Workplace Harassment</a:t>
            </a:r>
          </a:p>
          <a:p>
            <a:pPr lvl="1"/>
            <a:r>
              <a:rPr lang="en-US" sz="1600" dirty="0">
                <a:solidFill>
                  <a:srgbClr val="000000"/>
                </a:solidFill>
                <a:latin typeface="Calibri" panose="020F0502020204030204" pitchFamily="34" charset="0"/>
              </a:rPr>
              <a:t>3. Occupational Health and Safety Awareness</a:t>
            </a:r>
          </a:p>
          <a:p>
            <a:pPr lvl="1"/>
            <a:r>
              <a:rPr lang="en-US" sz="1600" dirty="0">
                <a:solidFill>
                  <a:srgbClr val="000000"/>
                </a:solidFill>
                <a:latin typeface="Calibri" panose="020F0502020204030204" pitchFamily="34" charset="0"/>
              </a:rPr>
              <a:t>4. Understanding Human Rights Training.</a:t>
            </a:r>
          </a:p>
          <a:p>
            <a:pPr lvl="1"/>
            <a:endParaRPr lang="en-US" sz="1600" dirty="0">
              <a:solidFill>
                <a:srgbClr val="000000"/>
              </a:solidFill>
              <a:latin typeface="Calibri" panose="020F0502020204030204" pitchFamily="34" charset="0"/>
            </a:endParaRPr>
          </a:p>
          <a:p>
            <a:r>
              <a:rPr lang="en-US" sz="1600" b="1" u="sng" dirty="0">
                <a:solidFill>
                  <a:srgbClr val="000000"/>
                </a:solidFill>
                <a:latin typeface="Calibri" panose="020F0502020204030204" pitchFamily="34" charset="0"/>
              </a:rPr>
              <a:t>HR Downloads – British Columbia Province</a:t>
            </a:r>
            <a:endParaRPr lang="en-US" sz="1600" b="1" dirty="0">
              <a:solidFill>
                <a:srgbClr val="000000"/>
              </a:solidFill>
              <a:latin typeface="Calibri" panose="020F0502020204030204" pitchFamily="34" charset="0"/>
            </a:endParaRPr>
          </a:p>
          <a:p>
            <a:pPr lvl="1"/>
            <a:r>
              <a:rPr lang="en-US" sz="1600" dirty="0">
                <a:solidFill>
                  <a:srgbClr val="000000"/>
                </a:solidFill>
                <a:latin typeface="Calibri" panose="020F0502020204030204" pitchFamily="34" charset="0"/>
              </a:rPr>
              <a:t>5. Fire Safety Training</a:t>
            </a:r>
          </a:p>
          <a:p>
            <a:pPr lvl="1"/>
            <a:r>
              <a:rPr lang="en-US" sz="1600" dirty="0">
                <a:solidFill>
                  <a:srgbClr val="000000"/>
                </a:solidFill>
                <a:latin typeface="Calibri" panose="020F0502020204030204" pitchFamily="34" charset="0"/>
              </a:rPr>
              <a:t>6. Preventing Workplace Bullying, Harassment and Violence Training</a:t>
            </a:r>
            <a:r>
              <a:rPr lang="en-US" sz="1600" b="1" dirty="0">
                <a:solidFill>
                  <a:srgbClr val="000000"/>
                </a:solidFill>
                <a:latin typeface="Calibri" panose="020F0502020204030204" pitchFamily="34" charset="0"/>
              </a:rPr>
              <a:t>.</a:t>
            </a:r>
          </a:p>
          <a:p>
            <a:pPr lvl="1"/>
            <a:r>
              <a:rPr lang="en-US" sz="1600" dirty="0">
                <a:solidFill>
                  <a:srgbClr val="000000"/>
                </a:solidFill>
                <a:latin typeface="Calibri" panose="020F0502020204030204" pitchFamily="34" charset="0"/>
              </a:rPr>
              <a:t>7. Occupational Health and Safety Awareness training for Workers </a:t>
            </a:r>
          </a:p>
          <a:p>
            <a:pPr lvl="1"/>
            <a:r>
              <a:rPr lang="en-US" sz="1600" dirty="0">
                <a:solidFill>
                  <a:srgbClr val="000000"/>
                </a:solidFill>
                <a:latin typeface="Calibri" panose="020F0502020204030204" pitchFamily="34" charset="0"/>
              </a:rPr>
              <a:t>8. Improving Workplace Accessibility General Training for leaders in all Jurisdictions </a:t>
            </a:r>
          </a:p>
          <a:p>
            <a:pPr lvl="1"/>
            <a:endParaRPr lang="en-US" sz="1600" dirty="0">
              <a:solidFill>
                <a:srgbClr val="000000"/>
              </a:solidFill>
              <a:latin typeface="Calibri" panose="020F0502020204030204" pitchFamily="34" charset="0"/>
            </a:endParaRPr>
          </a:p>
          <a:p>
            <a:r>
              <a:rPr lang="en-US" sz="1600" b="1" u="sng" dirty="0">
                <a:solidFill>
                  <a:srgbClr val="000000"/>
                </a:solidFill>
                <a:latin typeface="Calibri" panose="020F0502020204030204" pitchFamily="34" charset="0"/>
              </a:rPr>
              <a:t>HR Downloads – Saskatchewan Province</a:t>
            </a:r>
            <a:endParaRPr lang="en-US" sz="1600" b="1" dirty="0">
              <a:solidFill>
                <a:srgbClr val="000000"/>
              </a:solidFill>
              <a:latin typeface="Calibri" panose="020F0502020204030204" pitchFamily="34" charset="0"/>
            </a:endParaRPr>
          </a:p>
          <a:p>
            <a:pPr lvl="1"/>
            <a:r>
              <a:rPr lang="en-US" sz="1600" dirty="0">
                <a:solidFill>
                  <a:srgbClr val="000000"/>
                </a:solidFill>
                <a:latin typeface="Calibri" panose="020F0502020204030204" pitchFamily="34" charset="0"/>
              </a:rPr>
              <a:t>9.    AODA Customer Service Training</a:t>
            </a:r>
          </a:p>
          <a:p>
            <a:pPr lvl="1"/>
            <a:r>
              <a:rPr lang="en-US" sz="1600" dirty="0">
                <a:solidFill>
                  <a:srgbClr val="000000"/>
                </a:solidFill>
                <a:latin typeface="Calibri" panose="020F0502020204030204" pitchFamily="34" charset="0"/>
              </a:rPr>
              <a:t>10. Occupational Health and Safety Awareness Training for Workers</a:t>
            </a:r>
            <a:endParaRPr lang="en-US" sz="1600" u="sng" dirty="0">
              <a:solidFill>
                <a:srgbClr val="000000"/>
              </a:solidFill>
              <a:latin typeface="Calibri" panose="020F0502020204030204" pitchFamily="34" charset="0"/>
            </a:endParaRPr>
          </a:p>
          <a:p>
            <a:r>
              <a:rPr lang="en-US" sz="1600" dirty="0">
                <a:solidFill>
                  <a:srgbClr val="000000"/>
                </a:solidFill>
                <a:latin typeface="Calibri" panose="020F0502020204030204" pitchFamily="34" charset="0"/>
              </a:rPr>
              <a:t>          11. Respect in the Workplace Training</a:t>
            </a:r>
          </a:p>
          <a:p>
            <a:endParaRPr lang="en-US" sz="1600" b="1" u="sng" dirty="0">
              <a:solidFill>
                <a:srgbClr val="000000"/>
              </a:solidFill>
              <a:latin typeface="Calibri" panose="020F0502020204030204" pitchFamily="34" charset="0"/>
            </a:endParaRPr>
          </a:p>
        </p:txBody>
      </p:sp>
      <p:sp>
        <p:nvSpPr>
          <p:cNvPr id="8" name="TextBox 7"/>
          <p:cNvSpPr txBox="1"/>
          <p:nvPr/>
        </p:nvSpPr>
        <p:spPr>
          <a:xfrm>
            <a:off x="8242614" y="4208417"/>
            <a:ext cx="3447815" cy="1569660"/>
          </a:xfrm>
          <a:prstGeom prst="rect">
            <a:avLst/>
          </a:prstGeom>
          <a:noFill/>
        </p:spPr>
        <p:txBody>
          <a:bodyPr wrap="square" rtlCol="0">
            <a:spAutoFit/>
          </a:bodyPr>
          <a:lstStyle/>
          <a:p>
            <a:r>
              <a:rPr lang="en-US" sz="1600" b="1" i="1" u="sng" dirty="0">
                <a:solidFill>
                  <a:srgbClr val="000000"/>
                </a:solidFill>
                <a:latin typeface="Calibri" panose="020F0502020204030204" pitchFamily="34" charset="0"/>
              </a:rPr>
              <a:t>Default Login Credentials</a:t>
            </a:r>
          </a:p>
          <a:p>
            <a:endParaRPr lang="en-US" sz="1600" dirty="0">
              <a:solidFill>
                <a:srgbClr val="000000"/>
              </a:solidFill>
              <a:latin typeface="Calibri" panose="020F0502020204030204" pitchFamily="34" charset="0"/>
            </a:endParaRPr>
          </a:p>
          <a:p>
            <a:r>
              <a:rPr lang="en-US" sz="1600" dirty="0">
                <a:solidFill>
                  <a:srgbClr val="000000"/>
                </a:solidFill>
                <a:latin typeface="Calibri" panose="020F0502020204030204" pitchFamily="34" charset="0"/>
              </a:rPr>
              <a:t>url: https://training.hrdownloads.com</a:t>
            </a:r>
          </a:p>
          <a:p>
            <a:r>
              <a:rPr lang="en-US" sz="1600" dirty="0">
                <a:solidFill>
                  <a:srgbClr val="000000"/>
                </a:solidFill>
                <a:latin typeface="Calibri" panose="020F0502020204030204" pitchFamily="34" charset="0"/>
              </a:rPr>
              <a:t>Username: &lt;your empid&gt;</a:t>
            </a:r>
          </a:p>
          <a:p>
            <a:r>
              <a:rPr lang="en-US" sz="1600" dirty="0">
                <a:solidFill>
                  <a:srgbClr val="000000"/>
                </a:solidFill>
                <a:latin typeface="Calibri" panose="020F0502020204030204" pitchFamily="34" charset="0"/>
              </a:rPr>
              <a:t>Password: tcs12345</a:t>
            </a:r>
          </a:p>
          <a:p>
            <a:endParaRPr lang="en-US" sz="1600" dirty="0">
              <a:solidFill>
                <a:srgbClr val="000000"/>
              </a:solidFill>
              <a:latin typeface="Calibri" panose="020F0502020204030204" pitchFamily="34" charset="0"/>
            </a:endParaRPr>
          </a:p>
        </p:txBody>
      </p:sp>
      <p:pic>
        <p:nvPicPr>
          <p:cNvPr id="9" name="Picture 8"/>
          <p:cNvPicPr>
            <a:picLocks noChangeAspect="1"/>
          </p:cNvPicPr>
          <p:nvPr/>
        </p:nvPicPr>
        <p:blipFill>
          <a:blip r:embed="rId2"/>
          <a:stretch>
            <a:fillRect/>
          </a:stretch>
        </p:blipFill>
        <p:spPr>
          <a:xfrm>
            <a:off x="6727065" y="855775"/>
            <a:ext cx="5328208" cy="3352642"/>
          </a:xfrm>
          <a:prstGeom prst="rect">
            <a:avLst/>
          </a:prstGeom>
        </p:spPr>
      </p:pic>
    </p:spTree>
    <p:extLst>
      <p:ext uri="{BB962C8B-B14F-4D97-AF65-F5344CB8AC3E}">
        <p14:creationId xmlns:p14="http://schemas.microsoft.com/office/powerpoint/2010/main" val="2857715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575546"/>
          </a:xfrm>
        </p:spPr>
        <p:txBody>
          <a:bodyPr/>
          <a:lstStyle/>
          <a:p>
            <a:r>
              <a:rPr lang="en-US" sz="2800" b="1" u="sng" dirty="0"/>
              <a:t>Mandatory Trainings to do before you fly – (HR Downloads)</a:t>
            </a:r>
          </a:p>
        </p:txBody>
      </p:sp>
      <p:sp>
        <p:nvSpPr>
          <p:cNvPr id="3" name="Rectangle 2"/>
          <p:cNvSpPr/>
          <p:nvPr/>
        </p:nvSpPr>
        <p:spPr>
          <a:xfrm>
            <a:off x="396239" y="1177184"/>
            <a:ext cx="8708571" cy="3600986"/>
          </a:xfrm>
          <a:prstGeom prst="rect">
            <a:avLst/>
          </a:prstGeom>
        </p:spPr>
        <p:txBody>
          <a:bodyPr wrap="square">
            <a:spAutoFit/>
          </a:bodyPr>
          <a:lstStyle/>
          <a:p>
            <a:r>
              <a:rPr lang="en-US" sz="1600" b="1" u="sng" dirty="0">
                <a:solidFill>
                  <a:srgbClr val="000000"/>
                </a:solidFill>
                <a:latin typeface="Calibri" panose="020F0502020204030204" pitchFamily="34" charset="0"/>
              </a:rPr>
              <a:t>HR Downloads – Manitoba Province</a:t>
            </a:r>
            <a:endParaRPr lang="en-US" sz="1600" b="1" dirty="0">
              <a:solidFill>
                <a:srgbClr val="000000"/>
              </a:solidFill>
              <a:latin typeface="Calibri" panose="020F0502020204030204" pitchFamily="34" charset="0"/>
            </a:endParaRPr>
          </a:p>
          <a:p>
            <a:pPr lvl="1"/>
            <a:r>
              <a:rPr lang="en-US" sz="1600" dirty="0">
                <a:solidFill>
                  <a:srgbClr val="000000"/>
                </a:solidFill>
                <a:latin typeface="Calibri" panose="020F0502020204030204" pitchFamily="34" charset="0"/>
              </a:rPr>
              <a:t>12. Manitoba’s Accessibility Standards for Customer Service</a:t>
            </a:r>
          </a:p>
          <a:p>
            <a:pPr lvl="1"/>
            <a:r>
              <a:rPr lang="en-US" sz="1600" dirty="0">
                <a:solidFill>
                  <a:srgbClr val="000000"/>
                </a:solidFill>
                <a:latin typeface="Calibri" panose="020F0502020204030204" pitchFamily="34" charset="0"/>
              </a:rPr>
              <a:t>13. Occupational Health and Safety Awareness training for Workers </a:t>
            </a:r>
          </a:p>
          <a:p>
            <a:pPr lvl="1"/>
            <a:r>
              <a:rPr lang="en-US" sz="1600" dirty="0">
                <a:solidFill>
                  <a:srgbClr val="000000"/>
                </a:solidFill>
                <a:latin typeface="Calibri" panose="020F0502020204030204" pitchFamily="34" charset="0"/>
              </a:rPr>
              <a:t>14. Respect in the workplace training </a:t>
            </a:r>
          </a:p>
          <a:p>
            <a:pPr lvl="1"/>
            <a:endParaRPr lang="en-US" sz="1600" u="sng" dirty="0">
              <a:solidFill>
                <a:srgbClr val="000000"/>
              </a:solidFill>
              <a:latin typeface="Calibri" panose="020F0502020204030204" pitchFamily="34" charset="0"/>
            </a:endParaRPr>
          </a:p>
          <a:p>
            <a:r>
              <a:rPr lang="en-US" sz="1600" b="1" u="sng" dirty="0">
                <a:solidFill>
                  <a:srgbClr val="000000"/>
                </a:solidFill>
                <a:latin typeface="Calibri" panose="020F0502020204030204" pitchFamily="34" charset="0"/>
              </a:rPr>
              <a:t>HR Downloads – Quebec Province</a:t>
            </a:r>
            <a:endParaRPr lang="en-US" sz="1600" b="1" dirty="0">
              <a:solidFill>
                <a:srgbClr val="000000"/>
              </a:solidFill>
              <a:latin typeface="Calibri" panose="020F0502020204030204" pitchFamily="34" charset="0"/>
            </a:endParaRPr>
          </a:p>
          <a:p>
            <a:pPr lvl="1"/>
            <a:r>
              <a:rPr lang="en-US" sz="1600" dirty="0">
                <a:solidFill>
                  <a:srgbClr val="000000"/>
                </a:solidFill>
                <a:latin typeface="Calibri" panose="020F0502020204030204" pitchFamily="34" charset="0"/>
              </a:rPr>
              <a:t>15. Occupational Health and Safety Awareness training for Workers </a:t>
            </a:r>
          </a:p>
          <a:p>
            <a:pPr lvl="1"/>
            <a:r>
              <a:rPr lang="en-US" sz="1600" dirty="0">
                <a:solidFill>
                  <a:srgbClr val="000000"/>
                </a:solidFill>
                <a:latin typeface="Calibri" panose="020F0502020204030204" pitchFamily="34" charset="0"/>
              </a:rPr>
              <a:t>16. Respect in the workplace training </a:t>
            </a:r>
          </a:p>
          <a:p>
            <a:pPr lvl="1"/>
            <a:endParaRPr lang="en-US" sz="1600" dirty="0">
              <a:solidFill>
                <a:srgbClr val="000000"/>
              </a:solidFill>
              <a:latin typeface="Calibri" panose="020F0502020204030204" pitchFamily="34" charset="0"/>
            </a:endParaRPr>
          </a:p>
          <a:p>
            <a:r>
              <a:rPr lang="en-US" sz="1600" b="1" u="sng" dirty="0">
                <a:solidFill>
                  <a:srgbClr val="000000"/>
                </a:solidFill>
                <a:latin typeface="Calibri" panose="020F0502020204030204" pitchFamily="34" charset="0"/>
              </a:rPr>
              <a:t>HR Downloads – Alberta Province</a:t>
            </a:r>
            <a:endParaRPr lang="en-US" sz="1600" b="1" dirty="0">
              <a:solidFill>
                <a:srgbClr val="000000"/>
              </a:solidFill>
              <a:latin typeface="Calibri" panose="020F0502020204030204" pitchFamily="34" charset="0"/>
            </a:endParaRPr>
          </a:p>
          <a:p>
            <a:pPr lvl="1"/>
            <a:r>
              <a:rPr lang="en-US" sz="1600" dirty="0">
                <a:solidFill>
                  <a:srgbClr val="000000"/>
                </a:solidFill>
                <a:latin typeface="Calibri" panose="020F0502020204030204" pitchFamily="34" charset="0"/>
              </a:rPr>
              <a:t>17. Evacuation Plans &amp; Procedures Training </a:t>
            </a:r>
          </a:p>
          <a:p>
            <a:pPr lvl="1"/>
            <a:r>
              <a:rPr lang="en-US" sz="1600" dirty="0">
                <a:solidFill>
                  <a:srgbClr val="000000"/>
                </a:solidFill>
                <a:latin typeface="Calibri" panose="020F0502020204030204" pitchFamily="34" charset="0"/>
              </a:rPr>
              <a:t>18. Occupational Health and Safety Awareness Training for Employees </a:t>
            </a:r>
          </a:p>
          <a:p>
            <a:pPr lvl="1"/>
            <a:r>
              <a:rPr lang="en-US" sz="1600" dirty="0">
                <a:solidFill>
                  <a:srgbClr val="000000"/>
                </a:solidFill>
                <a:latin typeface="Calibri" panose="020F0502020204030204" pitchFamily="34" charset="0"/>
              </a:rPr>
              <a:t>19. Workplace Violence and Harassment Training (Alberta) </a:t>
            </a:r>
          </a:p>
          <a:p>
            <a:pPr lvl="1"/>
            <a:endParaRPr lang="en-US" sz="16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64370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42911"/>
            <a:ext cx="10006149" cy="640860"/>
          </a:xfrm>
        </p:spPr>
        <p:txBody>
          <a:bodyPr/>
          <a:lstStyle/>
          <a:p>
            <a:r>
              <a:rPr lang="en-US" sz="2800" b="1" u="sng" dirty="0">
                <a:latin typeface="+mn-lt"/>
              </a:rPr>
              <a:t>While Travelling</a:t>
            </a:r>
          </a:p>
        </p:txBody>
      </p:sp>
      <p:graphicFrame>
        <p:nvGraphicFramePr>
          <p:cNvPr id="3" name="Diagram 2"/>
          <p:cNvGraphicFramePr/>
          <p:nvPr>
            <p:extLst>
              <p:ext uri="{D42A27DB-BD31-4B8C-83A1-F6EECF244321}">
                <p14:modId xmlns:p14="http://schemas.microsoft.com/office/powerpoint/2010/main" val="3711058996"/>
              </p:ext>
            </p:extLst>
          </p:nvPr>
        </p:nvGraphicFramePr>
        <p:xfrm>
          <a:off x="487586" y="783770"/>
          <a:ext cx="11681138" cy="5966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386" y="1029920"/>
            <a:ext cx="494898" cy="494898"/>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855" y="1444554"/>
            <a:ext cx="494898" cy="49489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739" y="1942074"/>
            <a:ext cx="494898" cy="494898"/>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32" y="2450949"/>
            <a:ext cx="494898" cy="494898"/>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3" y="2962446"/>
            <a:ext cx="494898" cy="494898"/>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093" y="3602599"/>
            <a:ext cx="494898" cy="494898"/>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37" y="4142771"/>
            <a:ext cx="494898" cy="494898"/>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093" y="4670867"/>
            <a:ext cx="494898" cy="494898"/>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37" y="5223116"/>
            <a:ext cx="494898" cy="494898"/>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74" y="5718014"/>
            <a:ext cx="494898" cy="494898"/>
          </a:xfrm>
          <a:prstGeom prst="rect">
            <a:avLst/>
          </a:prstGeom>
        </p:spPr>
      </p:pic>
    </p:spTree>
    <p:extLst>
      <p:ext uri="{BB962C8B-B14F-4D97-AF65-F5344CB8AC3E}">
        <p14:creationId xmlns:p14="http://schemas.microsoft.com/office/powerpoint/2010/main" val="740454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12985" y="669505"/>
            <a:ext cx="317551" cy="815528"/>
          </a:xfrm>
          <a:prstGeom prst="rect">
            <a:avLst/>
          </a:prstGeom>
        </p:spPr>
      </p:pic>
      <p:pic>
        <p:nvPicPr>
          <p:cNvPr id="5" name="Picture 4"/>
          <p:cNvPicPr>
            <a:picLocks noChangeAspect="1"/>
          </p:cNvPicPr>
          <p:nvPr/>
        </p:nvPicPr>
        <p:blipFill>
          <a:blip r:embed="rId3"/>
          <a:stretch>
            <a:fillRect/>
          </a:stretch>
        </p:blipFill>
        <p:spPr>
          <a:xfrm>
            <a:off x="-5909" y="742419"/>
            <a:ext cx="557347" cy="883874"/>
          </a:xfrm>
          <a:prstGeom prst="rect">
            <a:avLst/>
          </a:prstGeom>
        </p:spPr>
      </p:pic>
      <p:sp>
        <p:nvSpPr>
          <p:cNvPr id="6" name="TextBox 5"/>
          <p:cNvSpPr txBox="1"/>
          <p:nvPr/>
        </p:nvSpPr>
        <p:spPr>
          <a:xfrm>
            <a:off x="-765646" y="113822"/>
            <a:ext cx="6722772" cy="523220"/>
          </a:xfrm>
          <a:prstGeom prst="rect">
            <a:avLst/>
          </a:prstGeom>
          <a:noFill/>
        </p:spPr>
        <p:txBody>
          <a:bodyPr wrap="square" rtlCol="0">
            <a:spAutoFit/>
          </a:bodyPr>
          <a:lstStyle/>
          <a:p>
            <a:pPr algn="ctr"/>
            <a:r>
              <a:rPr lang="en-US" sz="2800" b="1" u="sng" spc="-50" dirty="0">
                <a:solidFill>
                  <a:schemeClr val="tx1">
                    <a:lumMod val="75000"/>
                    <a:lumOff val="25000"/>
                  </a:schemeClr>
                </a:solidFill>
                <a:ea typeface="+mj-ea"/>
                <a:cs typeface="+mj-cs"/>
              </a:rPr>
              <a:t>Port of entry - Briefing</a:t>
            </a:r>
          </a:p>
        </p:txBody>
      </p:sp>
      <p:sp>
        <p:nvSpPr>
          <p:cNvPr id="7" name="Rounded Rectangular Callout 6"/>
          <p:cNvSpPr/>
          <p:nvPr/>
        </p:nvSpPr>
        <p:spPr>
          <a:xfrm rot="5400000">
            <a:off x="2700272" y="-743133"/>
            <a:ext cx="451212" cy="3327493"/>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18390" y="677684"/>
            <a:ext cx="3271234" cy="523220"/>
          </a:xfrm>
          <a:prstGeom prst="rect">
            <a:avLst/>
          </a:prstGeom>
          <a:noFill/>
        </p:spPr>
        <p:txBody>
          <a:bodyPr wrap="square" rtlCol="0">
            <a:spAutoFit/>
          </a:bodyPr>
          <a:lstStyle/>
          <a:p>
            <a:r>
              <a:rPr lang="en-US" sz="1400" dirty="0">
                <a:solidFill>
                  <a:schemeClr val="bg1"/>
                </a:solidFill>
              </a:rPr>
              <a:t>Hey Immi ! How are you? I am all set to fly to Canada</a:t>
            </a:r>
          </a:p>
        </p:txBody>
      </p:sp>
      <p:sp>
        <p:nvSpPr>
          <p:cNvPr id="9" name="Rounded Rectangular Callout 8"/>
          <p:cNvSpPr/>
          <p:nvPr/>
        </p:nvSpPr>
        <p:spPr>
          <a:xfrm rot="16200000">
            <a:off x="7939684" y="-1357688"/>
            <a:ext cx="523219" cy="4860436"/>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743709" y="836206"/>
            <a:ext cx="4701057" cy="523220"/>
          </a:xfrm>
          <a:prstGeom prst="rect">
            <a:avLst/>
          </a:prstGeom>
          <a:noFill/>
        </p:spPr>
        <p:txBody>
          <a:bodyPr wrap="square" rtlCol="0">
            <a:spAutoFit/>
          </a:bodyPr>
          <a:lstStyle/>
          <a:p>
            <a:r>
              <a:rPr lang="en-US" sz="1400" dirty="0">
                <a:solidFill>
                  <a:schemeClr val="bg1"/>
                </a:solidFill>
              </a:rPr>
              <a:t>Congratulations John ! But hey, wait, are you all set for the port of entry formalities?</a:t>
            </a:r>
          </a:p>
        </p:txBody>
      </p:sp>
      <p:pic>
        <p:nvPicPr>
          <p:cNvPr id="11" name="Picture 10"/>
          <p:cNvPicPr>
            <a:picLocks noChangeAspect="1"/>
          </p:cNvPicPr>
          <p:nvPr/>
        </p:nvPicPr>
        <p:blipFill>
          <a:blip r:embed="rId3"/>
          <a:stretch>
            <a:fillRect/>
          </a:stretch>
        </p:blipFill>
        <p:spPr>
          <a:xfrm>
            <a:off x="404415" y="1043096"/>
            <a:ext cx="557347" cy="883874"/>
          </a:xfrm>
          <a:prstGeom prst="rect">
            <a:avLst/>
          </a:prstGeom>
        </p:spPr>
      </p:pic>
      <p:sp>
        <p:nvSpPr>
          <p:cNvPr id="12" name="Rounded Rectangular Callout 11"/>
          <p:cNvSpPr/>
          <p:nvPr/>
        </p:nvSpPr>
        <p:spPr>
          <a:xfrm rot="5400000">
            <a:off x="2435062" y="158873"/>
            <a:ext cx="321356" cy="2554581"/>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18449" y="1282034"/>
            <a:ext cx="7392473" cy="307777"/>
          </a:xfrm>
          <a:prstGeom prst="rect">
            <a:avLst/>
          </a:prstGeom>
          <a:noFill/>
        </p:spPr>
        <p:txBody>
          <a:bodyPr wrap="square" rtlCol="0">
            <a:spAutoFit/>
          </a:bodyPr>
          <a:lstStyle/>
          <a:p>
            <a:r>
              <a:rPr lang="en-US" sz="1400" dirty="0">
                <a:solidFill>
                  <a:schemeClr val="bg1"/>
                </a:solidFill>
              </a:rPr>
              <a:t>Umm…not sure. Tell me about it.</a:t>
            </a:r>
          </a:p>
        </p:txBody>
      </p:sp>
      <p:pic>
        <p:nvPicPr>
          <p:cNvPr id="14" name="Picture 13"/>
          <p:cNvPicPr>
            <a:picLocks noChangeAspect="1"/>
          </p:cNvPicPr>
          <p:nvPr/>
        </p:nvPicPr>
        <p:blipFill>
          <a:blip r:embed="rId2"/>
          <a:stretch>
            <a:fillRect/>
          </a:stretch>
        </p:blipFill>
        <p:spPr>
          <a:xfrm>
            <a:off x="11355540" y="1541810"/>
            <a:ext cx="317551" cy="815528"/>
          </a:xfrm>
          <a:prstGeom prst="rect">
            <a:avLst/>
          </a:prstGeom>
        </p:spPr>
      </p:pic>
      <p:sp>
        <p:nvSpPr>
          <p:cNvPr id="15" name="Rounded Rectangular Callout 14"/>
          <p:cNvSpPr/>
          <p:nvPr/>
        </p:nvSpPr>
        <p:spPr>
          <a:xfrm rot="16200000">
            <a:off x="5264822" y="-2648942"/>
            <a:ext cx="771704" cy="9377824"/>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33193" y="1625603"/>
            <a:ext cx="9415307" cy="800219"/>
          </a:xfrm>
          <a:prstGeom prst="rect">
            <a:avLst/>
          </a:prstGeom>
          <a:noFill/>
        </p:spPr>
        <p:txBody>
          <a:bodyPr wrap="square" rtlCol="0">
            <a:spAutoFit/>
          </a:bodyPr>
          <a:lstStyle/>
          <a:p>
            <a:r>
              <a:rPr lang="en-US" sz="1400" dirty="0">
                <a:solidFill>
                  <a:schemeClr val="bg1"/>
                </a:solidFill>
              </a:rPr>
              <a:t>Do carry all the documents that you had submitted in support of your visa/work permit application and show only those documents to the officer for review at port of entry as requested</a:t>
            </a:r>
            <a:r>
              <a:rPr lang="en-US" dirty="0">
                <a:solidFill>
                  <a:schemeClr val="bg1"/>
                </a:solidFill>
              </a:rPr>
              <a:t>. </a:t>
            </a:r>
            <a:r>
              <a:rPr lang="en-US" sz="1400" dirty="0">
                <a:solidFill>
                  <a:schemeClr val="bg1"/>
                </a:solidFill>
              </a:rPr>
              <a:t>Please carry your passport, complete WP approval package submitted with CHC/IRCC, all certificates submitted for visa stamping, secondment letter and deputation agreement. </a:t>
            </a:r>
          </a:p>
        </p:txBody>
      </p:sp>
      <p:pic>
        <p:nvPicPr>
          <p:cNvPr id="17" name="Picture 16"/>
          <p:cNvPicPr>
            <a:picLocks noChangeAspect="1"/>
          </p:cNvPicPr>
          <p:nvPr/>
        </p:nvPicPr>
        <p:blipFill>
          <a:blip r:embed="rId3"/>
          <a:stretch>
            <a:fillRect/>
          </a:stretch>
        </p:blipFill>
        <p:spPr>
          <a:xfrm>
            <a:off x="84064" y="1969139"/>
            <a:ext cx="557347" cy="883874"/>
          </a:xfrm>
          <a:prstGeom prst="rect">
            <a:avLst/>
          </a:prstGeom>
        </p:spPr>
      </p:pic>
      <p:sp>
        <p:nvSpPr>
          <p:cNvPr id="18" name="Rounded Rectangular Callout 17"/>
          <p:cNvSpPr/>
          <p:nvPr/>
        </p:nvSpPr>
        <p:spPr>
          <a:xfrm rot="5400000">
            <a:off x="3993895" y="-153014"/>
            <a:ext cx="359541" cy="5749078"/>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286572" y="2567636"/>
            <a:ext cx="7392473" cy="307777"/>
          </a:xfrm>
          <a:prstGeom prst="rect">
            <a:avLst/>
          </a:prstGeom>
          <a:noFill/>
        </p:spPr>
        <p:txBody>
          <a:bodyPr wrap="square" rtlCol="0">
            <a:spAutoFit/>
          </a:bodyPr>
          <a:lstStyle/>
          <a:p>
            <a:r>
              <a:rPr lang="en-US" sz="1400" dirty="0">
                <a:solidFill>
                  <a:schemeClr val="bg1"/>
                </a:solidFill>
              </a:rPr>
              <a:t>Great that you told me that. So after that I am all set to start working. Right ?</a:t>
            </a:r>
          </a:p>
        </p:txBody>
      </p:sp>
      <p:pic>
        <p:nvPicPr>
          <p:cNvPr id="20" name="Picture 19"/>
          <p:cNvPicPr>
            <a:picLocks noChangeAspect="1"/>
          </p:cNvPicPr>
          <p:nvPr/>
        </p:nvPicPr>
        <p:blipFill>
          <a:blip r:embed="rId2"/>
          <a:stretch>
            <a:fillRect/>
          </a:stretch>
        </p:blipFill>
        <p:spPr>
          <a:xfrm>
            <a:off x="11671761" y="2777771"/>
            <a:ext cx="317551" cy="815528"/>
          </a:xfrm>
          <a:prstGeom prst="rect">
            <a:avLst/>
          </a:prstGeom>
        </p:spPr>
      </p:pic>
      <p:sp>
        <p:nvSpPr>
          <p:cNvPr id="21" name="Rounded Rectangular Callout 20"/>
          <p:cNvSpPr/>
          <p:nvPr/>
        </p:nvSpPr>
        <p:spPr>
          <a:xfrm rot="16200000">
            <a:off x="6439552" y="-553719"/>
            <a:ext cx="687464" cy="7746645"/>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2909961" y="2924672"/>
            <a:ext cx="7811700" cy="738664"/>
          </a:xfrm>
          <a:prstGeom prst="rect">
            <a:avLst/>
          </a:prstGeom>
          <a:noFill/>
        </p:spPr>
        <p:txBody>
          <a:bodyPr wrap="square" rtlCol="0">
            <a:spAutoFit/>
          </a:bodyPr>
          <a:lstStyle/>
          <a:p>
            <a:r>
              <a:rPr lang="en-US" sz="1400" dirty="0">
                <a:solidFill>
                  <a:schemeClr val="bg1"/>
                </a:solidFill>
              </a:rPr>
              <a:t>You must show the Port of entry approval letter to the first CBSA officer you meet after landing or at a land border. You must insist to obtain the work permit even if the officer wants to wave you through. Ask for direction to  CIC officer to obtain printed work permit in the adjacent Immigration office.</a:t>
            </a:r>
          </a:p>
        </p:txBody>
      </p:sp>
      <p:pic>
        <p:nvPicPr>
          <p:cNvPr id="23" name="Picture 22"/>
          <p:cNvPicPr>
            <a:picLocks noChangeAspect="1"/>
          </p:cNvPicPr>
          <p:nvPr/>
        </p:nvPicPr>
        <p:blipFill>
          <a:blip r:embed="rId3"/>
          <a:stretch>
            <a:fillRect/>
          </a:stretch>
        </p:blipFill>
        <p:spPr>
          <a:xfrm>
            <a:off x="423119" y="3401619"/>
            <a:ext cx="557347" cy="883874"/>
          </a:xfrm>
          <a:prstGeom prst="rect">
            <a:avLst/>
          </a:prstGeom>
        </p:spPr>
      </p:pic>
      <p:sp>
        <p:nvSpPr>
          <p:cNvPr id="24" name="Rounded Rectangular Callout 23"/>
          <p:cNvSpPr/>
          <p:nvPr/>
        </p:nvSpPr>
        <p:spPr>
          <a:xfrm rot="5400000">
            <a:off x="2046373" y="2787373"/>
            <a:ext cx="496198" cy="2474123"/>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02287" y="3761689"/>
            <a:ext cx="2896972" cy="523220"/>
          </a:xfrm>
          <a:prstGeom prst="rect">
            <a:avLst/>
          </a:prstGeom>
          <a:noFill/>
        </p:spPr>
        <p:txBody>
          <a:bodyPr wrap="square" rtlCol="0">
            <a:spAutoFit/>
          </a:bodyPr>
          <a:lstStyle/>
          <a:p>
            <a:r>
              <a:rPr lang="en-US" sz="1400" dirty="0">
                <a:solidFill>
                  <a:schemeClr val="bg1"/>
                </a:solidFill>
              </a:rPr>
              <a:t>Oh Immi ! You are a savior. Any formalities for my family too?</a:t>
            </a:r>
          </a:p>
        </p:txBody>
      </p:sp>
      <p:pic>
        <p:nvPicPr>
          <p:cNvPr id="26" name="Picture 25"/>
          <p:cNvPicPr>
            <a:picLocks noChangeAspect="1"/>
          </p:cNvPicPr>
          <p:nvPr/>
        </p:nvPicPr>
        <p:blipFill>
          <a:blip r:embed="rId2"/>
          <a:stretch>
            <a:fillRect/>
          </a:stretch>
        </p:blipFill>
        <p:spPr>
          <a:xfrm>
            <a:off x="11724428" y="3649534"/>
            <a:ext cx="317551" cy="815528"/>
          </a:xfrm>
          <a:prstGeom prst="rect">
            <a:avLst/>
          </a:prstGeom>
        </p:spPr>
      </p:pic>
      <p:sp>
        <p:nvSpPr>
          <p:cNvPr id="27" name="Rounded Rectangular Callout 26"/>
          <p:cNvSpPr/>
          <p:nvPr/>
        </p:nvSpPr>
        <p:spPr>
          <a:xfrm rot="16200000">
            <a:off x="7034271" y="372218"/>
            <a:ext cx="690415" cy="7495272"/>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3582979" y="3730246"/>
            <a:ext cx="7797804" cy="738664"/>
          </a:xfrm>
          <a:prstGeom prst="rect">
            <a:avLst/>
          </a:prstGeom>
          <a:noFill/>
        </p:spPr>
        <p:txBody>
          <a:bodyPr wrap="square" rtlCol="0">
            <a:spAutoFit/>
          </a:bodyPr>
          <a:lstStyle/>
          <a:p>
            <a:r>
              <a:rPr lang="en-US" sz="1400" dirty="0">
                <a:solidFill>
                  <a:schemeClr val="bg1"/>
                </a:solidFill>
              </a:rPr>
              <a:t>Yes John ! Whether they are travelling with you or alone, they must obtain the Visitor Record at the adjacent Immigration Office. If they are travelling alone they should carry copy of your passport, visa and WP pages, original marriage &amp; birth certificates of child / children and degree certificate of the spouse.</a:t>
            </a:r>
            <a:endParaRPr lang="en-US" dirty="0">
              <a:solidFill>
                <a:schemeClr val="bg1"/>
              </a:solidFill>
            </a:endParaRPr>
          </a:p>
        </p:txBody>
      </p:sp>
      <p:pic>
        <p:nvPicPr>
          <p:cNvPr id="29" name="Picture 28"/>
          <p:cNvPicPr>
            <a:picLocks noChangeAspect="1"/>
          </p:cNvPicPr>
          <p:nvPr/>
        </p:nvPicPr>
        <p:blipFill>
          <a:blip r:embed="rId3"/>
          <a:stretch>
            <a:fillRect/>
          </a:stretch>
        </p:blipFill>
        <p:spPr>
          <a:xfrm>
            <a:off x="79474" y="4130605"/>
            <a:ext cx="557347" cy="883874"/>
          </a:xfrm>
          <a:prstGeom prst="rect">
            <a:avLst/>
          </a:prstGeom>
        </p:spPr>
      </p:pic>
      <p:sp>
        <p:nvSpPr>
          <p:cNvPr id="30" name="Rounded Rectangular Callout 29"/>
          <p:cNvSpPr/>
          <p:nvPr/>
        </p:nvSpPr>
        <p:spPr>
          <a:xfrm rot="5400000">
            <a:off x="3429192" y="2312674"/>
            <a:ext cx="331326" cy="4778063"/>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1205823" y="4559592"/>
            <a:ext cx="7392473" cy="307777"/>
          </a:xfrm>
          <a:prstGeom prst="rect">
            <a:avLst/>
          </a:prstGeom>
          <a:noFill/>
        </p:spPr>
        <p:txBody>
          <a:bodyPr wrap="square" rtlCol="0">
            <a:spAutoFit/>
          </a:bodyPr>
          <a:lstStyle/>
          <a:p>
            <a:r>
              <a:rPr lang="en-US" sz="1400" dirty="0">
                <a:solidFill>
                  <a:schemeClr val="bg1"/>
                </a:solidFill>
              </a:rPr>
              <a:t>Would you like to give any quick tips on the questions by officer?</a:t>
            </a:r>
          </a:p>
        </p:txBody>
      </p:sp>
      <p:pic>
        <p:nvPicPr>
          <p:cNvPr id="32" name="Picture 31"/>
          <p:cNvPicPr>
            <a:picLocks noChangeAspect="1"/>
          </p:cNvPicPr>
          <p:nvPr/>
        </p:nvPicPr>
        <p:blipFill>
          <a:blip r:embed="rId2"/>
          <a:stretch>
            <a:fillRect/>
          </a:stretch>
        </p:blipFill>
        <p:spPr>
          <a:xfrm>
            <a:off x="11486218" y="4698952"/>
            <a:ext cx="317551" cy="815528"/>
          </a:xfrm>
          <a:prstGeom prst="rect">
            <a:avLst/>
          </a:prstGeom>
        </p:spPr>
      </p:pic>
      <p:sp>
        <p:nvSpPr>
          <p:cNvPr id="33" name="Rounded Rectangular Callout 32"/>
          <p:cNvSpPr/>
          <p:nvPr/>
        </p:nvSpPr>
        <p:spPr>
          <a:xfrm rot="16200000">
            <a:off x="8135997" y="2855648"/>
            <a:ext cx="939539" cy="4424501"/>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6375669" y="4620999"/>
            <a:ext cx="4523700" cy="954107"/>
          </a:xfrm>
          <a:prstGeom prst="rect">
            <a:avLst/>
          </a:prstGeom>
          <a:noFill/>
        </p:spPr>
        <p:txBody>
          <a:bodyPr wrap="square" rtlCol="0">
            <a:spAutoFit/>
          </a:bodyPr>
          <a:lstStyle/>
          <a:p>
            <a:r>
              <a:rPr lang="en-US" sz="1400" dirty="0">
                <a:solidFill>
                  <a:schemeClr val="bg1"/>
                </a:solidFill>
              </a:rPr>
              <a:t>Answer all questions by the CBSA officer truthfully. Any misrepresentation can result in enforcement action against you. And do not volunteer irrelevant information that is not asked of you.</a:t>
            </a:r>
            <a:endParaRPr lang="en-US" dirty="0">
              <a:solidFill>
                <a:schemeClr val="bg1"/>
              </a:solidFill>
            </a:endParaRPr>
          </a:p>
        </p:txBody>
      </p:sp>
      <p:pic>
        <p:nvPicPr>
          <p:cNvPr id="35" name="Picture 34"/>
          <p:cNvPicPr>
            <a:picLocks noChangeAspect="1"/>
          </p:cNvPicPr>
          <p:nvPr/>
        </p:nvPicPr>
        <p:blipFill>
          <a:blip r:embed="rId3"/>
          <a:stretch>
            <a:fillRect/>
          </a:stretch>
        </p:blipFill>
        <p:spPr>
          <a:xfrm>
            <a:off x="562316" y="4688775"/>
            <a:ext cx="557347" cy="883874"/>
          </a:xfrm>
          <a:prstGeom prst="rect">
            <a:avLst/>
          </a:prstGeom>
        </p:spPr>
      </p:pic>
      <p:sp>
        <p:nvSpPr>
          <p:cNvPr id="36" name="Rounded Rectangular Callout 35"/>
          <p:cNvSpPr/>
          <p:nvPr/>
        </p:nvSpPr>
        <p:spPr>
          <a:xfrm rot="5400000">
            <a:off x="3388382" y="3212346"/>
            <a:ext cx="331326" cy="3824657"/>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641715" y="4982561"/>
            <a:ext cx="7392473" cy="307777"/>
          </a:xfrm>
          <a:prstGeom prst="rect">
            <a:avLst/>
          </a:prstGeom>
          <a:noFill/>
        </p:spPr>
        <p:txBody>
          <a:bodyPr wrap="square" rtlCol="0">
            <a:spAutoFit/>
          </a:bodyPr>
          <a:lstStyle/>
          <a:p>
            <a:r>
              <a:rPr lang="en-US" sz="1400" dirty="0">
                <a:solidFill>
                  <a:schemeClr val="bg1"/>
                </a:solidFill>
              </a:rPr>
              <a:t>I am glad that I dropped by. Got so much to learn !</a:t>
            </a:r>
          </a:p>
        </p:txBody>
      </p:sp>
      <p:pic>
        <p:nvPicPr>
          <p:cNvPr id="38" name="Picture 37"/>
          <p:cNvPicPr>
            <a:picLocks noChangeAspect="1"/>
          </p:cNvPicPr>
          <p:nvPr/>
        </p:nvPicPr>
        <p:blipFill>
          <a:blip r:embed="rId2"/>
          <a:stretch>
            <a:fillRect/>
          </a:stretch>
        </p:blipFill>
        <p:spPr>
          <a:xfrm>
            <a:off x="11695877" y="5699613"/>
            <a:ext cx="317551" cy="815528"/>
          </a:xfrm>
          <a:prstGeom prst="rect">
            <a:avLst/>
          </a:prstGeom>
        </p:spPr>
      </p:pic>
      <p:sp>
        <p:nvSpPr>
          <p:cNvPr id="39" name="Rounded Rectangular Callout 38"/>
          <p:cNvSpPr/>
          <p:nvPr/>
        </p:nvSpPr>
        <p:spPr>
          <a:xfrm rot="16200000">
            <a:off x="6395363" y="2192754"/>
            <a:ext cx="902908" cy="7746645"/>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2973493" y="5563423"/>
            <a:ext cx="7811700" cy="954107"/>
          </a:xfrm>
          <a:prstGeom prst="rect">
            <a:avLst/>
          </a:prstGeom>
          <a:noFill/>
        </p:spPr>
        <p:txBody>
          <a:bodyPr wrap="square" rtlCol="0">
            <a:spAutoFit/>
          </a:bodyPr>
          <a:lstStyle/>
          <a:p>
            <a:r>
              <a:rPr lang="en-US" sz="1400" dirty="0">
                <a:solidFill>
                  <a:schemeClr val="bg1"/>
                </a:solidFill>
              </a:rPr>
              <a:t>And last but not the least, it is imperative that you review your WP carefully when issued. Don’t forget to verify your name, DOB, occupation, location and employer (TCS Canada Inc.) is listed correctly. It’s quicker and cheaper to get it corrected at the immigration office than later where amendment may take </a:t>
            </a:r>
            <a:r>
              <a:rPr lang="en-US" sz="1400" dirty="0" err="1">
                <a:solidFill>
                  <a:schemeClr val="bg1"/>
                </a:solidFill>
              </a:rPr>
              <a:t>upto</a:t>
            </a:r>
            <a:r>
              <a:rPr lang="en-US" sz="1400" dirty="0">
                <a:solidFill>
                  <a:schemeClr val="bg1"/>
                </a:solidFill>
              </a:rPr>
              <a:t> 4 months. All the best ! I am sure the process will be very smooth. Happy Journey John !</a:t>
            </a:r>
          </a:p>
        </p:txBody>
      </p:sp>
      <p:pic>
        <p:nvPicPr>
          <p:cNvPr id="41" name="Picture 40"/>
          <p:cNvPicPr>
            <a:picLocks noChangeAspect="1"/>
          </p:cNvPicPr>
          <p:nvPr/>
        </p:nvPicPr>
        <p:blipFill>
          <a:blip r:embed="rId3"/>
          <a:stretch>
            <a:fillRect/>
          </a:stretch>
        </p:blipFill>
        <p:spPr>
          <a:xfrm>
            <a:off x="67520" y="5825549"/>
            <a:ext cx="557347" cy="883874"/>
          </a:xfrm>
          <a:prstGeom prst="rect">
            <a:avLst/>
          </a:prstGeom>
        </p:spPr>
      </p:pic>
      <p:sp>
        <p:nvSpPr>
          <p:cNvPr id="42" name="Rounded Rectangular Callout 41"/>
          <p:cNvSpPr/>
          <p:nvPr/>
        </p:nvSpPr>
        <p:spPr>
          <a:xfrm rot="5400000">
            <a:off x="1636061" y="5354836"/>
            <a:ext cx="368194" cy="2203780"/>
          </a:xfrm>
          <a:prstGeom prst="wedgeRoundRectCallou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711572" y="6363393"/>
            <a:ext cx="2261920" cy="307777"/>
          </a:xfrm>
          <a:prstGeom prst="rect">
            <a:avLst/>
          </a:prstGeom>
          <a:noFill/>
        </p:spPr>
        <p:txBody>
          <a:bodyPr wrap="square" rtlCol="0">
            <a:spAutoFit/>
          </a:bodyPr>
          <a:lstStyle/>
          <a:p>
            <a:r>
              <a:rPr lang="en-US" sz="1400" dirty="0">
                <a:solidFill>
                  <a:schemeClr val="bg1"/>
                </a:solidFill>
              </a:rPr>
              <a:t>Thanks for your help Immi !!</a:t>
            </a:r>
          </a:p>
        </p:txBody>
      </p:sp>
      <p:sp>
        <p:nvSpPr>
          <p:cNvPr id="45" name="Rectangle 44"/>
          <p:cNvSpPr/>
          <p:nvPr/>
        </p:nvSpPr>
        <p:spPr>
          <a:xfrm>
            <a:off x="0" y="0"/>
            <a:ext cx="117014" cy="685800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2064873" y="-26210"/>
            <a:ext cx="118923" cy="6884210"/>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rot="5400000">
            <a:off x="6025311" y="-6042575"/>
            <a:ext cx="120292" cy="1219667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rot="5400000">
            <a:off x="6025311" y="755568"/>
            <a:ext cx="120292" cy="12196678"/>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375010"/>
      </p:ext>
    </p:extLst>
  </p:cSld>
  <p:clrMapOvr>
    <a:masterClrMapping/>
  </p:clrMapOvr>
</p:sld>
</file>

<file path=ppt/theme/theme1.xml><?xml version="1.0" encoding="utf-8"?>
<a:theme xmlns:a="http://schemas.openxmlformats.org/drawingml/2006/main" name="Corp Template 2014">
  <a:themeElements>
    <a:clrScheme name="TCS">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TCS Font">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Corp Template 2014" id="{4C76DF0D-2E95-40BC-A8CA-FE20CFCCAB15}" vid="{A64F3F8F-E2C1-44F4-A883-240FE7A05BAE}"/>
    </a:ext>
  </a:extLst>
</a:theme>
</file>

<file path=ppt/theme/theme10.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MB Healthcare Pitch Deck SB_v3" id="{F20654C3-30CB-4A23-AE37-CA3918CCFD51}" vid="{71C4247B-9648-406B-9B0E-E7124027980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parator Slide 1">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3.xml><?xml version="1.0" encoding="utf-8"?>
<a:theme xmlns:a="http://schemas.openxmlformats.org/drawingml/2006/main" name="Separator Slide 2">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4.xml><?xml version="1.0" encoding="utf-8"?>
<a:theme xmlns:a="http://schemas.openxmlformats.org/drawingml/2006/main" name="Separator Slide 3">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5.xml><?xml version="1.0" encoding="utf-8"?>
<a:theme xmlns:a="http://schemas.openxmlformats.org/drawingml/2006/main" name="Separator Slide 4">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6.xml><?xml version="1.0" encoding="utf-8"?>
<a:theme xmlns:a="http://schemas.openxmlformats.org/drawingml/2006/main" name="Separator Slide 5">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F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theme>
</file>

<file path=ppt/theme/theme7.xml><?xml version="1.0" encoding="utf-8"?>
<a:theme xmlns:a="http://schemas.openxmlformats.org/drawingml/2006/main" name="Separator Slide 6">
  <a:themeElements>
    <a:clrScheme name="TCS Color">
      <a:dk1>
        <a:sysClr val="windowText" lastClr="000000"/>
      </a:dk1>
      <a:lt1>
        <a:sysClr val="window" lastClr="FFFFFF"/>
      </a:lt1>
      <a:dk2>
        <a:srgbClr val="4B84C4"/>
      </a:dk2>
      <a:lt2>
        <a:srgbClr val="EEECE1"/>
      </a:lt2>
      <a:accent1>
        <a:srgbClr val="D6492A"/>
      </a:accent1>
      <a:accent2>
        <a:srgbClr val="B9AFA4"/>
      </a:accent2>
      <a:accent3>
        <a:srgbClr val="9BBB59"/>
      </a:accent3>
      <a:accent4>
        <a:srgbClr val="CDCA2F"/>
      </a:accent4>
      <a:accent5>
        <a:srgbClr val="FFDD3E"/>
      </a:accent5>
      <a:accent6>
        <a:srgbClr val="F1A334"/>
      </a:accent6>
      <a:hlink>
        <a:srgbClr val="000000"/>
      </a:hlink>
      <a:folHlink>
        <a:srgbClr val="A5A5A5"/>
      </a:folHlink>
    </a:clrScheme>
    <a:fontScheme name="TC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6DCFF6"/>
        </a:solidFill>
        <a:ln w="9525">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8.xml><?xml version="1.0" encoding="utf-8"?>
<a:theme xmlns:a="http://schemas.openxmlformats.org/drawingml/2006/main" name="Thank You">
  <a:themeElements>
    <a:clrScheme name="Custom 2">
      <a:dk1>
        <a:srgbClr val="000000"/>
      </a:dk1>
      <a:lt1>
        <a:sysClr val="window" lastClr="FFFFFF"/>
      </a:lt1>
      <a:dk2>
        <a:srgbClr val="4E84C4"/>
      </a:dk2>
      <a:lt2>
        <a:srgbClr val="000000"/>
      </a:lt2>
      <a:accent1>
        <a:srgbClr val="0063BE"/>
      </a:accent1>
      <a:accent2>
        <a:srgbClr val="83389B"/>
      </a:accent2>
      <a:accent3>
        <a:srgbClr val="55A51C"/>
      </a:accent3>
      <a:accent4>
        <a:srgbClr val="D6492A"/>
      </a:accent4>
      <a:accent5>
        <a:srgbClr val="B9AFA4"/>
      </a:accent5>
      <a:accent6>
        <a:srgbClr val="974B07"/>
      </a:accent6>
      <a:hlink>
        <a:srgbClr val="0000FF"/>
      </a:hlink>
      <a:folHlink>
        <a:srgbClr val="800080"/>
      </a:folHlink>
    </a:clrScheme>
    <a:fontScheme name="Custom 1">
      <a:majorFont>
        <a:latin typeface="Myriad Pro"/>
        <a:ea typeface=""/>
        <a:cs typeface=""/>
      </a:majorFont>
      <a:minorFont>
        <a:latin typeface="Myriad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TCS Blue 100%">
      <a:srgbClr val="6DCFF6"/>
    </a:custClr>
    <a:custClr name="TCS Blue 100%">
      <a:srgbClr val="6DCFF6"/>
    </a:custClr>
    <a:custClr name="TCS Blue 70%">
      <a:srgbClr val="8ED2ED"/>
    </a:custClr>
    <a:custClr name="TCS Blue 50%">
      <a:srgbClr val="B0DFF3"/>
    </a:custClr>
    <a:custClr name="TCS Blue 30%">
      <a:srgbClr val="D1ECF9"/>
    </a:custClr>
    <a:custClr name="TCS Dark Blue 100%">
      <a:srgbClr val="0063BE"/>
    </a:custClr>
    <a:custClr name="TCS Dark Blue 70%">
      <a:srgbClr val="6D97D8"/>
    </a:custClr>
    <a:custClr name="TCS Dark Blue 50%">
      <a:srgbClr val="98B4E6"/>
    </a:custClr>
    <a:custClr name="TCS Dark Blue 30%">
      <a:srgbClr val="C1D2F1"/>
    </a:custClr>
    <a:custClr name="TCS Light Violet 100%">
      <a:srgbClr val="83389B"/>
    </a:custClr>
    <a:custClr name="TCS Light Violet 70%">
      <a:srgbClr val="B17AC6"/>
    </a:custClr>
    <a:custClr name="TCS Light Violet 50%">
      <a:srgbClr val="C69FD8"/>
    </a:custClr>
    <a:custClr name="TCS Light Violet 30%">
      <a:srgbClr val="DCC5E8"/>
    </a:custClr>
    <a:custClr name="TCS Green 100%">
      <a:srgbClr val="55A51C"/>
    </a:custClr>
    <a:custClr name="TCS Green 70%">
      <a:srgbClr val="89C35F"/>
    </a:custClr>
    <a:custClr name="TCS Green 50%">
      <a:srgbClr val="ABD38C"/>
    </a:custClr>
    <a:custClr name="TCS Green 30%">
      <a:srgbClr val="CCE5BA"/>
    </a:custClr>
    <a:custClr name="TCS Orange 100%">
      <a:srgbClr val="D6492A"/>
    </a:custClr>
    <a:custClr name="TCS Orange 70%">
      <a:srgbClr val="F1896C"/>
    </a:custClr>
    <a:custClr name="TCS Orange 50%">
      <a:srgbClr val="F7AC94"/>
    </a:custClr>
    <a:custClr name="TCS Orange 30%">
      <a:srgbClr val="FACDBF"/>
    </a:custClr>
    <a:custClr name="TCS Warm Grey 100%">
      <a:srgbClr val="B9AFA4"/>
    </a:custClr>
    <a:custClr name="TCS Warm Grey 70%">
      <a:srgbClr val="C9C3BC"/>
    </a:custClr>
    <a:custClr name="TCS Warm Grey 50%">
      <a:srgbClr val="D7D4CF"/>
    </a:custClr>
    <a:custClr name="TCS Warm Grey 30%">
      <a:srgbClr val="E4E6E3"/>
    </a:custClr>
    <a:custClr name="TCS Saffron 100%">
      <a:srgbClr val="FBB141"/>
    </a:custClr>
    <a:custClr name="TCS Saffron 70%">
      <a:srgbClr val="FCB853"/>
    </a:custClr>
    <a:custClr name="TCS Saffron 50%">
      <a:srgbClr val="FDB566"/>
    </a:custClr>
    <a:custClr name="TCS Saffron 30%">
      <a:srgbClr val="FDC577"/>
    </a:custClr>
    <a:custClr name="TCS Light Green 100%">
      <a:srgbClr val="CDCA2F"/>
    </a:custClr>
    <a:custClr name="TCS Light Green 70%">
      <a:srgbClr val="E4DD7B"/>
    </a:custClr>
    <a:custClr name="TCS Light Green 50%">
      <a:srgbClr val="EDE6A0"/>
    </a:custClr>
    <a:custClr name="TCS Light Green 30%">
      <a:srgbClr val="F5F0C8"/>
    </a:custClr>
    <a:custClr name="TCS Yellow 100%">
      <a:srgbClr val="FFDD3E"/>
    </a:custClr>
    <a:custClr name="TCS Yellow 70%">
      <a:srgbClr val="FDE97F"/>
    </a:custClr>
    <a:custClr name="TCS Yellow 50%">
      <a:srgbClr val="FCEFA4"/>
    </a:custClr>
    <a:custClr name="TCS Yellow 30%">
      <a:srgbClr val="FEF5CA"/>
    </a:custClr>
    <a:custClr name="TATA Blue 100%">
      <a:srgbClr val="4E84C4"/>
    </a:custClr>
    <a:custClr name="TATA Blue 70%">
      <a:srgbClr val="8BACE4"/>
    </a:custClr>
    <a:custClr name="TATA Blue 50%">
      <a:srgbClr val="ACC3EC"/>
    </a:custClr>
    <a:custClr name="TATA Blue 30%">
      <a:srgbClr val="CEDBF0"/>
    </a:custClr>
  </a:custClrLst>
  <a:extLst>
    <a:ext uri="{05A4C25C-085E-4340-85A3-A5531E510DB2}">
      <thm15:themeFamily xmlns:thm15="http://schemas.microsoft.com/office/thememl/2012/main" name="TCS Template 2014." id="{4DECABEB-9C5E-4D9D-A1A2-3CBA322E0007}" vid="{2F5473AA-0A36-4030-A975-2CEE7607762B}"/>
    </a:ext>
  </a:extLst>
</a:theme>
</file>

<file path=ppt/theme/theme9.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Corp Template 2014</Template>
  <TotalTime>706711</TotalTime>
  <Words>9320</Words>
  <Application>Microsoft Office PowerPoint</Application>
  <PresentationFormat>Widescreen</PresentationFormat>
  <Paragraphs>733</Paragraphs>
  <Slides>38</Slides>
  <Notes>7</Notes>
  <HiddenSlides>1</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2</vt:i4>
      </vt:variant>
      <vt:variant>
        <vt:lpstr>Slide Titles</vt:lpstr>
      </vt:variant>
      <vt:variant>
        <vt:i4>38</vt:i4>
      </vt:variant>
    </vt:vector>
  </HeadingPairs>
  <TitlesOfParts>
    <vt:vector size="61" baseType="lpstr">
      <vt:lpstr>Arial</vt:lpstr>
      <vt:lpstr>Arial </vt:lpstr>
      <vt:lpstr>Arimo</vt:lpstr>
      <vt:lpstr>Calibri</vt:lpstr>
      <vt:lpstr>Calibri Light</vt:lpstr>
      <vt:lpstr>Constantia</vt:lpstr>
      <vt:lpstr>Courier New</vt:lpstr>
      <vt:lpstr>Gill Sans MT</vt:lpstr>
      <vt:lpstr>Myriad Pro</vt:lpstr>
      <vt:lpstr>Times New Roman</vt:lpstr>
      <vt:lpstr>Wingdings</vt:lpstr>
      <vt:lpstr>Corp Template 2014</vt:lpstr>
      <vt:lpstr>Separator Slide 1</vt:lpstr>
      <vt:lpstr>Separator Slide 2</vt:lpstr>
      <vt:lpstr>Separator Slide 3</vt:lpstr>
      <vt:lpstr>Separator Slide 4</vt:lpstr>
      <vt:lpstr>Separator Slide 5</vt:lpstr>
      <vt:lpstr>Separator Slide 6</vt:lpstr>
      <vt:lpstr>Thank You</vt:lpstr>
      <vt:lpstr>Retrospect</vt:lpstr>
      <vt:lpstr>Office Theme</vt:lpstr>
      <vt:lpstr>Document</vt:lpstr>
      <vt:lpstr>Acrobat Document</vt:lpstr>
      <vt:lpstr>PowerPoint Presentation</vt:lpstr>
      <vt:lpstr>  TCS Canada Orientation Presentation for Expatriate Associates – Must Know</vt:lpstr>
      <vt:lpstr>Things to do before you Fly</vt:lpstr>
      <vt:lpstr>How to access application form for CoC</vt:lpstr>
      <vt:lpstr>Mandatory Trainings (iEvolve) to do before you fly</vt:lpstr>
      <vt:lpstr>Mandatory Trainings to do before you fly – (HR Downloads)</vt:lpstr>
      <vt:lpstr>Mandatory Trainings to do before you fly – (HR Downloads)</vt:lpstr>
      <vt:lpstr>While Travelling</vt:lpstr>
      <vt:lpstr>PowerPoint Presentation</vt:lpstr>
      <vt:lpstr>Prepare Yourself</vt:lpstr>
      <vt:lpstr>What to expect</vt:lpstr>
      <vt:lpstr>Important tasks upon your landing in Canada  </vt:lpstr>
      <vt:lpstr>Important tasks upon your landing in Canada </vt:lpstr>
      <vt:lpstr>Important tasks for Insurance upon your landing in Canada </vt:lpstr>
      <vt:lpstr>Instruction to update Work permit details in WP/RP link</vt:lpstr>
      <vt:lpstr>HR Contact Details</vt:lpstr>
      <vt:lpstr>HR Contact List</vt:lpstr>
      <vt:lpstr>Canada Compensation Structure </vt:lpstr>
      <vt:lpstr>Compensation in Canada for Expatriates from India</vt:lpstr>
      <vt:lpstr>Canadian Income Tax</vt:lpstr>
      <vt:lpstr>Tax Structure</vt:lpstr>
      <vt:lpstr>Tax Structure</vt:lpstr>
      <vt:lpstr>Residency Status and Indian Income tax</vt:lpstr>
      <vt:lpstr>Canada Leave Policy</vt:lpstr>
      <vt:lpstr>Canada Leave Policy (Contd..)</vt:lpstr>
      <vt:lpstr>Canada Leave Policy (Contd..)</vt:lpstr>
      <vt:lpstr>Sick Leaves</vt:lpstr>
      <vt:lpstr>Canada Insurance</vt:lpstr>
      <vt:lpstr>Overview of Mandatory Insurance Plans</vt:lpstr>
      <vt:lpstr>Quick Links for Insurance information</vt:lpstr>
      <vt:lpstr>Provincial Health Insurance Plan (PHIP) :Provinces Details</vt:lpstr>
      <vt:lpstr>Provincial Health Insurance Plan (PHIP): Provinces Details</vt:lpstr>
      <vt:lpstr>Contact Information - iA</vt:lpstr>
      <vt:lpstr>Alert - Recent Reports of Fraudulent Phone Calls</vt:lpstr>
      <vt:lpstr>Project End -&gt; Next Assignment</vt:lpstr>
      <vt:lpstr>Project End -&gt; Next Assignment - Contd</vt:lpstr>
      <vt:lpstr>End of Assignment Formalities </vt:lpstr>
      <vt:lpstr>Thank You and Welcome Again to Canada</vt:lpstr>
    </vt:vector>
  </TitlesOfParts>
  <Company>TCS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PPT Icons</dc:title>
  <dc:creator>Madhura  Mankar</dc:creator>
  <cp:lastModifiedBy>Balakrishnan R</cp:lastModifiedBy>
  <cp:revision>5739</cp:revision>
  <cp:lastPrinted>2017-11-20T13:15:02Z</cp:lastPrinted>
  <dcterms:created xsi:type="dcterms:W3CDTF">2014-04-09T06:22:46Z</dcterms:created>
  <dcterms:modified xsi:type="dcterms:W3CDTF">2022-08-12T02:38:05Z</dcterms:modified>
</cp:coreProperties>
</file>